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5.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6.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7.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8.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9.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0" r:id="rId3"/>
    <p:sldMasterId id="2147483684" r:id="rId4"/>
    <p:sldMasterId id="2147483703" r:id="rId5"/>
    <p:sldMasterId id="2147483728" r:id="rId6"/>
    <p:sldMasterId id="2147483732" r:id="rId7"/>
    <p:sldMasterId id="2147483756" r:id="rId8"/>
    <p:sldMasterId id="2147483781" r:id="rId9"/>
    <p:sldMasterId id="2147483796" r:id="rId10"/>
  </p:sldMasterIdLst>
  <p:notesMasterIdLst>
    <p:notesMasterId r:id="rId60"/>
  </p:notesMasterIdLst>
  <p:sldIdLst>
    <p:sldId id="1720" r:id="rId11"/>
    <p:sldId id="4751" r:id="rId12"/>
    <p:sldId id="4730" r:id="rId13"/>
    <p:sldId id="10545" r:id="rId14"/>
    <p:sldId id="10557" r:id="rId15"/>
    <p:sldId id="4478" r:id="rId16"/>
    <p:sldId id="267" r:id="rId17"/>
    <p:sldId id="1847" r:id="rId18"/>
    <p:sldId id="10543" r:id="rId19"/>
    <p:sldId id="10181" r:id="rId20"/>
    <p:sldId id="4741" r:id="rId21"/>
    <p:sldId id="8357" r:id="rId22"/>
    <p:sldId id="10546" r:id="rId23"/>
    <p:sldId id="10561" r:id="rId24"/>
    <p:sldId id="261" r:id="rId25"/>
    <p:sldId id="10556" r:id="rId26"/>
    <p:sldId id="10553" r:id="rId27"/>
    <p:sldId id="10555" r:id="rId28"/>
    <p:sldId id="1721" r:id="rId29"/>
    <p:sldId id="10558" r:id="rId30"/>
    <p:sldId id="2076136552" r:id="rId31"/>
    <p:sldId id="4400" r:id="rId32"/>
    <p:sldId id="2076136551" r:id="rId33"/>
    <p:sldId id="388" r:id="rId34"/>
    <p:sldId id="8242" r:id="rId35"/>
    <p:sldId id="2423" r:id="rId36"/>
    <p:sldId id="8216" r:id="rId37"/>
    <p:sldId id="2076136549" r:id="rId38"/>
    <p:sldId id="1890" r:id="rId39"/>
    <p:sldId id="296" r:id="rId40"/>
    <p:sldId id="1926" r:id="rId41"/>
    <p:sldId id="1927" r:id="rId42"/>
    <p:sldId id="1889" r:id="rId43"/>
    <p:sldId id="262" r:id="rId44"/>
    <p:sldId id="419" r:id="rId45"/>
    <p:sldId id="10559" r:id="rId46"/>
    <p:sldId id="4742" r:id="rId47"/>
    <p:sldId id="4748" r:id="rId48"/>
    <p:sldId id="2076136546" r:id="rId49"/>
    <p:sldId id="2076136545" r:id="rId50"/>
    <p:sldId id="10560" r:id="rId51"/>
    <p:sldId id="2076136547" r:id="rId52"/>
    <p:sldId id="2076136550" r:id="rId53"/>
    <p:sldId id="4370" r:id="rId54"/>
    <p:sldId id="4367" r:id="rId55"/>
    <p:sldId id="4746" r:id="rId56"/>
    <p:sldId id="2076136548" r:id="rId57"/>
    <p:sldId id="4750" r:id="rId58"/>
    <p:sldId id="4743"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E8DA354-FB0F-4A75-890E-FA221784DA7D}">
          <p14:sldIdLst>
            <p14:sldId id="1720"/>
            <p14:sldId id="4751"/>
            <p14:sldId id="4730"/>
            <p14:sldId id="10545"/>
          </p14:sldIdLst>
        </p14:section>
        <p14:section name="4.1 Introduction to Azure SQL" id="{5E7437E5-6DDE-4408-BEEF-29E17DB84609}">
          <p14:sldIdLst>
            <p14:sldId id="10557"/>
            <p14:sldId id="4478"/>
            <p14:sldId id="267"/>
            <p14:sldId id="1847"/>
            <p14:sldId id="10543"/>
            <p14:sldId id="10181"/>
            <p14:sldId id="4741"/>
            <p14:sldId id="8357"/>
            <p14:sldId id="10546"/>
            <p14:sldId id="10561"/>
            <p14:sldId id="261"/>
          </p14:sldIdLst>
        </p14:section>
        <p14:section name="4.2 Fundamentals of Azure SQL" id="{29528B48-00F9-4DAD-98AF-1A008D43584E}">
          <p14:sldIdLst>
            <p14:sldId id="10556"/>
            <p14:sldId id="10553"/>
            <p14:sldId id="10555"/>
            <p14:sldId id="1721"/>
            <p14:sldId id="10558"/>
            <p14:sldId id="2076136552"/>
            <p14:sldId id="4400"/>
            <p14:sldId id="2076136551"/>
            <p14:sldId id="388"/>
            <p14:sldId id="8242"/>
            <p14:sldId id="2423"/>
            <p14:sldId id="8216"/>
            <p14:sldId id="2076136549"/>
            <p14:sldId id="1890"/>
            <p14:sldId id="296"/>
            <p14:sldId id="1926"/>
            <p14:sldId id="1927"/>
            <p14:sldId id="1889"/>
            <p14:sldId id="262"/>
            <p14:sldId id="419"/>
          </p14:sldIdLst>
        </p14:section>
        <p14:section name="4.3 Migrating to Azure SQL" id="{9C5EE74B-28CB-410D-B694-A4F596A7F326}">
          <p14:sldIdLst>
            <p14:sldId id="10559"/>
            <p14:sldId id="4742"/>
            <p14:sldId id="4748"/>
            <p14:sldId id="2076136546"/>
            <p14:sldId id="2076136545"/>
            <p14:sldId id="10560"/>
            <p14:sldId id="2076136547"/>
          </p14:sldIdLst>
        </p14:section>
        <p14:section name="4.4 Database Discovery and Assessment" id="{670E4B50-7204-437B-AC07-CE579FD80BD0}">
          <p14:sldIdLst>
            <p14:sldId id="2076136550"/>
            <p14:sldId id="4370"/>
            <p14:sldId id="4367"/>
          </p14:sldIdLst>
        </p14:section>
        <p14:section name="Appendix" id="{A2B8C6C0-13D5-4E39-B548-621033105ED1}">
          <p14:sldIdLst>
            <p14:sldId id="4746"/>
            <p14:sldId id="2076136548"/>
            <p14:sldId id="4750"/>
            <p14:sldId id="474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F8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3" autoAdjust="0"/>
    <p:restoredTop sz="81404" autoAdjust="0"/>
  </p:normalViewPr>
  <p:slideViewPr>
    <p:cSldViewPr snapToGrid="0">
      <p:cViewPr varScale="1">
        <p:scale>
          <a:sx n="88" d="100"/>
          <a:sy n="88" d="100"/>
        </p:scale>
        <p:origin x="69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61"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41.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s>
</file>

<file path=ppt/diagrams/_rels/data6.xml.rels><?xml version="1.0" encoding="UTF-8" standalone="yes"?>
<Relationships xmlns="http://schemas.openxmlformats.org/package/2006/relationships"><Relationship Id="rId3" Type="http://schemas.openxmlformats.org/officeDocument/2006/relationships/hyperlink" Target="https://aka.ms/azuresqlslides" TargetMode="External"/><Relationship Id="rId2" Type="http://schemas.openxmlformats.org/officeDocument/2006/relationships/hyperlink" Target="https://aka.ms/sqldbonyoutube" TargetMode="External"/><Relationship Id="rId1" Type="http://schemas.openxmlformats.org/officeDocument/2006/relationships/hyperlink" Target="https://aka.ms/sqlworkshops" TargetMode="External"/></Relationships>
</file>

<file path=ppt/diagrams/_rels/drawing6.xml.rels><?xml version="1.0" encoding="UTF-8" standalone="yes"?>
<Relationships xmlns="http://schemas.openxmlformats.org/package/2006/relationships"><Relationship Id="rId3" Type="http://schemas.openxmlformats.org/officeDocument/2006/relationships/hyperlink" Target="https://aka.ms/azuresqlslides" TargetMode="External"/><Relationship Id="rId2" Type="http://schemas.openxmlformats.org/officeDocument/2006/relationships/hyperlink" Target="https://aka.ms/sqldbonyoutube" TargetMode="External"/><Relationship Id="rId1" Type="http://schemas.openxmlformats.org/officeDocument/2006/relationships/hyperlink" Target="https://aka.ms/sqlworkshops"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dgm:spPr/>
      <dgm:t>
        <a:bodyPr/>
        <a:lstStyle/>
        <a:p>
          <a:pPr>
            <a:buFont typeface="Arial" panose="020B0604020202020204" pitchFamily="34" charset="0"/>
            <a:buChar char="•"/>
          </a:pPr>
          <a:r>
            <a:rPr lang="en-US" dirty="0">
              <a:solidFill>
                <a:schemeClr val="tx2"/>
              </a:solidFill>
            </a:rPr>
            <a:t>Business continuity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0F6C0AAC-39CF-4853-8DF0-6DE67B502F80}">
      <dgm:prSet/>
      <dgm:spPr/>
      <dgm:t>
        <a:bodyPr/>
        <a:lstStyle/>
        <a:p>
          <a:r>
            <a:rPr lang="en-US" dirty="0">
              <a:solidFill>
                <a:schemeClr val="tx2"/>
              </a:solidFill>
            </a:rPr>
            <a:t>High availability </a:t>
          </a:r>
        </a:p>
      </dgm:t>
    </dgm:pt>
    <dgm:pt modelId="{5865BF12-A60F-45EE-840A-5D5E65FB52C1}" type="parTrans" cxnId="{26AF4C07-21E4-49B9-9014-0E17BC0177B4}">
      <dgm:prSet/>
      <dgm:spPr/>
      <dgm:t>
        <a:bodyPr/>
        <a:lstStyle/>
        <a:p>
          <a:endParaRPr lang="en-US"/>
        </a:p>
      </dgm:t>
    </dgm:pt>
    <dgm:pt modelId="{3C95F86A-5E1E-42A4-AF28-10A7D5E94315}" type="sibTrans" cxnId="{26AF4C07-21E4-49B9-9014-0E17BC0177B4}">
      <dgm:prSet/>
      <dgm:spPr/>
      <dgm:t>
        <a:bodyPr/>
        <a:lstStyle/>
        <a:p>
          <a:endParaRPr lang="en-US"/>
        </a:p>
      </dgm:t>
    </dgm:pt>
    <dgm:pt modelId="{2B9121C1-005B-4CF3-BFC6-F47A3D64FE58}">
      <dgm:prSet/>
      <dgm:spPr/>
      <dgm:t>
        <a:bodyPr/>
        <a:lstStyle/>
        <a:p>
          <a:r>
            <a:rPr lang="en-US" dirty="0">
              <a:solidFill>
                <a:schemeClr val="tx2"/>
              </a:solidFill>
            </a:rPr>
            <a:t>Automated backups </a:t>
          </a:r>
        </a:p>
      </dgm:t>
    </dgm:pt>
    <dgm:pt modelId="{F678BCDF-83E9-4D31-BA89-174B36FBF760}" type="parTrans" cxnId="{78CF5E83-C458-413A-8D7C-CE0FFD142787}">
      <dgm:prSet/>
      <dgm:spPr/>
      <dgm:t>
        <a:bodyPr/>
        <a:lstStyle/>
        <a:p>
          <a:endParaRPr lang="en-US"/>
        </a:p>
      </dgm:t>
    </dgm:pt>
    <dgm:pt modelId="{91DD6780-008C-4AF1-93B4-9FF9B71683B2}" type="sibTrans" cxnId="{78CF5E83-C458-413A-8D7C-CE0FFD142787}">
      <dgm:prSet/>
      <dgm:spPr/>
      <dgm:t>
        <a:bodyPr/>
        <a:lstStyle/>
        <a:p>
          <a:endParaRPr lang="en-US"/>
        </a:p>
      </dgm:t>
    </dgm:pt>
    <dgm:pt modelId="{7F1EBB37-9DFE-48EF-998E-E4B2A5DF333A}">
      <dgm:prSet/>
      <dgm:spPr/>
      <dgm:t>
        <a:bodyPr/>
        <a:lstStyle/>
        <a:p>
          <a:r>
            <a:rPr lang="en-US" dirty="0">
              <a:solidFill>
                <a:schemeClr val="tx2"/>
              </a:solidFill>
            </a:rPr>
            <a:t>Long term backup retention </a:t>
          </a:r>
        </a:p>
      </dgm:t>
    </dgm:pt>
    <dgm:pt modelId="{EB878A48-758D-4ADE-BC20-DE94D1BAB746}" type="parTrans" cxnId="{1A5D6431-2B19-4AA1-9B6C-94E34A26924C}">
      <dgm:prSet/>
      <dgm:spPr/>
      <dgm:t>
        <a:bodyPr/>
        <a:lstStyle/>
        <a:p>
          <a:endParaRPr lang="en-US"/>
        </a:p>
      </dgm:t>
    </dgm:pt>
    <dgm:pt modelId="{E2B0A2C3-AD28-4C23-8C94-389599847AEA}" type="sibTrans" cxnId="{1A5D6431-2B19-4AA1-9B6C-94E34A26924C}">
      <dgm:prSet/>
      <dgm:spPr/>
      <dgm:t>
        <a:bodyPr/>
        <a:lstStyle/>
        <a:p>
          <a:endParaRPr lang="en-US"/>
        </a:p>
      </dgm:t>
    </dgm:pt>
    <dgm:pt modelId="{51F1F6D6-CB94-4E01-953F-5B64F2E1DB83}">
      <dgm:prSet/>
      <dgm:spPr/>
      <dgm:t>
        <a:bodyPr/>
        <a:lstStyle/>
        <a:p>
          <a:r>
            <a:rPr lang="en-US" dirty="0">
              <a:solidFill>
                <a:schemeClr val="tx2"/>
              </a:solidFill>
            </a:rPr>
            <a:t>Geo-replication</a:t>
          </a:r>
        </a:p>
      </dgm:t>
    </dgm:pt>
    <dgm:pt modelId="{B24B700A-4CD2-46FE-81ED-22495AA65FCE}" type="parTrans" cxnId="{B307D090-46AE-44BA-B615-FB1D8EB170E9}">
      <dgm:prSet/>
      <dgm:spPr/>
      <dgm:t>
        <a:bodyPr/>
        <a:lstStyle/>
        <a:p>
          <a:endParaRPr lang="en-US"/>
        </a:p>
      </dgm:t>
    </dgm:pt>
    <dgm:pt modelId="{0DC34728-0DFF-40AE-8038-C5E1BEF284D5}" type="sibTrans" cxnId="{B307D090-46AE-44BA-B615-FB1D8EB170E9}">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252F31F6-123E-42E5-B85B-2FCBB9C1850E}" type="pres">
      <dgm:prSet presAssocID="{0F6C0AAC-39CF-4853-8DF0-6DE67B502F80}" presName="composite" presStyleCnt="0"/>
      <dgm:spPr/>
    </dgm:pt>
    <dgm:pt modelId="{4A12C7A2-7C5B-44F1-88C3-4EEA634CA834}" type="pres">
      <dgm:prSet presAssocID="{0F6C0AAC-39CF-4853-8DF0-6DE67B502F80}" presName="imgShp" presStyleLbl="fgImgPlace1" presStyleIdx="1" presStyleCnt="5"/>
      <dgm:spPr>
        <a:solidFill>
          <a:schemeClr val="bg1">
            <a:lumMod val="95000"/>
          </a:schemeClr>
        </a:solidFill>
      </dgm:spPr>
    </dgm:pt>
    <dgm:pt modelId="{E738CB01-13DB-4673-BB33-5142B8BB692D}" type="pres">
      <dgm:prSet presAssocID="{0F6C0AAC-39CF-4853-8DF0-6DE67B502F80}" presName="txShp" presStyleLbl="node1" presStyleIdx="1" presStyleCnt="5">
        <dgm:presLayoutVars>
          <dgm:bulletEnabled val="1"/>
        </dgm:presLayoutVars>
      </dgm:prSet>
      <dgm:spPr/>
    </dgm:pt>
    <dgm:pt modelId="{9E1CCC90-38E2-44B1-99A6-CDD3092FB7E0}" type="pres">
      <dgm:prSet presAssocID="{3C95F86A-5E1E-42A4-AF28-10A7D5E94315}" presName="spacing" presStyleCnt="0"/>
      <dgm:spPr/>
    </dgm:pt>
    <dgm:pt modelId="{03ED0BE3-68E0-4015-8473-EE34E21FD8E1}" type="pres">
      <dgm:prSet presAssocID="{2B9121C1-005B-4CF3-BFC6-F47A3D64FE58}" presName="composite" presStyleCnt="0"/>
      <dgm:spPr/>
    </dgm:pt>
    <dgm:pt modelId="{9CEB58F9-6F20-40EF-869C-20B55C6975EE}" type="pres">
      <dgm:prSet presAssocID="{2B9121C1-005B-4CF3-BFC6-F47A3D64FE58}" presName="imgShp" presStyleLbl="fgImgPlace1" presStyleIdx="2" presStyleCnt="5"/>
      <dgm:spPr>
        <a:solidFill>
          <a:schemeClr val="bg1">
            <a:lumMod val="95000"/>
          </a:schemeClr>
        </a:solidFill>
      </dgm:spPr>
    </dgm:pt>
    <dgm:pt modelId="{B61A8F8F-F8EE-400D-B6FB-2BF6EA3BC225}" type="pres">
      <dgm:prSet presAssocID="{2B9121C1-005B-4CF3-BFC6-F47A3D64FE58}" presName="txShp" presStyleLbl="node1" presStyleIdx="2" presStyleCnt="5">
        <dgm:presLayoutVars>
          <dgm:bulletEnabled val="1"/>
        </dgm:presLayoutVars>
      </dgm:prSet>
      <dgm:spPr/>
    </dgm:pt>
    <dgm:pt modelId="{389A0007-A9DA-4DA1-AA34-6FBEA7502297}" type="pres">
      <dgm:prSet presAssocID="{91DD6780-008C-4AF1-93B4-9FF9B71683B2}" presName="spacing" presStyleCnt="0"/>
      <dgm:spPr/>
    </dgm:pt>
    <dgm:pt modelId="{EF0C4058-A64E-4776-A75E-7DEBFD2804B8}" type="pres">
      <dgm:prSet presAssocID="{7F1EBB37-9DFE-48EF-998E-E4B2A5DF333A}" presName="composite" presStyleCnt="0"/>
      <dgm:spPr/>
    </dgm:pt>
    <dgm:pt modelId="{790088CC-BB50-4647-A65A-E2F6D2F42614}" type="pres">
      <dgm:prSet presAssocID="{7F1EBB37-9DFE-48EF-998E-E4B2A5DF333A}" presName="imgShp" presStyleLbl="fgImgPlace1" presStyleIdx="3" presStyleCnt="5"/>
      <dgm:spPr>
        <a:solidFill>
          <a:schemeClr val="bg1">
            <a:lumMod val="95000"/>
          </a:schemeClr>
        </a:solidFill>
      </dgm:spPr>
    </dgm:pt>
    <dgm:pt modelId="{ED289B2B-CBE0-4D1C-8055-BD37702479D1}" type="pres">
      <dgm:prSet presAssocID="{7F1EBB37-9DFE-48EF-998E-E4B2A5DF333A}" presName="txShp" presStyleLbl="node1" presStyleIdx="3" presStyleCnt="5">
        <dgm:presLayoutVars>
          <dgm:bulletEnabled val="1"/>
        </dgm:presLayoutVars>
      </dgm:prSet>
      <dgm:spPr/>
    </dgm:pt>
    <dgm:pt modelId="{5281D6DC-3A2C-413E-8D66-A78FD857E9B4}" type="pres">
      <dgm:prSet presAssocID="{E2B0A2C3-AD28-4C23-8C94-389599847AEA}" presName="spacing" presStyleCnt="0"/>
      <dgm:spPr/>
    </dgm:pt>
    <dgm:pt modelId="{C977515A-F8E7-458E-93F4-BD82861D32E1}" type="pres">
      <dgm:prSet presAssocID="{51F1F6D6-CB94-4E01-953F-5B64F2E1DB83}" presName="composite" presStyleCnt="0"/>
      <dgm:spPr/>
    </dgm:pt>
    <dgm:pt modelId="{1BC10206-5201-4D05-8BB8-F32DCCB8A736}" type="pres">
      <dgm:prSet presAssocID="{51F1F6D6-CB94-4E01-953F-5B64F2E1DB83}" presName="imgShp" presStyleLbl="fgImgPlace1" presStyleIdx="4" presStyleCnt="5"/>
      <dgm:spPr>
        <a:solidFill>
          <a:schemeClr val="bg1">
            <a:lumMod val="95000"/>
          </a:schemeClr>
        </a:solidFill>
      </dgm:spPr>
    </dgm:pt>
    <dgm:pt modelId="{8F8F3DF7-1027-47EB-A83F-EA03403DB111}" type="pres">
      <dgm:prSet presAssocID="{51F1F6D6-CB94-4E01-953F-5B64F2E1DB83}" presName="txShp" presStyleLbl="node1" presStyleIdx="4" presStyleCnt="5">
        <dgm:presLayoutVars>
          <dgm:bulletEnabled val="1"/>
        </dgm:presLayoutVars>
      </dgm:prSet>
      <dgm:spPr/>
    </dgm:pt>
  </dgm:ptLst>
  <dgm:cxnLst>
    <dgm:cxn modelId="{26AF4C07-21E4-49B9-9014-0E17BC0177B4}" srcId="{1B3BE46B-A19B-4F11-BB45-D1B8A9B86EB8}" destId="{0F6C0AAC-39CF-4853-8DF0-6DE67B502F80}" srcOrd="1" destOrd="0" parTransId="{5865BF12-A60F-45EE-840A-5D5E65FB52C1}" sibTransId="{3C95F86A-5E1E-42A4-AF28-10A7D5E94315}"/>
    <dgm:cxn modelId="{82D1BA07-F9BC-4660-ACF0-C30C383DF162}" srcId="{1B3BE46B-A19B-4F11-BB45-D1B8A9B86EB8}" destId="{DA131F33-DFFA-46C4-AAA6-38F01DC60666}" srcOrd="0" destOrd="0" parTransId="{175E0962-2A1E-4153-A873-DBFFEE8B3C61}" sibTransId="{AF523B2B-9169-485E-83E5-266383E49094}"/>
    <dgm:cxn modelId="{1A5D6431-2B19-4AA1-9B6C-94E34A26924C}" srcId="{1B3BE46B-A19B-4F11-BB45-D1B8A9B86EB8}" destId="{7F1EBB37-9DFE-48EF-998E-E4B2A5DF333A}" srcOrd="3" destOrd="0" parTransId="{EB878A48-758D-4ADE-BC20-DE94D1BAB746}" sibTransId="{E2B0A2C3-AD28-4C23-8C94-389599847AEA}"/>
    <dgm:cxn modelId="{12EC2B35-862F-4330-8386-1AD52CDBD810}" type="presOf" srcId="{1B3BE46B-A19B-4F11-BB45-D1B8A9B86EB8}" destId="{B79FAAB3-CD59-45C9-9C12-04EA7741BDDE}" srcOrd="0" destOrd="0" presId="urn:microsoft.com/office/officeart/2005/8/layout/vList3"/>
    <dgm:cxn modelId="{68941140-FA44-4F68-A857-E1A4954EF6E1}" type="presOf" srcId="{7F1EBB37-9DFE-48EF-998E-E4B2A5DF333A}" destId="{ED289B2B-CBE0-4D1C-8055-BD37702479D1}" srcOrd="0" destOrd="0" presId="urn:microsoft.com/office/officeart/2005/8/layout/vList3"/>
    <dgm:cxn modelId="{5D02D768-3C62-4B32-938A-6E5062A35E94}" type="presOf" srcId="{2B9121C1-005B-4CF3-BFC6-F47A3D64FE58}" destId="{B61A8F8F-F8EE-400D-B6FB-2BF6EA3BC225}"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78CF5E83-C458-413A-8D7C-CE0FFD142787}" srcId="{1B3BE46B-A19B-4F11-BB45-D1B8A9B86EB8}" destId="{2B9121C1-005B-4CF3-BFC6-F47A3D64FE58}" srcOrd="2" destOrd="0" parTransId="{F678BCDF-83E9-4D31-BA89-174B36FBF760}" sibTransId="{91DD6780-008C-4AF1-93B4-9FF9B71683B2}"/>
    <dgm:cxn modelId="{3E0BDC8F-7EC3-470E-8D3F-5C90BF5CDFC5}" type="presOf" srcId="{0F6C0AAC-39CF-4853-8DF0-6DE67B502F80}" destId="{E738CB01-13DB-4673-BB33-5142B8BB692D}" srcOrd="0" destOrd="0" presId="urn:microsoft.com/office/officeart/2005/8/layout/vList3"/>
    <dgm:cxn modelId="{B307D090-46AE-44BA-B615-FB1D8EB170E9}" srcId="{1B3BE46B-A19B-4F11-BB45-D1B8A9B86EB8}" destId="{51F1F6D6-CB94-4E01-953F-5B64F2E1DB83}" srcOrd="4" destOrd="0" parTransId="{B24B700A-4CD2-46FE-81ED-22495AA65FCE}" sibTransId="{0DC34728-0DFF-40AE-8038-C5E1BEF284D5}"/>
    <dgm:cxn modelId="{CDD8F397-BF77-456C-8962-0BB9E8EC95FB}" type="presOf" srcId="{51F1F6D6-CB94-4E01-953F-5B64F2E1DB83}" destId="{8F8F3DF7-1027-47EB-A83F-EA03403DB111}" srcOrd="0" destOrd="0" presId="urn:microsoft.com/office/officeart/2005/8/layout/vList3"/>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D7B6BE94-BE0A-4005-97C8-914062CD21A1}" type="presParOf" srcId="{B79FAAB3-CD59-45C9-9C12-04EA7741BDDE}" destId="{252F31F6-123E-42E5-B85B-2FCBB9C1850E}" srcOrd="2" destOrd="0" presId="urn:microsoft.com/office/officeart/2005/8/layout/vList3"/>
    <dgm:cxn modelId="{71CECE24-AADA-4092-8AB6-8D126DFE6CA4}" type="presParOf" srcId="{252F31F6-123E-42E5-B85B-2FCBB9C1850E}" destId="{4A12C7A2-7C5B-44F1-88C3-4EEA634CA834}" srcOrd="0" destOrd="0" presId="urn:microsoft.com/office/officeart/2005/8/layout/vList3"/>
    <dgm:cxn modelId="{42012576-53FD-421E-B7C0-7FF874D0F63A}" type="presParOf" srcId="{252F31F6-123E-42E5-B85B-2FCBB9C1850E}" destId="{E738CB01-13DB-4673-BB33-5142B8BB692D}" srcOrd="1" destOrd="0" presId="urn:microsoft.com/office/officeart/2005/8/layout/vList3"/>
    <dgm:cxn modelId="{BA7A7276-6C67-49F9-B7D1-4FB3C7A7FCB7}" type="presParOf" srcId="{B79FAAB3-CD59-45C9-9C12-04EA7741BDDE}" destId="{9E1CCC90-38E2-44B1-99A6-CDD3092FB7E0}" srcOrd="3" destOrd="0" presId="urn:microsoft.com/office/officeart/2005/8/layout/vList3"/>
    <dgm:cxn modelId="{3C4257A5-A806-40DC-BD4B-BBBEBD21D4C6}" type="presParOf" srcId="{B79FAAB3-CD59-45C9-9C12-04EA7741BDDE}" destId="{03ED0BE3-68E0-4015-8473-EE34E21FD8E1}" srcOrd="4" destOrd="0" presId="urn:microsoft.com/office/officeart/2005/8/layout/vList3"/>
    <dgm:cxn modelId="{7B2C5CC7-C6A8-429B-A093-F5862C49C04E}" type="presParOf" srcId="{03ED0BE3-68E0-4015-8473-EE34E21FD8E1}" destId="{9CEB58F9-6F20-40EF-869C-20B55C6975EE}" srcOrd="0" destOrd="0" presId="urn:microsoft.com/office/officeart/2005/8/layout/vList3"/>
    <dgm:cxn modelId="{399BC71F-2B38-4079-BAD8-2F178CE16B9A}" type="presParOf" srcId="{03ED0BE3-68E0-4015-8473-EE34E21FD8E1}" destId="{B61A8F8F-F8EE-400D-B6FB-2BF6EA3BC225}" srcOrd="1" destOrd="0" presId="urn:microsoft.com/office/officeart/2005/8/layout/vList3"/>
    <dgm:cxn modelId="{FC3A2B7A-B363-4A9D-870B-192EC43356BA}" type="presParOf" srcId="{B79FAAB3-CD59-45C9-9C12-04EA7741BDDE}" destId="{389A0007-A9DA-4DA1-AA34-6FBEA7502297}" srcOrd="5" destOrd="0" presId="urn:microsoft.com/office/officeart/2005/8/layout/vList3"/>
    <dgm:cxn modelId="{165A986B-0BFD-4294-8844-A65C261AE19E}" type="presParOf" srcId="{B79FAAB3-CD59-45C9-9C12-04EA7741BDDE}" destId="{EF0C4058-A64E-4776-A75E-7DEBFD2804B8}" srcOrd="6" destOrd="0" presId="urn:microsoft.com/office/officeart/2005/8/layout/vList3"/>
    <dgm:cxn modelId="{89FC71CF-7010-4B42-B2A1-A42922B1A8AD}" type="presParOf" srcId="{EF0C4058-A64E-4776-A75E-7DEBFD2804B8}" destId="{790088CC-BB50-4647-A65A-E2F6D2F42614}" srcOrd="0" destOrd="0" presId="urn:microsoft.com/office/officeart/2005/8/layout/vList3"/>
    <dgm:cxn modelId="{9BD6AD30-112E-4B5A-8584-A7CA7D53B6A9}" type="presParOf" srcId="{EF0C4058-A64E-4776-A75E-7DEBFD2804B8}" destId="{ED289B2B-CBE0-4D1C-8055-BD37702479D1}" srcOrd="1" destOrd="0" presId="urn:microsoft.com/office/officeart/2005/8/layout/vList3"/>
    <dgm:cxn modelId="{2C8EC532-71C5-4476-A393-2B411C869BC0}" type="presParOf" srcId="{B79FAAB3-CD59-45C9-9C12-04EA7741BDDE}" destId="{5281D6DC-3A2C-413E-8D66-A78FD857E9B4}" srcOrd="7" destOrd="0" presId="urn:microsoft.com/office/officeart/2005/8/layout/vList3"/>
    <dgm:cxn modelId="{864AEA99-0B0E-4288-9CCE-AF59ABEABDC9}" type="presParOf" srcId="{B79FAAB3-CD59-45C9-9C12-04EA7741BDDE}" destId="{C977515A-F8E7-458E-93F4-BD82861D32E1}" srcOrd="8" destOrd="0" presId="urn:microsoft.com/office/officeart/2005/8/layout/vList3"/>
    <dgm:cxn modelId="{6C34E83A-EAD7-4A4C-B126-AE0D012D2683}" type="presParOf" srcId="{C977515A-F8E7-458E-93F4-BD82861D32E1}" destId="{1BC10206-5201-4D05-8BB8-F32DCCB8A736}" srcOrd="0" destOrd="0" presId="urn:microsoft.com/office/officeart/2005/8/layout/vList3"/>
    <dgm:cxn modelId="{4626CC7B-78E2-4501-A7F7-3DBC8E59DCE6}" type="presParOf" srcId="{C977515A-F8E7-458E-93F4-BD82861D32E1}" destId="{8F8F3DF7-1027-47EB-A83F-EA03403DB111}"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custT="1"/>
      <dgm:spPr/>
      <dgm:t>
        <a:bodyPr/>
        <a:lstStyle/>
        <a:p>
          <a:pPr>
            <a:buFont typeface="Arial" panose="020B0604020202020204" pitchFamily="34" charset="0"/>
            <a:buChar char="•"/>
          </a:pPr>
          <a:r>
            <a:rPr lang="en-US" sz="2200" dirty="0">
              <a:solidFill>
                <a:schemeClr val="tx2"/>
              </a:solidFill>
            </a:rPr>
            <a:t>Scale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D3257210-B71E-41C9-9321-07B6A056AE6C}">
      <dgm:prSet custT="1"/>
      <dgm:spPr/>
      <dgm:t>
        <a:bodyPr/>
        <a:lstStyle/>
        <a:p>
          <a:r>
            <a:rPr lang="en-US" sz="2200" dirty="0">
              <a:solidFill>
                <a:schemeClr val="tx2"/>
              </a:solidFill>
            </a:rPr>
            <a:t>Advanced security </a:t>
          </a:r>
        </a:p>
      </dgm:t>
    </dgm:pt>
    <dgm:pt modelId="{C2EF50E9-D02F-4C8B-8240-A2D00DA47E3C}" type="parTrans" cxnId="{B2D2C021-285D-4AD0-AB96-5BFAEB786B40}">
      <dgm:prSet/>
      <dgm:spPr/>
      <dgm:t>
        <a:bodyPr/>
        <a:lstStyle/>
        <a:p>
          <a:endParaRPr lang="en-US"/>
        </a:p>
      </dgm:t>
    </dgm:pt>
    <dgm:pt modelId="{14EA8E44-FFC2-4632-9102-DFDC23913E2A}" type="sibTrans" cxnId="{B2D2C021-285D-4AD0-AB96-5BFAEB786B40}">
      <dgm:prSet/>
      <dgm:spPr/>
      <dgm:t>
        <a:bodyPr/>
        <a:lstStyle/>
        <a:p>
          <a:endParaRPr lang="en-US"/>
        </a:p>
      </dgm:t>
    </dgm:pt>
    <dgm:pt modelId="{3B9370C5-77CF-41A2-8E44-072D14861493}">
      <dgm:prSet custT="1"/>
      <dgm:spPr/>
      <dgm:t>
        <a:bodyPr/>
        <a:lstStyle/>
        <a:p>
          <a:r>
            <a:rPr lang="en-US" sz="2200" dirty="0">
              <a:solidFill>
                <a:schemeClr val="tx2"/>
              </a:solidFill>
            </a:rPr>
            <a:t>Automatic tuning </a:t>
          </a:r>
        </a:p>
      </dgm:t>
    </dgm:pt>
    <dgm:pt modelId="{22EC8849-B74E-4081-99BC-4BB36E196640}" type="parTrans" cxnId="{1DEFC424-9657-4C4E-AB21-BCDA7DF8C3A6}">
      <dgm:prSet/>
      <dgm:spPr/>
      <dgm:t>
        <a:bodyPr/>
        <a:lstStyle/>
        <a:p>
          <a:endParaRPr lang="en-US"/>
        </a:p>
      </dgm:t>
    </dgm:pt>
    <dgm:pt modelId="{B836A885-1BAA-4A21-A1AC-991B5740C1B2}" type="sibTrans" cxnId="{1DEFC424-9657-4C4E-AB21-BCDA7DF8C3A6}">
      <dgm:prSet/>
      <dgm:spPr/>
      <dgm:t>
        <a:bodyPr/>
        <a:lstStyle/>
        <a:p>
          <a:endParaRPr lang="en-US"/>
        </a:p>
      </dgm:t>
    </dgm:pt>
    <dgm:pt modelId="{46F07AC1-BECC-44B1-A6B3-88BF3467DDCC}">
      <dgm:prSet custT="1"/>
      <dgm:spPr/>
      <dgm:t>
        <a:bodyPr/>
        <a:lstStyle/>
        <a:p>
          <a:r>
            <a:rPr lang="en-US" sz="2200" dirty="0">
              <a:solidFill>
                <a:schemeClr val="tx2"/>
              </a:solidFill>
            </a:rPr>
            <a:t>Built-in monitoring </a:t>
          </a:r>
        </a:p>
      </dgm:t>
    </dgm:pt>
    <dgm:pt modelId="{059AA75E-6E27-4BB6-B19B-6F52F606010A}" type="parTrans" cxnId="{1E0A5068-6E02-45A7-B3CC-04D8FE4D11B9}">
      <dgm:prSet/>
      <dgm:spPr/>
      <dgm:t>
        <a:bodyPr/>
        <a:lstStyle/>
        <a:p>
          <a:endParaRPr lang="en-US"/>
        </a:p>
      </dgm:t>
    </dgm:pt>
    <dgm:pt modelId="{A205A3F0-37A1-4912-BF90-B2013C965F52}" type="sibTrans" cxnId="{1E0A5068-6E02-45A7-B3CC-04D8FE4D11B9}">
      <dgm:prSet/>
      <dgm:spPr/>
      <dgm:t>
        <a:bodyPr/>
        <a:lstStyle/>
        <a:p>
          <a:endParaRPr lang="en-US"/>
        </a:p>
      </dgm:t>
    </dgm:pt>
    <dgm:pt modelId="{3334CAC8-EFC6-41B1-A649-3A9B192E9C39}">
      <dgm:prSet custT="1"/>
      <dgm:spPr/>
      <dgm:t>
        <a:bodyPr/>
        <a:lstStyle/>
        <a:p>
          <a:r>
            <a:rPr lang="en-US" sz="2200" dirty="0">
              <a:solidFill>
                <a:schemeClr val="tx2"/>
              </a:solidFill>
            </a:rPr>
            <a:t>Built-in intelligence </a:t>
          </a:r>
        </a:p>
      </dgm:t>
    </dgm:pt>
    <dgm:pt modelId="{22E9670F-BE66-4BCF-B6F8-D1DE10E15DD3}" type="parTrans" cxnId="{A6413DFA-5D34-42A0-95D0-CB1FE8A5AC36}">
      <dgm:prSet/>
      <dgm:spPr/>
      <dgm:t>
        <a:bodyPr/>
        <a:lstStyle/>
        <a:p>
          <a:endParaRPr lang="en-US"/>
        </a:p>
      </dgm:t>
    </dgm:pt>
    <dgm:pt modelId="{892648E1-AB13-45AB-8022-E964325AA79E}" type="sibTrans" cxnId="{A6413DFA-5D34-42A0-95D0-CB1FE8A5AC36}">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F310B284-C09D-46B0-A0ED-F6A0DF33C55E}" type="pres">
      <dgm:prSet presAssocID="{D3257210-B71E-41C9-9321-07B6A056AE6C}" presName="composite" presStyleCnt="0"/>
      <dgm:spPr/>
    </dgm:pt>
    <dgm:pt modelId="{57467DF1-65E3-4D4B-9DC9-5B6E7524E660}" type="pres">
      <dgm:prSet presAssocID="{D3257210-B71E-41C9-9321-07B6A056AE6C}" presName="imgShp" presStyleLbl="fgImgPlace1" presStyleIdx="1" presStyleCnt="5"/>
      <dgm:spPr>
        <a:solidFill>
          <a:schemeClr val="bg1">
            <a:lumMod val="95000"/>
          </a:schemeClr>
        </a:solidFill>
      </dgm:spPr>
    </dgm:pt>
    <dgm:pt modelId="{FB6994A9-E245-4ABF-9030-99F23660AF0D}" type="pres">
      <dgm:prSet presAssocID="{D3257210-B71E-41C9-9321-07B6A056AE6C}" presName="txShp" presStyleLbl="node1" presStyleIdx="1" presStyleCnt="5">
        <dgm:presLayoutVars>
          <dgm:bulletEnabled val="1"/>
        </dgm:presLayoutVars>
      </dgm:prSet>
      <dgm:spPr/>
    </dgm:pt>
    <dgm:pt modelId="{383AA9AA-E6DF-4D5C-9E99-9F2270D2C159}" type="pres">
      <dgm:prSet presAssocID="{14EA8E44-FFC2-4632-9102-DFDC23913E2A}" presName="spacing" presStyleCnt="0"/>
      <dgm:spPr/>
    </dgm:pt>
    <dgm:pt modelId="{839560C7-9114-466D-9AFA-5F66AC33B712}" type="pres">
      <dgm:prSet presAssocID="{3B9370C5-77CF-41A2-8E44-072D14861493}" presName="composite" presStyleCnt="0"/>
      <dgm:spPr/>
    </dgm:pt>
    <dgm:pt modelId="{601BFC33-FE3A-4BDE-88FE-493B6E1B6FB3}" type="pres">
      <dgm:prSet presAssocID="{3B9370C5-77CF-41A2-8E44-072D14861493}" presName="imgShp" presStyleLbl="fgImgPlace1" presStyleIdx="2" presStyleCnt="5"/>
      <dgm:spPr>
        <a:solidFill>
          <a:schemeClr val="bg1">
            <a:lumMod val="95000"/>
          </a:schemeClr>
        </a:solidFill>
      </dgm:spPr>
    </dgm:pt>
    <dgm:pt modelId="{A3AC942A-802A-45B5-884A-20C804D0F3E0}" type="pres">
      <dgm:prSet presAssocID="{3B9370C5-77CF-41A2-8E44-072D14861493}" presName="txShp" presStyleLbl="node1" presStyleIdx="2" presStyleCnt="5">
        <dgm:presLayoutVars>
          <dgm:bulletEnabled val="1"/>
        </dgm:presLayoutVars>
      </dgm:prSet>
      <dgm:spPr/>
    </dgm:pt>
    <dgm:pt modelId="{A5D998E6-5119-49B2-8308-711DB539B232}" type="pres">
      <dgm:prSet presAssocID="{B836A885-1BAA-4A21-A1AC-991B5740C1B2}" presName="spacing" presStyleCnt="0"/>
      <dgm:spPr/>
    </dgm:pt>
    <dgm:pt modelId="{B939AFB1-E72A-4AE2-A6C6-0330A1284A60}" type="pres">
      <dgm:prSet presAssocID="{46F07AC1-BECC-44B1-A6B3-88BF3467DDCC}" presName="composite" presStyleCnt="0"/>
      <dgm:spPr/>
    </dgm:pt>
    <dgm:pt modelId="{6039329E-4295-499A-B0FF-8DFA17283B09}" type="pres">
      <dgm:prSet presAssocID="{46F07AC1-BECC-44B1-A6B3-88BF3467DDCC}" presName="imgShp" presStyleLbl="fgImgPlace1" presStyleIdx="3" presStyleCnt="5"/>
      <dgm:spPr>
        <a:solidFill>
          <a:schemeClr val="bg1">
            <a:lumMod val="95000"/>
          </a:schemeClr>
        </a:solidFill>
      </dgm:spPr>
    </dgm:pt>
    <dgm:pt modelId="{B401C2C9-567B-48BC-B477-898F0A169C0B}" type="pres">
      <dgm:prSet presAssocID="{46F07AC1-BECC-44B1-A6B3-88BF3467DDCC}" presName="txShp" presStyleLbl="node1" presStyleIdx="3" presStyleCnt="5">
        <dgm:presLayoutVars>
          <dgm:bulletEnabled val="1"/>
        </dgm:presLayoutVars>
      </dgm:prSet>
      <dgm:spPr/>
    </dgm:pt>
    <dgm:pt modelId="{9665675D-0A69-4B7B-A4DF-10CBF8512707}" type="pres">
      <dgm:prSet presAssocID="{A205A3F0-37A1-4912-BF90-B2013C965F52}" presName="spacing" presStyleCnt="0"/>
      <dgm:spPr/>
    </dgm:pt>
    <dgm:pt modelId="{12EC4F81-F54C-49D6-B068-827B7A4F8EE2}" type="pres">
      <dgm:prSet presAssocID="{3334CAC8-EFC6-41B1-A649-3A9B192E9C39}" presName="composite" presStyleCnt="0"/>
      <dgm:spPr/>
    </dgm:pt>
    <dgm:pt modelId="{E76C1DF1-CC82-4F91-972B-D91FC56976CE}" type="pres">
      <dgm:prSet presAssocID="{3334CAC8-EFC6-41B1-A649-3A9B192E9C39}" presName="imgShp" presStyleLbl="fgImgPlace1" presStyleIdx="4" presStyleCnt="5"/>
      <dgm:spPr>
        <a:solidFill>
          <a:schemeClr val="bg1">
            <a:lumMod val="95000"/>
          </a:schemeClr>
        </a:solidFill>
      </dgm:spPr>
    </dgm:pt>
    <dgm:pt modelId="{FD7CE52F-A999-4391-8104-68A25F268DDA}" type="pres">
      <dgm:prSet presAssocID="{3334CAC8-EFC6-41B1-A649-3A9B192E9C39}" presName="txShp" presStyleLbl="node1" presStyleIdx="4" presStyleCnt="5">
        <dgm:presLayoutVars>
          <dgm:bulletEnabled val="1"/>
        </dgm:presLayoutVars>
      </dgm:prSet>
      <dgm:spPr/>
    </dgm:pt>
  </dgm:ptLst>
  <dgm:cxnLst>
    <dgm:cxn modelId="{82D1BA07-F9BC-4660-ACF0-C30C383DF162}" srcId="{1B3BE46B-A19B-4F11-BB45-D1B8A9B86EB8}" destId="{DA131F33-DFFA-46C4-AAA6-38F01DC60666}" srcOrd="0" destOrd="0" parTransId="{175E0962-2A1E-4153-A873-DBFFEE8B3C61}" sibTransId="{AF523B2B-9169-485E-83E5-266383E49094}"/>
    <dgm:cxn modelId="{B2D2C021-285D-4AD0-AB96-5BFAEB786B40}" srcId="{1B3BE46B-A19B-4F11-BB45-D1B8A9B86EB8}" destId="{D3257210-B71E-41C9-9321-07B6A056AE6C}" srcOrd="1" destOrd="0" parTransId="{C2EF50E9-D02F-4C8B-8240-A2D00DA47E3C}" sibTransId="{14EA8E44-FFC2-4632-9102-DFDC23913E2A}"/>
    <dgm:cxn modelId="{1DEFC424-9657-4C4E-AB21-BCDA7DF8C3A6}" srcId="{1B3BE46B-A19B-4F11-BB45-D1B8A9B86EB8}" destId="{3B9370C5-77CF-41A2-8E44-072D14861493}" srcOrd="2" destOrd="0" parTransId="{22EC8849-B74E-4081-99BC-4BB36E196640}" sibTransId="{B836A885-1BAA-4A21-A1AC-991B5740C1B2}"/>
    <dgm:cxn modelId="{12EC2B35-862F-4330-8386-1AD52CDBD810}" type="presOf" srcId="{1B3BE46B-A19B-4F11-BB45-D1B8A9B86EB8}" destId="{B79FAAB3-CD59-45C9-9C12-04EA7741BDDE}" srcOrd="0" destOrd="0" presId="urn:microsoft.com/office/officeart/2005/8/layout/vList3"/>
    <dgm:cxn modelId="{1E0A5068-6E02-45A7-B3CC-04D8FE4D11B9}" srcId="{1B3BE46B-A19B-4F11-BB45-D1B8A9B86EB8}" destId="{46F07AC1-BECC-44B1-A6B3-88BF3467DDCC}" srcOrd="3" destOrd="0" parTransId="{059AA75E-6E27-4BB6-B19B-6F52F606010A}" sibTransId="{A205A3F0-37A1-4912-BF90-B2013C965F52}"/>
    <dgm:cxn modelId="{56294D4F-4988-477A-B1DF-956703877402}" type="presOf" srcId="{3334CAC8-EFC6-41B1-A649-3A9B192E9C39}" destId="{FD7CE52F-A999-4391-8104-68A25F268DDA}" srcOrd="0" destOrd="0" presId="urn:microsoft.com/office/officeart/2005/8/layout/vList3"/>
    <dgm:cxn modelId="{1BD35070-8389-4591-A6A6-A1B02E59C78D}" type="presOf" srcId="{D3257210-B71E-41C9-9321-07B6A056AE6C}" destId="{FB6994A9-E245-4ABF-9030-99F23660AF0D}" srcOrd="0" destOrd="0" presId="urn:microsoft.com/office/officeart/2005/8/layout/vList3"/>
    <dgm:cxn modelId="{BEC20257-2CA7-42DA-9EDD-547D3782BDE7}" type="presOf" srcId="{3B9370C5-77CF-41A2-8E44-072D14861493}" destId="{A3AC942A-802A-45B5-884A-20C804D0F3E0}"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DCB9C0AC-EFAD-4B1C-AC7C-2621CFA36360}" type="presOf" srcId="{46F07AC1-BECC-44B1-A6B3-88BF3467DDCC}" destId="{B401C2C9-567B-48BC-B477-898F0A169C0B}" srcOrd="0" destOrd="0" presId="urn:microsoft.com/office/officeart/2005/8/layout/vList3"/>
    <dgm:cxn modelId="{A6413DFA-5D34-42A0-95D0-CB1FE8A5AC36}" srcId="{1B3BE46B-A19B-4F11-BB45-D1B8A9B86EB8}" destId="{3334CAC8-EFC6-41B1-A649-3A9B192E9C39}" srcOrd="4" destOrd="0" parTransId="{22E9670F-BE66-4BCF-B6F8-D1DE10E15DD3}" sibTransId="{892648E1-AB13-45AB-8022-E964325AA79E}"/>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AA11341E-5C44-4F58-8D20-F5A18E23BFDA}" type="presParOf" srcId="{B79FAAB3-CD59-45C9-9C12-04EA7741BDDE}" destId="{F310B284-C09D-46B0-A0ED-F6A0DF33C55E}" srcOrd="2" destOrd="0" presId="urn:microsoft.com/office/officeart/2005/8/layout/vList3"/>
    <dgm:cxn modelId="{0F621B0A-18D0-493B-873B-BB51B18E7C36}" type="presParOf" srcId="{F310B284-C09D-46B0-A0ED-F6A0DF33C55E}" destId="{57467DF1-65E3-4D4B-9DC9-5B6E7524E660}" srcOrd="0" destOrd="0" presId="urn:microsoft.com/office/officeart/2005/8/layout/vList3"/>
    <dgm:cxn modelId="{33B7350B-9811-4A70-A9C0-9C4D34D5FF91}" type="presParOf" srcId="{F310B284-C09D-46B0-A0ED-F6A0DF33C55E}" destId="{FB6994A9-E245-4ABF-9030-99F23660AF0D}" srcOrd="1" destOrd="0" presId="urn:microsoft.com/office/officeart/2005/8/layout/vList3"/>
    <dgm:cxn modelId="{17A308E5-B968-4E67-9E98-050069825BC2}" type="presParOf" srcId="{B79FAAB3-CD59-45C9-9C12-04EA7741BDDE}" destId="{383AA9AA-E6DF-4D5C-9E99-9F2270D2C159}" srcOrd="3" destOrd="0" presId="urn:microsoft.com/office/officeart/2005/8/layout/vList3"/>
    <dgm:cxn modelId="{D7CCAF1F-B0DF-4FB0-B2D1-43DF325A0B09}" type="presParOf" srcId="{B79FAAB3-CD59-45C9-9C12-04EA7741BDDE}" destId="{839560C7-9114-466D-9AFA-5F66AC33B712}" srcOrd="4" destOrd="0" presId="urn:microsoft.com/office/officeart/2005/8/layout/vList3"/>
    <dgm:cxn modelId="{6E5B41C5-85A3-4007-92E9-C596861F09C1}" type="presParOf" srcId="{839560C7-9114-466D-9AFA-5F66AC33B712}" destId="{601BFC33-FE3A-4BDE-88FE-493B6E1B6FB3}" srcOrd="0" destOrd="0" presId="urn:microsoft.com/office/officeart/2005/8/layout/vList3"/>
    <dgm:cxn modelId="{0E76A610-8AD0-4717-B57B-09D4C4F0127F}" type="presParOf" srcId="{839560C7-9114-466D-9AFA-5F66AC33B712}" destId="{A3AC942A-802A-45B5-884A-20C804D0F3E0}" srcOrd="1" destOrd="0" presId="urn:microsoft.com/office/officeart/2005/8/layout/vList3"/>
    <dgm:cxn modelId="{3005AC8C-927F-4626-9B6F-DAABA5AB3C5D}" type="presParOf" srcId="{B79FAAB3-CD59-45C9-9C12-04EA7741BDDE}" destId="{A5D998E6-5119-49B2-8308-711DB539B232}" srcOrd="5" destOrd="0" presId="urn:microsoft.com/office/officeart/2005/8/layout/vList3"/>
    <dgm:cxn modelId="{113728F2-7E76-4296-AA04-737590103462}" type="presParOf" srcId="{B79FAAB3-CD59-45C9-9C12-04EA7741BDDE}" destId="{B939AFB1-E72A-4AE2-A6C6-0330A1284A60}" srcOrd="6" destOrd="0" presId="urn:microsoft.com/office/officeart/2005/8/layout/vList3"/>
    <dgm:cxn modelId="{D97B5B99-6B1B-43AA-AFE5-1F077F9BA711}" type="presParOf" srcId="{B939AFB1-E72A-4AE2-A6C6-0330A1284A60}" destId="{6039329E-4295-499A-B0FF-8DFA17283B09}" srcOrd="0" destOrd="0" presId="urn:microsoft.com/office/officeart/2005/8/layout/vList3"/>
    <dgm:cxn modelId="{BD9F9A16-78CC-466D-8B96-3784DE848687}" type="presParOf" srcId="{B939AFB1-E72A-4AE2-A6C6-0330A1284A60}" destId="{B401C2C9-567B-48BC-B477-898F0A169C0B}" srcOrd="1" destOrd="0" presId="urn:microsoft.com/office/officeart/2005/8/layout/vList3"/>
    <dgm:cxn modelId="{B151F888-D205-44C2-B3F3-13E0BE5B7065}" type="presParOf" srcId="{B79FAAB3-CD59-45C9-9C12-04EA7741BDDE}" destId="{9665675D-0A69-4B7B-A4DF-10CBF8512707}" srcOrd="7" destOrd="0" presId="urn:microsoft.com/office/officeart/2005/8/layout/vList3"/>
    <dgm:cxn modelId="{DCAFEC2D-4AFE-40DC-99A7-024C7D844F2B}" type="presParOf" srcId="{B79FAAB3-CD59-45C9-9C12-04EA7741BDDE}" destId="{12EC4F81-F54C-49D6-B068-827B7A4F8EE2}" srcOrd="8" destOrd="0" presId="urn:microsoft.com/office/officeart/2005/8/layout/vList3"/>
    <dgm:cxn modelId="{78BA005E-AC11-4CAD-8639-DA66945F2843}" type="presParOf" srcId="{12EC4F81-F54C-49D6-B068-827B7A4F8EE2}" destId="{E76C1DF1-CC82-4F91-972B-D91FC56976CE}" srcOrd="0" destOrd="0" presId="urn:microsoft.com/office/officeart/2005/8/layout/vList3"/>
    <dgm:cxn modelId="{DC0AB88A-FCCF-4F42-90E4-00AE28DE4DBA}" type="presParOf" srcId="{12EC4F81-F54C-49D6-B068-827B7A4F8EE2}" destId="{FD7CE52F-A999-4391-8104-68A25F268DDA}"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dgm:spPr/>
      <dgm:t>
        <a:bodyPr/>
        <a:lstStyle/>
        <a:p>
          <a:pPr>
            <a:buFont typeface="Arial" panose="020B0604020202020204" pitchFamily="34" charset="0"/>
            <a:buChar char="•"/>
          </a:pPr>
          <a:r>
            <a:rPr lang="en-US" dirty="0">
              <a:solidFill>
                <a:schemeClr val="tx2"/>
              </a:solidFill>
            </a:rPr>
            <a:t>Business continuity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0F6C0AAC-39CF-4853-8DF0-6DE67B502F80}">
      <dgm:prSet/>
      <dgm:spPr/>
      <dgm:t>
        <a:bodyPr/>
        <a:lstStyle/>
        <a:p>
          <a:r>
            <a:rPr lang="en-US" dirty="0">
              <a:solidFill>
                <a:schemeClr val="tx2"/>
              </a:solidFill>
            </a:rPr>
            <a:t>High availability </a:t>
          </a:r>
        </a:p>
      </dgm:t>
    </dgm:pt>
    <dgm:pt modelId="{5865BF12-A60F-45EE-840A-5D5E65FB52C1}" type="parTrans" cxnId="{26AF4C07-21E4-49B9-9014-0E17BC0177B4}">
      <dgm:prSet/>
      <dgm:spPr/>
      <dgm:t>
        <a:bodyPr/>
        <a:lstStyle/>
        <a:p>
          <a:endParaRPr lang="en-US"/>
        </a:p>
      </dgm:t>
    </dgm:pt>
    <dgm:pt modelId="{3C95F86A-5E1E-42A4-AF28-10A7D5E94315}" type="sibTrans" cxnId="{26AF4C07-21E4-49B9-9014-0E17BC0177B4}">
      <dgm:prSet/>
      <dgm:spPr/>
      <dgm:t>
        <a:bodyPr/>
        <a:lstStyle/>
        <a:p>
          <a:endParaRPr lang="en-US"/>
        </a:p>
      </dgm:t>
    </dgm:pt>
    <dgm:pt modelId="{2B9121C1-005B-4CF3-BFC6-F47A3D64FE58}">
      <dgm:prSet/>
      <dgm:spPr/>
      <dgm:t>
        <a:bodyPr/>
        <a:lstStyle/>
        <a:p>
          <a:r>
            <a:rPr lang="en-US" dirty="0">
              <a:solidFill>
                <a:schemeClr val="tx2"/>
              </a:solidFill>
            </a:rPr>
            <a:t>Automated backups </a:t>
          </a:r>
        </a:p>
      </dgm:t>
    </dgm:pt>
    <dgm:pt modelId="{F678BCDF-83E9-4D31-BA89-174B36FBF760}" type="parTrans" cxnId="{78CF5E83-C458-413A-8D7C-CE0FFD142787}">
      <dgm:prSet/>
      <dgm:spPr/>
      <dgm:t>
        <a:bodyPr/>
        <a:lstStyle/>
        <a:p>
          <a:endParaRPr lang="en-US"/>
        </a:p>
      </dgm:t>
    </dgm:pt>
    <dgm:pt modelId="{91DD6780-008C-4AF1-93B4-9FF9B71683B2}" type="sibTrans" cxnId="{78CF5E83-C458-413A-8D7C-CE0FFD142787}">
      <dgm:prSet/>
      <dgm:spPr/>
      <dgm:t>
        <a:bodyPr/>
        <a:lstStyle/>
        <a:p>
          <a:endParaRPr lang="en-US"/>
        </a:p>
      </dgm:t>
    </dgm:pt>
    <dgm:pt modelId="{7F1EBB37-9DFE-48EF-998E-E4B2A5DF333A}">
      <dgm:prSet/>
      <dgm:spPr/>
      <dgm:t>
        <a:bodyPr/>
        <a:lstStyle/>
        <a:p>
          <a:r>
            <a:rPr lang="en-US" dirty="0">
              <a:solidFill>
                <a:schemeClr val="tx2"/>
              </a:solidFill>
            </a:rPr>
            <a:t>Long term backup retention </a:t>
          </a:r>
        </a:p>
      </dgm:t>
    </dgm:pt>
    <dgm:pt modelId="{EB878A48-758D-4ADE-BC20-DE94D1BAB746}" type="parTrans" cxnId="{1A5D6431-2B19-4AA1-9B6C-94E34A26924C}">
      <dgm:prSet/>
      <dgm:spPr/>
      <dgm:t>
        <a:bodyPr/>
        <a:lstStyle/>
        <a:p>
          <a:endParaRPr lang="en-US"/>
        </a:p>
      </dgm:t>
    </dgm:pt>
    <dgm:pt modelId="{E2B0A2C3-AD28-4C23-8C94-389599847AEA}" type="sibTrans" cxnId="{1A5D6431-2B19-4AA1-9B6C-94E34A26924C}">
      <dgm:prSet/>
      <dgm:spPr/>
      <dgm:t>
        <a:bodyPr/>
        <a:lstStyle/>
        <a:p>
          <a:endParaRPr lang="en-US"/>
        </a:p>
      </dgm:t>
    </dgm:pt>
    <dgm:pt modelId="{51F1F6D6-CB94-4E01-953F-5B64F2E1DB83}">
      <dgm:prSet/>
      <dgm:spPr/>
      <dgm:t>
        <a:bodyPr/>
        <a:lstStyle/>
        <a:p>
          <a:r>
            <a:rPr lang="en-US" dirty="0">
              <a:solidFill>
                <a:schemeClr val="tx2"/>
              </a:solidFill>
            </a:rPr>
            <a:t>Geo-replication</a:t>
          </a:r>
        </a:p>
      </dgm:t>
    </dgm:pt>
    <dgm:pt modelId="{B24B700A-4CD2-46FE-81ED-22495AA65FCE}" type="parTrans" cxnId="{B307D090-46AE-44BA-B615-FB1D8EB170E9}">
      <dgm:prSet/>
      <dgm:spPr/>
      <dgm:t>
        <a:bodyPr/>
        <a:lstStyle/>
        <a:p>
          <a:endParaRPr lang="en-US"/>
        </a:p>
      </dgm:t>
    </dgm:pt>
    <dgm:pt modelId="{0DC34728-0DFF-40AE-8038-C5E1BEF284D5}" type="sibTrans" cxnId="{B307D090-46AE-44BA-B615-FB1D8EB170E9}">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252F31F6-123E-42E5-B85B-2FCBB9C1850E}" type="pres">
      <dgm:prSet presAssocID="{0F6C0AAC-39CF-4853-8DF0-6DE67B502F80}" presName="composite" presStyleCnt="0"/>
      <dgm:spPr/>
    </dgm:pt>
    <dgm:pt modelId="{4A12C7A2-7C5B-44F1-88C3-4EEA634CA834}" type="pres">
      <dgm:prSet presAssocID="{0F6C0AAC-39CF-4853-8DF0-6DE67B502F80}" presName="imgShp" presStyleLbl="fgImgPlace1" presStyleIdx="1" presStyleCnt="5"/>
      <dgm:spPr>
        <a:solidFill>
          <a:schemeClr val="bg1">
            <a:lumMod val="95000"/>
          </a:schemeClr>
        </a:solidFill>
      </dgm:spPr>
    </dgm:pt>
    <dgm:pt modelId="{E738CB01-13DB-4673-BB33-5142B8BB692D}" type="pres">
      <dgm:prSet presAssocID="{0F6C0AAC-39CF-4853-8DF0-6DE67B502F80}" presName="txShp" presStyleLbl="node1" presStyleIdx="1" presStyleCnt="5">
        <dgm:presLayoutVars>
          <dgm:bulletEnabled val="1"/>
        </dgm:presLayoutVars>
      </dgm:prSet>
      <dgm:spPr/>
    </dgm:pt>
    <dgm:pt modelId="{9E1CCC90-38E2-44B1-99A6-CDD3092FB7E0}" type="pres">
      <dgm:prSet presAssocID="{3C95F86A-5E1E-42A4-AF28-10A7D5E94315}" presName="spacing" presStyleCnt="0"/>
      <dgm:spPr/>
    </dgm:pt>
    <dgm:pt modelId="{03ED0BE3-68E0-4015-8473-EE34E21FD8E1}" type="pres">
      <dgm:prSet presAssocID="{2B9121C1-005B-4CF3-BFC6-F47A3D64FE58}" presName="composite" presStyleCnt="0"/>
      <dgm:spPr/>
    </dgm:pt>
    <dgm:pt modelId="{9CEB58F9-6F20-40EF-869C-20B55C6975EE}" type="pres">
      <dgm:prSet presAssocID="{2B9121C1-005B-4CF3-BFC6-F47A3D64FE58}" presName="imgShp" presStyleLbl="fgImgPlace1" presStyleIdx="2" presStyleCnt="5"/>
      <dgm:spPr>
        <a:solidFill>
          <a:schemeClr val="bg1">
            <a:lumMod val="95000"/>
          </a:schemeClr>
        </a:solidFill>
      </dgm:spPr>
    </dgm:pt>
    <dgm:pt modelId="{B61A8F8F-F8EE-400D-B6FB-2BF6EA3BC225}" type="pres">
      <dgm:prSet presAssocID="{2B9121C1-005B-4CF3-BFC6-F47A3D64FE58}" presName="txShp" presStyleLbl="node1" presStyleIdx="2" presStyleCnt="5">
        <dgm:presLayoutVars>
          <dgm:bulletEnabled val="1"/>
        </dgm:presLayoutVars>
      </dgm:prSet>
      <dgm:spPr/>
    </dgm:pt>
    <dgm:pt modelId="{389A0007-A9DA-4DA1-AA34-6FBEA7502297}" type="pres">
      <dgm:prSet presAssocID="{91DD6780-008C-4AF1-93B4-9FF9B71683B2}" presName="spacing" presStyleCnt="0"/>
      <dgm:spPr/>
    </dgm:pt>
    <dgm:pt modelId="{EF0C4058-A64E-4776-A75E-7DEBFD2804B8}" type="pres">
      <dgm:prSet presAssocID="{7F1EBB37-9DFE-48EF-998E-E4B2A5DF333A}" presName="composite" presStyleCnt="0"/>
      <dgm:spPr/>
    </dgm:pt>
    <dgm:pt modelId="{790088CC-BB50-4647-A65A-E2F6D2F42614}" type="pres">
      <dgm:prSet presAssocID="{7F1EBB37-9DFE-48EF-998E-E4B2A5DF333A}" presName="imgShp" presStyleLbl="fgImgPlace1" presStyleIdx="3" presStyleCnt="5"/>
      <dgm:spPr>
        <a:solidFill>
          <a:schemeClr val="bg1">
            <a:lumMod val="95000"/>
          </a:schemeClr>
        </a:solidFill>
      </dgm:spPr>
    </dgm:pt>
    <dgm:pt modelId="{ED289B2B-CBE0-4D1C-8055-BD37702479D1}" type="pres">
      <dgm:prSet presAssocID="{7F1EBB37-9DFE-48EF-998E-E4B2A5DF333A}" presName="txShp" presStyleLbl="node1" presStyleIdx="3" presStyleCnt="5">
        <dgm:presLayoutVars>
          <dgm:bulletEnabled val="1"/>
        </dgm:presLayoutVars>
      </dgm:prSet>
      <dgm:spPr/>
    </dgm:pt>
    <dgm:pt modelId="{5281D6DC-3A2C-413E-8D66-A78FD857E9B4}" type="pres">
      <dgm:prSet presAssocID="{E2B0A2C3-AD28-4C23-8C94-389599847AEA}" presName="spacing" presStyleCnt="0"/>
      <dgm:spPr/>
    </dgm:pt>
    <dgm:pt modelId="{C977515A-F8E7-458E-93F4-BD82861D32E1}" type="pres">
      <dgm:prSet presAssocID="{51F1F6D6-CB94-4E01-953F-5B64F2E1DB83}" presName="composite" presStyleCnt="0"/>
      <dgm:spPr/>
    </dgm:pt>
    <dgm:pt modelId="{1BC10206-5201-4D05-8BB8-F32DCCB8A736}" type="pres">
      <dgm:prSet presAssocID="{51F1F6D6-CB94-4E01-953F-5B64F2E1DB83}" presName="imgShp" presStyleLbl="fgImgPlace1" presStyleIdx="4" presStyleCnt="5"/>
      <dgm:spPr>
        <a:solidFill>
          <a:schemeClr val="bg1">
            <a:lumMod val="95000"/>
          </a:schemeClr>
        </a:solidFill>
      </dgm:spPr>
    </dgm:pt>
    <dgm:pt modelId="{8F8F3DF7-1027-47EB-A83F-EA03403DB111}" type="pres">
      <dgm:prSet presAssocID="{51F1F6D6-CB94-4E01-953F-5B64F2E1DB83}" presName="txShp" presStyleLbl="node1" presStyleIdx="4" presStyleCnt="5">
        <dgm:presLayoutVars>
          <dgm:bulletEnabled val="1"/>
        </dgm:presLayoutVars>
      </dgm:prSet>
      <dgm:spPr/>
    </dgm:pt>
  </dgm:ptLst>
  <dgm:cxnLst>
    <dgm:cxn modelId="{26AF4C07-21E4-49B9-9014-0E17BC0177B4}" srcId="{1B3BE46B-A19B-4F11-BB45-D1B8A9B86EB8}" destId="{0F6C0AAC-39CF-4853-8DF0-6DE67B502F80}" srcOrd="1" destOrd="0" parTransId="{5865BF12-A60F-45EE-840A-5D5E65FB52C1}" sibTransId="{3C95F86A-5E1E-42A4-AF28-10A7D5E94315}"/>
    <dgm:cxn modelId="{82D1BA07-F9BC-4660-ACF0-C30C383DF162}" srcId="{1B3BE46B-A19B-4F11-BB45-D1B8A9B86EB8}" destId="{DA131F33-DFFA-46C4-AAA6-38F01DC60666}" srcOrd="0" destOrd="0" parTransId="{175E0962-2A1E-4153-A873-DBFFEE8B3C61}" sibTransId="{AF523B2B-9169-485E-83E5-266383E49094}"/>
    <dgm:cxn modelId="{1A5D6431-2B19-4AA1-9B6C-94E34A26924C}" srcId="{1B3BE46B-A19B-4F11-BB45-D1B8A9B86EB8}" destId="{7F1EBB37-9DFE-48EF-998E-E4B2A5DF333A}" srcOrd="3" destOrd="0" parTransId="{EB878A48-758D-4ADE-BC20-DE94D1BAB746}" sibTransId="{E2B0A2C3-AD28-4C23-8C94-389599847AEA}"/>
    <dgm:cxn modelId="{12EC2B35-862F-4330-8386-1AD52CDBD810}" type="presOf" srcId="{1B3BE46B-A19B-4F11-BB45-D1B8A9B86EB8}" destId="{B79FAAB3-CD59-45C9-9C12-04EA7741BDDE}" srcOrd="0" destOrd="0" presId="urn:microsoft.com/office/officeart/2005/8/layout/vList3"/>
    <dgm:cxn modelId="{68941140-FA44-4F68-A857-E1A4954EF6E1}" type="presOf" srcId="{7F1EBB37-9DFE-48EF-998E-E4B2A5DF333A}" destId="{ED289B2B-CBE0-4D1C-8055-BD37702479D1}" srcOrd="0" destOrd="0" presId="urn:microsoft.com/office/officeart/2005/8/layout/vList3"/>
    <dgm:cxn modelId="{5D02D768-3C62-4B32-938A-6E5062A35E94}" type="presOf" srcId="{2B9121C1-005B-4CF3-BFC6-F47A3D64FE58}" destId="{B61A8F8F-F8EE-400D-B6FB-2BF6EA3BC225}"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78CF5E83-C458-413A-8D7C-CE0FFD142787}" srcId="{1B3BE46B-A19B-4F11-BB45-D1B8A9B86EB8}" destId="{2B9121C1-005B-4CF3-BFC6-F47A3D64FE58}" srcOrd="2" destOrd="0" parTransId="{F678BCDF-83E9-4D31-BA89-174B36FBF760}" sibTransId="{91DD6780-008C-4AF1-93B4-9FF9B71683B2}"/>
    <dgm:cxn modelId="{3E0BDC8F-7EC3-470E-8D3F-5C90BF5CDFC5}" type="presOf" srcId="{0F6C0AAC-39CF-4853-8DF0-6DE67B502F80}" destId="{E738CB01-13DB-4673-BB33-5142B8BB692D}" srcOrd="0" destOrd="0" presId="urn:microsoft.com/office/officeart/2005/8/layout/vList3"/>
    <dgm:cxn modelId="{B307D090-46AE-44BA-B615-FB1D8EB170E9}" srcId="{1B3BE46B-A19B-4F11-BB45-D1B8A9B86EB8}" destId="{51F1F6D6-CB94-4E01-953F-5B64F2E1DB83}" srcOrd="4" destOrd="0" parTransId="{B24B700A-4CD2-46FE-81ED-22495AA65FCE}" sibTransId="{0DC34728-0DFF-40AE-8038-C5E1BEF284D5}"/>
    <dgm:cxn modelId="{CDD8F397-BF77-456C-8962-0BB9E8EC95FB}" type="presOf" srcId="{51F1F6D6-CB94-4E01-953F-5B64F2E1DB83}" destId="{8F8F3DF7-1027-47EB-A83F-EA03403DB111}" srcOrd="0" destOrd="0" presId="urn:microsoft.com/office/officeart/2005/8/layout/vList3"/>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D7B6BE94-BE0A-4005-97C8-914062CD21A1}" type="presParOf" srcId="{B79FAAB3-CD59-45C9-9C12-04EA7741BDDE}" destId="{252F31F6-123E-42E5-B85B-2FCBB9C1850E}" srcOrd="2" destOrd="0" presId="urn:microsoft.com/office/officeart/2005/8/layout/vList3"/>
    <dgm:cxn modelId="{71CECE24-AADA-4092-8AB6-8D126DFE6CA4}" type="presParOf" srcId="{252F31F6-123E-42E5-B85B-2FCBB9C1850E}" destId="{4A12C7A2-7C5B-44F1-88C3-4EEA634CA834}" srcOrd="0" destOrd="0" presId="urn:microsoft.com/office/officeart/2005/8/layout/vList3"/>
    <dgm:cxn modelId="{42012576-53FD-421E-B7C0-7FF874D0F63A}" type="presParOf" srcId="{252F31F6-123E-42E5-B85B-2FCBB9C1850E}" destId="{E738CB01-13DB-4673-BB33-5142B8BB692D}" srcOrd="1" destOrd="0" presId="urn:microsoft.com/office/officeart/2005/8/layout/vList3"/>
    <dgm:cxn modelId="{BA7A7276-6C67-49F9-B7D1-4FB3C7A7FCB7}" type="presParOf" srcId="{B79FAAB3-CD59-45C9-9C12-04EA7741BDDE}" destId="{9E1CCC90-38E2-44B1-99A6-CDD3092FB7E0}" srcOrd="3" destOrd="0" presId="urn:microsoft.com/office/officeart/2005/8/layout/vList3"/>
    <dgm:cxn modelId="{3C4257A5-A806-40DC-BD4B-BBBEBD21D4C6}" type="presParOf" srcId="{B79FAAB3-CD59-45C9-9C12-04EA7741BDDE}" destId="{03ED0BE3-68E0-4015-8473-EE34E21FD8E1}" srcOrd="4" destOrd="0" presId="urn:microsoft.com/office/officeart/2005/8/layout/vList3"/>
    <dgm:cxn modelId="{7B2C5CC7-C6A8-429B-A093-F5862C49C04E}" type="presParOf" srcId="{03ED0BE3-68E0-4015-8473-EE34E21FD8E1}" destId="{9CEB58F9-6F20-40EF-869C-20B55C6975EE}" srcOrd="0" destOrd="0" presId="urn:microsoft.com/office/officeart/2005/8/layout/vList3"/>
    <dgm:cxn modelId="{399BC71F-2B38-4079-BAD8-2F178CE16B9A}" type="presParOf" srcId="{03ED0BE3-68E0-4015-8473-EE34E21FD8E1}" destId="{B61A8F8F-F8EE-400D-B6FB-2BF6EA3BC225}" srcOrd="1" destOrd="0" presId="urn:microsoft.com/office/officeart/2005/8/layout/vList3"/>
    <dgm:cxn modelId="{FC3A2B7A-B363-4A9D-870B-192EC43356BA}" type="presParOf" srcId="{B79FAAB3-CD59-45C9-9C12-04EA7741BDDE}" destId="{389A0007-A9DA-4DA1-AA34-6FBEA7502297}" srcOrd="5" destOrd="0" presId="urn:microsoft.com/office/officeart/2005/8/layout/vList3"/>
    <dgm:cxn modelId="{165A986B-0BFD-4294-8844-A65C261AE19E}" type="presParOf" srcId="{B79FAAB3-CD59-45C9-9C12-04EA7741BDDE}" destId="{EF0C4058-A64E-4776-A75E-7DEBFD2804B8}" srcOrd="6" destOrd="0" presId="urn:microsoft.com/office/officeart/2005/8/layout/vList3"/>
    <dgm:cxn modelId="{89FC71CF-7010-4B42-B2A1-A42922B1A8AD}" type="presParOf" srcId="{EF0C4058-A64E-4776-A75E-7DEBFD2804B8}" destId="{790088CC-BB50-4647-A65A-E2F6D2F42614}" srcOrd="0" destOrd="0" presId="urn:microsoft.com/office/officeart/2005/8/layout/vList3"/>
    <dgm:cxn modelId="{9BD6AD30-112E-4B5A-8584-A7CA7D53B6A9}" type="presParOf" srcId="{EF0C4058-A64E-4776-A75E-7DEBFD2804B8}" destId="{ED289B2B-CBE0-4D1C-8055-BD37702479D1}" srcOrd="1" destOrd="0" presId="urn:microsoft.com/office/officeart/2005/8/layout/vList3"/>
    <dgm:cxn modelId="{2C8EC532-71C5-4476-A393-2B411C869BC0}" type="presParOf" srcId="{B79FAAB3-CD59-45C9-9C12-04EA7741BDDE}" destId="{5281D6DC-3A2C-413E-8D66-A78FD857E9B4}" srcOrd="7" destOrd="0" presId="urn:microsoft.com/office/officeart/2005/8/layout/vList3"/>
    <dgm:cxn modelId="{864AEA99-0B0E-4288-9CCE-AF59ABEABDC9}" type="presParOf" srcId="{B79FAAB3-CD59-45C9-9C12-04EA7741BDDE}" destId="{C977515A-F8E7-458E-93F4-BD82861D32E1}" srcOrd="8" destOrd="0" presId="urn:microsoft.com/office/officeart/2005/8/layout/vList3"/>
    <dgm:cxn modelId="{6C34E83A-EAD7-4A4C-B126-AE0D012D2683}" type="presParOf" srcId="{C977515A-F8E7-458E-93F4-BD82861D32E1}" destId="{1BC10206-5201-4D05-8BB8-F32DCCB8A736}" srcOrd="0" destOrd="0" presId="urn:microsoft.com/office/officeart/2005/8/layout/vList3"/>
    <dgm:cxn modelId="{4626CC7B-78E2-4501-A7F7-3DBC8E59DCE6}" type="presParOf" srcId="{C977515A-F8E7-458E-93F4-BD82861D32E1}" destId="{8F8F3DF7-1027-47EB-A83F-EA03403DB111}" srcOrd="1" destOrd="0" presId="urn:microsoft.com/office/officeart/2005/8/layout/vList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custT="1"/>
      <dgm:spPr/>
      <dgm:t>
        <a:bodyPr/>
        <a:lstStyle/>
        <a:p>
          <a:pPr>
            <a:buFont typeface="Arial" panose="020B0604020202020204" pitchFamily="34" charset="0"/>
            <a:buChar char="•"/>
          </a:pPr>
          <a:r>
            <a:rPr lang="en-US" sz="2200" dirty="0">
              <a:solidFill>
                <a:schemeClr val="tx2"/>
              </a:solidFill>
            </a:rPr>
            <a:t>Scale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D3257210-B71E-41C9-9321-07B6A056AE6C}">
      <dgm:prSet custT="1"/>
      <dgm:spPr/>
      <dgm:t>
        <a:bodyPr/>
        <a:lstStyle/>
        <a:p>
          <a:r>
            <a:rPr lang="en-US" sz="2200" dirty="0">
              <a:solidFill>
                <a:schemeClr val="tx2"/>
              </a:solidFill>
            </a:rPr>
            <a:t>Advanced security </a:t>
          </a:r>
        </a:p>
      </dgm:t>
    </dgm:pt>
    <dgm:pt modelId="{C2EF50E9-D02F-4C8B-8240-A2D00DA47E3C}" type="parTrans" cxnId="{B2D2C021-285D-4AD0-AB96-5BFAEB786B40}">
      <dgm:prSet/>
      <dgm:spPr/>
      <dgm:t>
        <a:bodyPr/>
        <a:lstStyle/>
        <a:p>
          <a:endParaRPr lang="en-US"/>
        </a:p>
      </dgm:t>
    </dgm:pt>
    <dgm:pt modelId="{14EA8E44-FFC2-4632-9102-DFDC23913E2A}" type="sibTrans" cxnId="{B2D2C021-285D-4AD0-AB96-5BFAEB786B40}">
      <dgm:prSet/>
      <dgm:spPr/>
      <dgm:t>
        <a:bodyPr/>
        <a:lstStyle/>
        <a:p>
          <a:endParaRPr lang="en-US"/>
        </a:p>
      </dgm:t>
    </dgm:pt>
    <dgm:pt modelId="{3B9370C5-77CF-41A2-8E44-072D14861493}">
      <dgm:prSet custT="1"/>
      <dgm:spPr/>
      <dgm:t>
        <a:bodyPr/>
        <a:lstStyle/>
        <a:p>
          <a:r>
            <a:rPr lang="en-US" sz="2200" dirty="0">
              <a:solidFill>
                <a:schemeClr val="tx2"/>
              </a:solidFill>
            </a:rPr>
            <a:t>Automatic tuning </a:t>
          </a:r>
        </a:p>
      </dgm:t>
    </dgm:pt>
    <dgm:pt modelId="{22EC8849-B74E-4081-99BC-4BB36E196640}" type="parTrans" cxnId="{1DEFC424-9657-4C4E-AB21-BCDA7DF8C3A6}">
      <dgm:prSet/>
      <dgm:spPr/>
      <dgm:t>
        <a:bodyPr/>
        <a:lstStyle/>
        <a:p>
          <a:endParaRPr lang="en-US"/>
        </a:p>
      </dgm:t>
    </dgm:pt>
    <dgm:pt modelId="{B836A885-1BAA-4A21-A1AC-991B5740C1B2}" type="sibTrans" cxnId="{1DEFC424-9657-4C4E-AB21-BCDA7DF8C3A6}">
      <dgm:prSet/>
      <dgm:spPr/>
      <dgm:t>
        <a:bodyPr/>
        <a:lstStyle/>
        <a:p>
          <a:endParaRPr lang="en-US"/>
        </a:p>
      </dgm:t>
    </dgm:pt>
    <dgm:pt modelId="{46F07AC1-BECC-44B1-A6B3-88BF3467DDCC}">
      <dgm:prSet custT="1"/>
      <dgm:spPr/>
      <dgm:t>
        <a:bodyPr/>
        <a:lstStyle/>
        <a:p>
          <a:r>
            <a:rPr lang="en-US" sz="2200" dirty="0">
              <a:solidFill>
                <a:schemeClr val="tx2"/>
              </a:solidFill>
            </a:rPr>
            <a:t>Built-in monitoring </a:t>
          </a:r>
        </a:p>
      </dgm:t>
    </dgm:pt>
    <dgm:pt modelId="{059AA75E-6E27-4BB6-B19B-6F52F606010A}" type="parTrans" cxnId="{1E0A5068-6E02-45A7-B3CC-04D8FE4D11B9}">
      <dgm:prSet/>
      <dgm:spPr/>
      <dgm:t>
        <a:bodyPr/>
        <a:lstStyle/>
        <a:p>
          <a:endParaRPr lang="en-US"/>
        </a:p>
      </dgm:t>
    </dgm:pt>
    <dgm:pt modelId="{A205A3F0-37A1-4912-BF90-B2013C965F52}" type="sibTrans" cxnId="{1E0A5068-6E02-45A7-B3CC-04D8FE4D11B9}">
      <dgm:prSet/>
      <dgm:spPr/>
      <dgm:t>
        <a:bodyPr/>
        <a:lstStyle/>
        <a:p>
          <a:endParaRPr lang="en-US"/>
        </a:p>
      </dgm:t>
    </dgm:pt>
    <dgm:pt modelId="{3334CAC8-EFC6-41B1-A649-3A9B192E9C39}">
      <dgm:prSet custT="1"/>
      <dgm:spPr/>
      <dgm:t>
        <a:bodyPr/>
        <a:lstStyle/>
        <a:p>
          <a:r>
            <a:rPr lang="en-US" sz="2200" dirty="0">
              <a:solidFill>
                <a:schemeClr val="tx2"/>
              </a:solidFill>
            </a:rPr>
            <a:t>Built-in intelligence </a:t>
          </a:r>
        </a:p>
      </dgm:t>
    </dgm:pt>
    <dgm:pt modelId="{22E9670F-BE66-4BCF-B6F8-D1DE10E15DD3}" type="parTrans" cxnId="{A6413DFA-5D34-42A0-95D0-CB1FE8A5AC36}">
      <dgm:prSet/>
      <dgm:spPr/>
      <dgm:t>
        <a:bodyPr/>
        <a:lstStyle/>
        <a:p>
          <a:endParaRPr lang="en-US"/>
        </a:p>
      </dgm:t>
    </dgm:pt>
    <dgm:pt modelId="{892648E1-AB13-45AB-8022-E964325AA79E}" type="sibTrans" cxnId="{A6413DFA-5D34-42A0-95D0-CB1FE8A5AC36}">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F310B284-C09D-46B0-A0ED-F6A0DF33C55E}" type="pres">
      <dgm:prSet presAssocID="{D3257210-B71E-41C9-9321-07B6A056AE6C}" presName="composite" presStyleCnt="0"/>
      <dgm:spPr/>
    </dgm:pt>
    <dgm:pt modelId="{57467DF1-65E3-4D4B-9DC9-5B6E7524E660}" type="pres">
      <dgm:prSet presAssocID="{D3257210-B71E-41C9-9321-07B6A056AE6C}" presName="imgShp" presStyleLbl="fgImgPlace1" presStyleIdx="1" presStyleCnt="5"/>
      <dgm:spPr>
        <a:solidFill>
          <a:schemeClr val="bg1">
            <a:lumMod val="95000"/>
          </a:schemeClr>
        </a:solidFill>
      </dgm:spPr>
    </dgm:pt>
    <dgm:pt modelId="{FB6994A9-E245-4ABF-9030-99F23660AF0D}" type="pres">
      <dgm:prSet presAssocID="{D3257210-B71E-41C9-9321-07B6A056AE6C}" presName="txShp" presStyleLbl="node1" presStyleIdx="1" presStyleCnt="5">
        <dgm:presLayoutVars>
          <dgm:bulletEnabled val="1"/>
        </dgm:presLayoutVars>
      </dgm:prSet>
      <dgm:spPr/>
    </dgm:pt>
    <dgm:pt modelId="{383AA9AA-E6DF-4D5C-9E99-9F2270D2C159}" type="pres">
      <dgm:prSet presAssocID="{14EA8E44-FFC2-4632-9102-DFDC23913E2A}" presName="spacing" presStyleCnt="0"/>
      <dgm:spPr/>
    </dgm:pt>
    <dgm:pt modelId="{839560C7-9114-466D-9AFA-5F66AC33B712}" type="pres">
      <dgm:prSet presAssocID="{3B9370C5-77CF-41A2-8E44-072D14861493}" presName="composite" presStyleCnt="0"/>
      <dgm:spPr/>
    </dgm:pt>
    <dgm:pt modelId="{601BFC33-FE3A-4BDE-88FE-493B6E1B6FB3}" type="pres">
      <dgm:prSet presAssocID="{3B9370C5-77CF-41A2-8E44-072D14861493}" presName="imgShp" presStyleLbl="fgImgPlace1" presStyleIdx="2" presStyleCnt="5"/>
      <dgm:spPr>
        <a:solidFill>
          <a:schemeClr val="bg1">
            <a:lumMod val="95000"/>
          </a:schemeClr>
        </a:solidFill>
      </dgm:spPr>
    </dgm:pt>
    <dgm:pt modelId="{A3AC942A-802A-45B5-884A-20C804D0F3E0}" type="pres">
      <dgm:prSet presAssocID="{3B9370C5-77CF-41A2-8E44-072D14861493}" presName="txShp" presStyleLbl="node1" presStyleIdx="2" presStyleCnt="5">
        <dgm:presLayoutVars>
          <dgm:bulletEnabled val="1"/>
        </dgm:presLayoutVars>
      </dgm:prSet>
      <dgm:spPr/>
    </dgm:pt>
    <dgm:pt modelId="{A5D998E6-5119-49B2-8308-711DB539B232}" type="pres">
      <dgm:prSet presAssocID="{B836A885-1BAA-4A21-A1AC-991B5740C1B2}" presName="spacing" presStyleCnt="0"/>
      <dgm:spPr/>
    </dgm:pt>
    <dgm:pt modelId="{B939AFB1-E72A-4AE2-A6C6-0330A1284A60}" type="pres">
      <dgm:prSet presAssocID="{46F07AC1-BECC-44B1-A6B3-88BF3467DDCC}" presName="composite" presStyleCnt="0"/>
      <dgm:spPr/>
    </dgm:pt>
    <dgm:pt modelId="{6039329E-4295-499A-B0FF-8DFA17283B09}" type="pres">
      <dgm:prSet presAssocID="{46F07AC1-BECC-44B1-A6B3-88BF3467DDCC}" presName="imgShp" presStyleLbl="fgImgPlace1" presStyleIdx="3" presStyleCnt="5"/>
      <dgm:spPr>
        <a:solidFill>
          <a:schemeClr val="bg1">
            <a:lumMod val="95000"/>
          </a:schemeClr>
        </a:solidFill>
      </dgm:spPr>
    </dgm:pt>
    <dgm:pt modelId="{B401C2C9-567B-48BC-B477-898F0A169C0B}" type="pres">
      <dgm:prSet presAssocID="{46F07AC1-BECC-44B1-A6B3-88BF3467DDCC}" presName="txShp" presStyleLbl="node1" presStyleIdx="3" presStyleCnt="5">
        <dgm:presLayoutVars>
          <dgm:bulletEnabled val="1"/>
        </dgm:presLayoutVars>
      </dgm:prSet>
      <dgm:spPr/>
    </dgm:pt>
    <dgm:pt modelId="{9665675D-0A69-4B7B-A4DF-10CBF8512707}" type="pres">
      <dgm:prSet presAssocID="{A205A3F0-37A1-4912-BF90-B2013C965F52}" presName="spacing" presStyleCnt="0"/>
      <dgm:spPr/>
    </dgm:pt>
    <dgm:pt modelId="{12EC4F81-F54C-49D6-B068-827B7A4F8EE2}" type="pres">
      <dgm:prSet presAssocID="{3334CAC8-EFC6-41B1-A649-3A9B192E9C39}" presName="composite" presStyleCnt="0"/>
      <dgm:spPr/>
    </dgm:pt>
    <dgm:pt modelId="{E76C1DF1-CC82-4F91-972B-D91FC56976CE}" type="pres">
      <dgm:prSet presAssocID="{3334CAC8-EFC6-41B1-A649-3A9B192E9C39}" presName="imgShp" presStyleLbl="fgImgPlace1" presStyleIdx="4" presStyleCnt="5"/>
      <dgm:spPr>
        <a:solidFill>
          <a:schemeClr val="bg1">
            <a:lumMod val="95000"/>
          </a:schemeClr>
        </a:solidFill>
      </dgm:spPr>
    </dgm:pt>
    <dgm:pt modelId="{FD7CE52F-A999-4391-8104-68A25F268DDA}" type="pres">
      <dgm:prSet presAssocID="{3334CAC8-EFC6-41B1-A649-3A9B192E9C39}" presName="txShp" presStyleLbl="node1" presStyleIdx="4" presStyleCnt="5">
        <dgm:presLayoutVars>
          <dgm:bulletEnabled val="1"/>
        </dgm:presLayoutVars>
      </dgm:prSet>
      <dgm:spPr/>
    </dgm:pt>
  </dgm:ptLst>
  <dgm:cxnLst>
    <dgm:cxn modelId="{82D1BA07-F9BC-4660-ACF0-C30C383DF162}" srcId="{1B3BE46B-A19B-4F11-BB45-D1B8A9B86EB8}" destId="{DA131F33-DFFA-46C4-AAA6-38F01DC60666}" srcOrd="0" destOrd="0" parTransId="{175E0962-2A1E-4153-A873-DBFFEE8B3C61}" sibTransId="{AF523B2B-9169-485E-83E5-266383E49094}"/>
    <dgm:cxn modelId="{B2D2C021-285D-4AD0-AB96-5BFAEB786B40}" srcId="{1B3BE46B-A19B-4F11-BB45-D1B8A9B86EB8}" destId="{D3257210-B71E-41C9-9321-07B6A056AE6C}" srcOrd="1" destOrd="0" parTransId="{C2EF50E9-D02F-4C8B-8240-A2D00DA47E3C}" sibTransId="{14EA8E44-FFC2-4632-9102-DFDC23913E2A}"/>
    <dgm:cxn modelId="{1DEFC424-9657-4C4E-AB21-BCDA7DF8C3A6}" srcId="{1B3BE46B-A19B-4F11-BB45-D1B8A9B86EB8}" destId="{3B9370C5-77CF-41A2-8E44-072D14861493}" srcOrd="2" destOrd="0" parTransId="{22EC8849-B74E-4081-99BC-4BB36E196640}" sibTransId="{B836A885-1BAA-4A21-A1AC-991B5740C1B2}"/>
    <dgm:cxn modelId="{12EC2B35-862F-4330-8386-1AD52CDBD810}" type="presOf" srcId="{1B3BE46B-A19B-4F11-BB45-D1B8A9B86EB8}" destId="{B79FAAB3-CD59-45C9-9C12-04EA7741BDDE}" srcOrd="0" destOrd="0" presId="urn:microsoft.com/office/officeart/2005/8/layout/vList3"/>
    <dgm:cxn modelId="{1E0A5068-6E02-45A7-B3CC-04D8FE4D11B9}" srcId="{1B3BE46B-A19B-4F11-BB45-D1B8A9B86EB8}" destId="{46F07AC1-BECC-44B1-A6B3-88BF3467DDCC}" srcOrd="3" destOrd="0" parTransId="{059AA75E-6E27-4BB6-B19B-6F52F606010A}" sibTransId="{A205A3F0-37A1-4912-BF90-B2013C965F52}"/>
    <dgm:cxn modelId="{56294D4F-4988-477A-B1DF-956703877402}" type="presOf" srcId="{3334CAC8-EFC6-41B1-A649-3A9B192E9C39}" destId="{FD7CE52F-A999-4391-8104-68A25F268DDA}" srcOrd="0" destOrd="0" presId="urn:microsoft.com/office/officeart/2005/8/layout/vList3"/>
    <dgm:cxn modelId="{1BD35070-8389-4591-A6A6-A1B02E59C78D}" type="presOf" srcId="{D3257210-B71E-41C9-9321-07B6A056AE6C}" destId="{FB6994A9-E245-4ABF-9030-99F23660AF0D}" srcOrd="0" destOrd="0" presId="urn:microsoft.com/office/officeart/2005/8/layout/vList3"/>
    <dgm:cxn modelId="{BEC20257-2CA7-42DA-9EDD-547D3782BDE7}" type="presOf" srcId="{3B9370C5-77CF-41A2-8E44-072D14861493}" destId="{A3AC942A-802A-45B5-884A-20C804D0F3E0}"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DCB9C0AC-EFAD-4B1C-AC7C-2621CFA36360}" type="presOf" srcId="{46F07AC1-BECC-44B1-A6B3-88BF3467DDCC}" destId="{B401C2C9-567B-48BC-B477-898F0A169C0B}" srcOrd="0" destOrd="0" presId="urn:microsoft.com/office/officeart/2005/8/layout/vList3"/>
    <dgm:cxn modelId="{A6413DFA-5D34-42A0-95D0-CB1FE8A5AC36}" srcId="{1B3BE46B-A19B-4F11-BB45-D1B8A9B86EB8}" destId="{3334CAC8-EFC6-41B1-A649-3A9B192E9C39}" srcOrd="4" destOrd="0" parTransId="{22E9670F-BE66-4BCF-B6F8-D1DE10E15DD3}" sibTransId="{892648E1-AB13-45AB-8022-E964325AA79E}"/>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AA11341E-5C44-4F58-8D20-F5A18E23BFDA}" type="presParOf" srcId="{B79FAAB3-CD59-45C9-9C12-04EA7741BDDE}" destId="{F310B284-C09D-46B0-A0ED-F6A0DF33C55E}" srcOrd="2" destOrd="0" presId="urn:microsoft.com/office/officeart/2005/8/layout/vList3"/>
    <dgm:cxn modelId="{0F621B0A-18D0-493B-873B-BB51B18E7C36}" type="presParOf" srcId="{F310B284-C09D-46B0-A0ED-F6A0DF33C55E}" destId="{57467DF1-65E3-4D4B-9DC9-5B6E7524E660}" srcOrd="0" destOrd="0" presId="urn:microsoft.com/office/officeart/2005/8/layout/vList3"/>
    <dgm:cxn modelId="{33B7350B-9811-4A70-A9C0-9C4D34D5FF91}" type="presParOf" srcId="{F310B284-C09D-46B0-A0ED-F6A0DF33C55E}" destId="{FB6994A9-E245-4ABF-9030-99F23660AF0D}" srcOrd="1" destOrd="0" presId="urn:microsoft.com/office/officeart/2005/8/layout/vList3"/>
    <dgm:cxn modelId="{17A308E5-B968-4E67-9E98-050069825BC2}" type="presParOf" srcId="{B79FAAB3-CD59-45C9-9C12-04EA7741BDDE}" destId="{383AA9AA-E6DF-4D5C-9E99-9F2270D2C159}" srcOrd="3" destOrd="0" presId="urn:microsoft.com/office/officeart/2005/8/layout/vList3"/>
    <dgm:cxn modelId="{D7CCAF1F-B0DF-4FB0-B2D1-43DF325A0B09}" type="presParOf" srcId="{B79FAAB3-CD59-45C9-9C12-04EA7741BDDE}" destId="{839560C7-9114-466D-9AFA-5F66AC33B712}" srcOrd="4" destOrd="0" presId="urn:microsoft.com/office/officeart/2005/8/layout/vList3"/>
    <dgm:cxn modelId="{6E5B41C5-85A3-4007-92E9-C596861F09C1}" type="presParOf" srcId="{839560C7-9114-466D-9AFA-5F66AC33B712}" destId="{601BFC33-FE3A-4BDE-88FE-493B6E1B6FB3}" srcOrd="0" destOrd="0" presId="urn:microsoft.com/office/officeart/2005/8/layout/vList3"/>
    <dgm:cxn modelId="{0E76A610-8AD0-4717-B57B-09D4C4F0127F}" type="presParOf" srcId="{839560C7-9114-466D-9AFA-5F66AC33B712}" destId="{A3AC942A-802A-45B5-884A-20C804D0F3E0}" srcOrd="1" destOrd="0" presId="urn:microsoft.com/office/officeart/2005/8/layout/vList3"/>
    <dgm:cxn modelId="{3005AC8C-927F-4626-9B6F-DAABA5AB3C5D}" type="presParOf" srcId="{B79FAAB3-CD59-45C9-9C12-04EA7741BDDE}" destId="{A5D998E6-5119-49B2-8308-711DB539B232}" srcOrd="5" destOrd="0" presId="urn:microsoft.com/office/officeart/2005/8/layout/vList3"/>
    <dgm:cxn modelId="{113728F2-7E76-4296-AA04-737590103462}" type="presParOf" srcId="{B79FAAB3-CD59-45C9-9C12-04EA7741BDDE}" destId="{B939AFB1-E72A-4AE2-A6C6-0330A1284A60}" srcOrd="6" destOrd="0" presId="urn:microsoft.com/office/officeart/2005/8/layout/vList3"/>
    <dgm:cxn modelId="{D97B5B99-6B1B-43AA-AFE5-1F077F9BA711}" type="presParOf" srcId="{B939AFB1-E72A-4AE2-A6C6-0330A1284A60}" destId="{6039329E-4295-499A-B0FF-8DFA17283B09}" srcOrd="0" destOrd="0" presId="urn:microsoft.com/office/officeart/2005/8/layout/vList3"/>
    <dgm:cxn modelId="{BD9F9A16-78CC-466D-8B96-3784DE848687}" type="presParOf" srcId="{B939AFB1-E72A-4AE2-A6C6-0330A1284A60}" destId="{B401C2C9-567B-48BC-B477-898F0A169C0B}" srcOrd="1" destOrd="0" presId="urn:microsoft.com/office/officeart/2005/8/layout/vList3"/>
    <dgm:cxn modelId="{B151F888-D205-44C2-B3F3-13E0BE5B7065}" type="presParOf" srcId="{B79FAAB3-CD59-45C9-9C12-04EA7741BDDE}" destId="{9665675D-0A69-4B7B-A4DF-10CBF8512707}" srcOrd="7" destOrd="0" presId="urn:microsoft.com/office/officeart/2005/8/layout/vList3"/>
    <dgm:cxn modelId="{DCAFEC2D-4AFE-40DC-99A7-024C7D844F2B}" type="presParOf" srcId="{B79FAAB3-CD59-45C9-9C12-04EA7741BDDE}" destId="{12EC4F81-F54C-49D6-B068-827B7A4F8EE2}" srcOrd="8" destOrd="0" presId="urn:microsoft.com/office/officeart/2005/8/layout/vList3"/>
    <dgm:cxn modelId="{78BA005E-AC11-4CAD-8639-DA66945F2843}" type="presParOf" srcId="{12EC4F81-F54C-49D6-B068-827B7A4F8EE2}" destId="{E76C1DF1-CC82-4F91-972B-D91FC56976CE}" srcOrd="0" destOrd="0" presId="urn:microsoft.com/office/officeart/2005/8/layout/vList3"/>
    <dgm:cxn modelId="{DC0AB88A-FCCF-4F42-90E4-00AE28DE4DBA}" type="presParOf" srcId="{12EC4F81-F54C-49D6-B068-827B7A4F8EE2}" destId="{FD7CE52F-A999-4391-8104-68A25F268DDA}"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E7F948-27DC-4CC3-A1D1-3FA320F4D4F3}"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5AB66AE7-6ED5-46BD-9533-CE7EC60541B5}">
      <dgm:prSet/>
      <dgm:spPr/>
      <dgm:t>
        <a:bodyPr/>
        <a:lstStyle/>
        <a:p>
          <a:r>
            <a:rPr lang="en-US" b="1" baseline="0" dirty="0"/>
            <a:t>Discover</a:t>
          </a:r>
          <a:r>
            <a:rPr lang="en-US" baseline="0" dirty="0"/>
            <a:t> and </a:t>
          </a:r>
          <a:r>
            <a:rPr lang="en-US" b="1" baseline="0" dirty="0"/>
            <a:t>assess</a:t>
          </a:r>
          <a:r>
            <a:rPr lang="en-US" baseline="0" dirty="0"/>
            <a:t> what and where to migrate to Azure</a:t>
          </a:r>
          <a:endParaRPr lang="en-US" b="1" dirty="0"/>
        </a:p>
      </dgm:t>
    </dgm:pt>
    <dgm:pt modelId="{B20A89C3-4233-4877-BC99-DF1713C777E5}" type="parTrans" cxnId="{AE79AE9F-F0EF-4371-BC2E-B73CE7344503}">
      <dgm:prSet/>
      <dgm:spPr/>
      <dgm:t>
        <a:bodyPr/>
        <a:lstStyle/>
        <a:p>
          <a:endParaRPr lang="en-US"/>
        </a:p>
      </dgm:t>
    </dgm:pt>
    <dgm:pt modelId="{802328FC-217C-442E-AE3E-C6382E1C5E35}" type="sibTrans" cxnId="{AE79AE9F-F0EF-4371-BC2E-B73CE7344503}">
      <dgm:prSet/>
      <dgm:spPr/>
      <dgm:t>
        <a:bodyPr/>
        <a:lstStyle/>
        <a:p>
          <a:endParaRPr lang="en-US"/>
        </a:p>
      </dgm:t>
    </dgm:pt>
    <dgm:pt modelId="{807AF6E6-CD02-4E72-9EBB-443D725B6E45}">
      <dgm:prSet/>
      <dgm:spPr/>
      <dgm:t>
        <a:bodyPr/>
        <a:lstStyle/>
        <a:p>
          <a:r>
            <a:rPr lang="en-US" dirty="0"/>
            <a:t>Azure Migrate</a:t>
          </a:r>
        </a:p>
      </dgm:t>
    </dgm:pt>
    <dgm:pt modelId="{37767C04-FD01-4430-8E2C-D1B302BF8E22}" type="parTrans" cxnId="{0F466B83-C21D-4D87-BCC9-73C6B4A1A3FA}">
      <dgm:prSet/>
      <dgm:spPr/>
      <dgm:t>
        <a:bodyPr/>
        <a:lstStyle/>
        <a:p>
          <a:endParaRPr lang="en-US"/>
        </a:p>
      </dgm:t>
    </dgm:pt>
    <dgm:pt modelId="{4E6C48AA-7570-4B32-B9B6-25D95B509DD5}" type="sibTrans" cxnId="{0F466B83-C21D-4D87-BCC9-73C6B4A1A3FA}">
      <dgm:prSet/>
      <dgm:spPr/>
      <dgm:t>
        <a:bodyPr/>
        <a:lstStyle/>
        <a:p>
          <a:endParaRPr lang="en-US"/>
        </a:p>
      </dgm:t>
    </dgm:pt>
    <dgm:pt modelId="{7D278325-3C82-4B36-B87D-64FF6C35A2BD}">
      <dgm:prSet/>
      <dgm:spPr/>
      <dgm:t>
        <a:bodyPr/>
        <a:lstStyle/>
        <a:p>
          <a:r>
            <a:rPr lang="en-US" b="1" dirty="0"/>
            <a:t>Migrate</a:t>
          </a:r>
          <a:r>
            <a:rPr lang="en-US" dirty="0"/>
            <a:t> to Azure SQL </a:t>
          </a:r>
          <a:r>
            <a:rPr lang="en-US" b="0" dirty="0"/>
            <a:t>Managed</a:t>
          </a:r>
          <a:r>
            <a:rPr lang="en-US" dirty="0"/>
            <a:t> </a:t>
          </a:r>
          <a:r>
            <a:rPr lang="en-US" b="0" dirty="0"/>
            <a:t>Instance</a:t>
          </a:r>
          <a:r>
            <a:rPr lang="en-US" b="1" dirty="0"/>
            <a:t> </a:t>
          </a:r>
          <a:r>
            <a:rPr lang="en-US" b="0" dirty="0"/>
            <a:t>with </a:t>
          </a:r>
          <a:r>
            <a:rPr lang="en-US" b="1" dirty="0"/>
            <a:t>little to no downtime</a:t>
          </a:r>
        </a:p>
      </dgm:t>
    </dgm:pt>
    <dgm:pt modelId="{23907A95-6072-4706-B797-2C67445EC290}" type="parTrans" cxnId="{6C436715-3C84-45BF-888D-60CDC8BBED41}">
      <dgm:prSet/>
      <dgm:spPr/>
      <dgm:t>
        <a:bodyPr/>
        <a:lstStyle/>
        <a:p>
          <a:endParaRPr lang="en-US"/>
        </a:p>
      </dgm:t>
    </dgm:pt>
    <dgm:pt modelId="{DC14666A-166D-480A-8EAB-CAC5CE0F6889}" type="sibTrans" cxnId="{6C436715-3C84-45BF-888D-60CDC8BBED41}">
      <dgm:prSet/>
      <dgm:spPr/>
      <dgm:t>
        <a:bodyPr/>
        <a:lstStyle/>
        <a:p>
          <a:endParaRPr lang="en-US"/>
        </a:p>
      </dgm:t>
    </dgm:pt>
    <dgm:pt modelId="{C3E9B377-13F2-485A-9CAD-7F4FFB413FAA}">
      <dgm:prSet/>
      <dgm:spPr/>
      <dgm:t>
        <a:bodyPr/>
        <a:lstStyle/>
        <a:p>
          <a:r>
            <a:rPr lang="en-US" baseline="0" dirty="0"/>
            <a:t>Azure Database Migration Services</a:t>
          </a:r>
          <a:endParaRPr lang="en-US" dirty="0"/>
        </a:p>
      </dgm:t>
    </dgm:pt>
    <dgm:pt modelId="{D1E88098-BC71-44E5-A1A7-439E4D959752}" type="parTrans" cxnId="{4601F652-C8AE-47D0-9359-F9B2B1AE6FC8}">
      <dgm:prSet/>
      <dgm:spPr/>
      <dgm:t>
        <a:bodyPr/>
        <a:lstStyle/>
        <a:p>
          <a:endParaRPr lang="en-US"/>
        </a:p>
      </dgm:t>
    </dgm:pt>
    <dgm:pt modelId="{D13BD99F-DA6B-481A-92DF-EF3BFA7F97A3}" type="sibTrans" cxnId="{4601F652-C8AE-47D0-9359-F9B2B1AE6FC8}">
      <dgm:prSet/>
      <dgm:spPr/>
      <dgm:t>
        <a:bodyPr/>
        <a:lstStyle/>
        <a:p>
          <a:endParaRPr lang="en-US"/>
        </a:p>
      </dgm:t>
    </dgm:pt>
    <dgm:pt modelId="{7D84F32A-96DF-4E4F-94C0-37B56B5762EF}">
      <dgm:prSet custT="1"/>
      <dgm:spPr>
        <a:solidFill>
          <a:srgbClr val="0078D4">
            <a:hueOff val="0"/>
            <a:satOff val="0"/>
            <a:lumOff val="0"/>
            <a:alphaOff val="0"/>
          </a:srgbClr>
        </a:solidFill>
        <a:ln w="10795" cap="flat" cmpd="sng" algn="ctr">
          <a:solidFill>
            <a:prstClr val="white">
              <a:hueOff val="0"/>
              <a:satOff val="0"/>
              <a:lumOff val="0"/>
              <a:alphaOff val="0"/>
            </a:prstClr>
          </a:solidFill>
          <a:prstDash val="solid"/>
        </a:ln>
        <a:effectLst/>
      </dgm:spPr>
      <dgm:t>
        <a:bodyPr spcFirstLastPara="0" vert="horz" wrap="square" lIns="60960" tIns="30480" rIns="60960" bIns="30480" numCol="1" spcCol="1270" anchor="ctr" anchorCtr="0"/>
        <a:lstStyle/>
        <a:p>
          <a:pPr marL="0" lvl="0" indent="0" algn="ctr" defTabSz="711200">
            <a:lnSpc>
              <a:spcPct val="90000"/>
            </a:lnSpc>
            <a:spcBef>
              <a:spcPct val="0"/>
            </a:spcBef>
            <a:spcAft>
              <a:spcPct val="35000"/>
            </a:spcAft>
            <a:buNone/>
          </a:pPr>
          <a:r>
            <a:rPr lang="en-US" sz="1600" kern="1200" baseline="0" dirty="0">
              <a:solidFill>
                <a:prstClr val="white"/>
              </a:solidFill>
              <a:latin typeface="Segoe UI"/>
              <a:ea typeface="+mn-ea"/>
              <a:cs typeface="+mn-cs"/>
            </a:rPr>
            <a:t>Improve </a:t>
          </a:r>
          <a:r>
            <a:rPr lang="en-US" sz="1600" b="1" kern="1200" baseline="0" dirty="0">
              <a:solidFill>
                <a:prstClr val="white"/>
              </a:solidFill>
              <a:latin typeface="Segoe UI"/>
              <a:ea typeface="+mn-ea"/>
              <a:cs typeface="+mn-cs"/>
            </a:rPr>
            <a:t>database</a:t>
          </a:r>
          <a:r>
            <a:rPr lang="en-US" sz="1600" kern="1200" baseline="0" dirty="0">
              <a:solidFill>
                <a:prstClr val="white"/>
              </a:solidFill>
              <a:latin typeface="Segoe UI"/>
              <a:ea typeface="+mn-ea"/>
              <a:cs typeface="+mn-cs"/>
            </a:rPr>
            <a:t> </a:t>
          </a:r>
          <a:r>
            <a:rPr lang="en-US" sz="1600" b="1" kern="1200" baseline="0" dirty="0">
              <a:solidFill>
                <a:prstClr val="white"/>
              </a:solidFill>
              <a:latin typeface="Segoe UI"/>
              <a:ea typeface="+mn-ea"/>
              <a:cs typeface="+mn-cs"/>
            </a:rPr>
            <a:t>security</a:t>
          </a:r>
          <a:r>
            <a:rPr lang="en-US" sz="1600" kern="1200" baseline="0" dirty="0">
              <a:solidFill>
                <a:prstClr val="white"/>
              </a:solidFill>
              <a:latin typeface="Segoe UI"/>
              <a:ea typeface="+mn-ea"/>
              <a:cs typeface="+mn-cs"/>
            </a:rPr>
            <a:t> with Advanced Data Security</a:t>
          </a:r>
        </a:p>
      </dgm:t>
    </dgm:pt>
    <dgm:pt modelId="{3C4F8669-A2BC-4E14-A105-AEB0F6D68873}" type="parTrans" cxnId="{FDEFDDDC-D62F-4D47-849C-47EA2BDAAD66}">
      <dgm:prSet/>
      <dgm:spPr/>
      <dgm:t>
        <a:bodyPr/>
        <a:lstStyle/>
        <a:p>
          <a:endParaRPr lang="en-US"/>
        </a:p>
      </dgm:t>
    </dgm:pt>
    <dgm:pt modelId="{48932D39-444E-4078-8F04-60D4AB4CD80C}" type="sibTrans" cxnId="{FDEFDDDC-D62F-4D47-849C-47EA2BDAAD66}">
      <dgm:prSet/>
      <dgm:spPr/>
      <dgm:t>
        <a:bodyPr/>
        <a:lstStyle/>
        <a:p>
          <a:endParaRPr lang="en-US"/>
        </a:p>
      </dgm:t>
    </dgm:pt>
    <dgm:pt modelId="{EAF4CD9F-C895-4984-B423-F8F62DCDE621}">
      <dgm:prSet/>
      <dgm:spPr/>
      <dgm:t>
        <a:bodyPr/>
        <a:lstStyle/>
        <a:p>
          <a:r>
            <a:rPr lang="en-US" dirty="0"/>
            <a:t>SQL Data Discovery and Classification</a:t>
          </a:r>
        </a:p>
      </dgm:t>
    </dgm:pt>
    <dgm:pt modelId="{19DF6EF3-5BB0-46E5-9325-276E18CC8742}" type="parTrans" cxnId="{DB9C41FA-99C7-4CD5-973D-01E585431746}">
      <dgm:prSet/>
      <dgm:spPr/>
      <dgm:t>
        <a:bodyPr/>
        <a:lstStyle/>
        <a:p>
          <a:endParaRPr lang="en-US"/>
        </a:p>
      </dgm:t>
    </dgm:pt>
    <dgm:pt modelId="{A9D9B2B2-59C8-43B6-BDFF-CF8CA25C93A1}" type="sibTrans" cxnId="{DB9C41FA-99C7-4CD5-973D-01E585431746}">
      <dgm:prSet/>
      <dgm:spPr/>
      <dgm:t>
        <a:bodyPr/>
        <a:lstStyle/>
        <a:p>
          <a:endParaRPr lang="en-US"/>
        </a:p>
      </dgm:t>
    </dgm:pt>
    <dgm:pt modelId="{84A729DA-B8C4-4B3B-87FB-A4C78CB3EB7E}">
      <dgm:prSet custT="1"/>
      <dgm:spPr>
        <a:solidFill>
          <a:srgbClr val="0078D4">
            <a:hueOff val="0"/>
            <a:satOff val="0"/>
            <a:lumOff val="0"/>
            <a:alphaOff val="0"/>
          </a:srgbClr>
        </a:solidFill>
        <a:ln w="10795" cap="flat" cmpd="sng" algn="ctr">
          <a:solidFill>
            <a:prstClr val="white">
              <a:hueOff val="0"/>
              <a:satOff val="0"/>
              <a:lumOff val="0"/>
              <a:alphaOff val="0"/>
            </a:prstClr>
          </a:solidFill>
          <a:prstDash val="solid"/>
        </a:ln>
        <a:effectLst/>
      </dgm:spPr>
      <dgm:t>
        <a:bodyPr spcFirstLastPara="0" vert="horz" wrap="square" lIns="60960" tIns="30480" rIns="60960" bIns="30480" numCol="1" spcCol="1270" anchor="ctr" anchorCtr="0"/>
        <a:lstStyle/>
        <a:p>
          <a:pPr marL="0" lvl="0" indent="0" algn="ctr" defTabSz="711200">
            <a:lnSpc>
              <a:spcPct val="90000"/>
            </a:lnSpc>
            <a:spcBef>
              <a:spcPct val="0"/>
            </a:spcBef>
            <a:spcAft>
              <a:spcPct val="35000"/>
            </a:spcAft>
            <a:buNone/>
          </a:pPr>
          <a:r>
            <a:rPr lang="en-US" sz="1600" kern="1200" baseline="0" dirty="0">
              <a:solidFill>
                <a:prstClr val="white"/>
              </a:solidFill>
              <a:latin typeface="Segoe UI"/>
              <a:ea typeface="+mn-ea"/>
              <a:cs typeface="+mn-cs"/>
            </a:rPr>
            <a:t>Obtain read-</a:t>
          </a:r>
          <a:r>
            <a:rPr lang="en-US" sz="1600" b="1" kern="1200" baseline="0" dirty="0">
              <a:solidFill>
                <a:prstClr val="white"/>
              </a:solidFill>
              <a:latin typeface="Segoe UI"/>
              <a:ea typeface="+mn-ea"/>
              <a:cs typeface="+mn-cs"/>
            </a:rPr>
            <a:t>scale</a:t>
          </a:r>
          <a:r>
            <a:rPr lang="en-US" sz="1600" kern="1200" baseline="0" dirty="0">
              <a:solidFill>
                <a:prstClr val="white"/>
              </a:solidFill>
              <a:latin typeface="Segoe UI"/>
              <a:ea typeface="+mn-ea"/>
              <a:cs typeface="+mn-cs"/>
            </a:rPr>
            <a:t> </a:t>
          </a:r>
          <a:r>
            <a:rPr lang="en-US" sz="1600" b="1" kern="1200" baseline="0" dirty="0">
              <a:solidFill>
                <a:prstClr val="white"/>
              </a:solidFill>
              <a:latin typeface="Segoe UI"/>
              <a:ea typeface="+mn-ea"/>
              <a:cs typeface="+mn-cs"/>
            </a:rPr>
            <a:t>out</a:t>
          </a:r>
          <a:r>
            <a:rPr lang="en-US" sz="1600" kern="1200" baseline="0" dirty="0">
              <a:solidFill>
                <a:prstClr val="white"/>
              </a:solidFill>
              <a:latin typeface="Segoe UI"/>
              <a:ea typeface="+mn-ea"/>
              <a:cs typeface="+mn-cs"/>
            </a:rPr>
            <a:t> for </a:t>
          </a:r>
          <a:r>
            <a:rPr lang="en-US" sz="1600" b="1" kern="1200" baseline="0" dirty="0">
              <a:solidFill>
                <a:prstClr val="white"/>
              </a:solidFill>
              <a:latin typeface="Segoe UI"/>
              <a:ea typeface="+mn-ea"/>
              <a:cs typeface="+mn-cs"/>
            </a:rPr>
            <a:t>read only queries</a:t>
          </a:r>
        </a:p>
      </dgm:t>
    </dgm:pt>
    <dgm:pt modelId="{36E7D135-554A-4A9E-8A46-EB9BA554B00B}" type="parTrans" cxnId="{3DD6F6AB-49E2-4034-92B3-1E3C232D32CC}">
      <dgm:prSet/>
      <dgm:spPr/>
      <dgm:t>
        <a:bodyPr/>
        <a:lstStyle/>
        <a:p>
          <a:endParaRPr lang="en-US"/>
        </a:p>
      </dgm:t>
    </dgm:pt>
    <dgm:pt modelId="{470A38AC-5B58-45A3-BA78-978DCD393D0B}" type="sibTrans" cxnId="{3DD6F6AB-49E2-4034-92B3-1E3C232D32CC}">
      <dgm:prSet/>
      <dgm:spPr/>
      <dgm:t>
        <a:bodyPr/>
        <a:lstStyle/>
        <a:p>
          <a:endParaRPr lang="en-US"/>
        </a:p>
      </dgm:t>
    </dgm:pt>
    <dgm:pt modelId="{1966394F-091D-41E5-AC2B-D1F510DE9EBB}">
      <dgm:prSet custT="1"/>
      <dgm:spPr>
        <a:solidFill>
          <a:srgbClr val="0078D4">
            <a:alpha val="90000"/>
            <a:tint val="40000"/>
            <a:hueOff val="0"/>
            <a:satOff val="0"/>
            <a:lumOff val="0"/>
            <a:alphaOff val="0"/>
          </a:srgbClr>
        </a:solidFill>
        <a:ln w="10795" cap="flat" cmpd="sng" algn="ctr">
          <a:solidFill>
            <a:srgbClr val="0078D4">
              <a:alpha val="90000"/>
              <a:tint val="40000"/>
              <a:hueOff val="0"/>
              <a:satOff val="0"/>
              <a:lumOff val="0"/>
              <a:alphaOff val="0"/>
            </a:srgbClr>
          </a:solidFill>
          <a:prstDash val="solid"/>
        </a:ln>
        <a:effectLst/>
      </dgm:spPr>
      <dgm:t>
        <a:bodyPr spcFirstLastPara="0" vert="horz" wrap="square" lIns="64770" tIns="32385" rIns="64770" bIns="32385" numCol="1" spcCol="1270" anchor="ctr" anchorCtr="0"/>
        <a:lstStyle/>
        <a:p>
          <a:pPr marL="171450" lvl="1" indent="-171450" algn="l" defTabSz="755650">
            <a:lnSpc>
              <a:spcPct val="90000"/>
            </a:lnSpc>
            <a:spcBef>
              <a:spcPct val="0"/>
            </a:spcBef>
            <a:spcAft>
              <a:spcPct val="15000"/>
            </a:spcAft>
            <a:buChar char="•"/>
          </a:pPr>
          <a:r>
            <a:rPr lang="en-US" sz="1700" kern="1200" dirty="0">
              <a:solidFill>
                <a:prstClr val="black">
                  <a:hueOff val="0"/>
                  <a:satOff val="0"/>
                  <a:lumOff val="0"/>
                  <a:alphaOff val="0"/>
                </a:prstClr>
              </a:solidFill>
              <a:latin typeface="Segoe UI"/>
              <a:ea typeface="+mn-ea"/>
              <a:cs typeface="+mn-cs"/>
            </a:rPr>
            <a:t>Online secondary read replica</a:t>
          </a:r>
        </a:p>
      </dgm:t>
    </dgm:pt>
    <dgm:pt modelId="{40AD8C4C-3675-42F5-9B07-1627DDC858A1}" type="parTrans" cxnId="{1CC4821A-EFBB-457A-8453-5709251D416B}">
      <dgm:prSet/>
      <dgm:spPr/>
      <dgm:t>
        <a:bodyPr/>
        <a:lstStyle/>
        <a:p>
          <a:endParaRPr lang="en-US"/>
        </a:p>
      </dgm:t>
    </dgm:pt>
    <dgm:pt modelId="{28F43ABB-B636-4AAE-B7B5-EB555E44769D}" type="sibTrans" cxnId="{1CC4821A-EFBB-457A-8453-5709251D416B}">
      <dgm:prSet/>
      <dgm:spPr/>
      <dgm:t>
        <a:bodyPr/>
        <a:lstStyle/>
        <a:p>
          <a:endParaRPr lang="en-US"/>
        </a:p>
      </dgm:t>
    </dgm:pt>
    <dgm:pt modelId="{9ADBB113-A739-4A9E-A668-C7FF9813DF63}">
      <dgm:prSet/>
      <dgm:spPr/>
      <dgm:t>
        <a:bodyPr/>
        <a:lstStyle/>
        <a:p>
          <a:r>
            <a:rPr lang="en-US" dirty="0"/>
            <a:t>Vulnerability Assessment</a:t>
          </a:r>
        </a:p>
      </dgm:t>
    </dgm:pt>
    <dgm:pt modelId="{9DB37765-7789-426A-9D3A-5604DE0E5F07}" type="parTrans" cxnId="{7705D79B-AD8A-4B8D-AB5F-8102AB104C6B}">
      <dgm:prSet/>
      <dgm:spPr/>
      <dgm:t>
        <a:bodyPr/>
        <a:lstStyle/>
        <a:p>
          <a:endParaRPr lang="en-US"/>
        </a:p>
      </dgm:t>
    </dgm:pt>
    <dgm:pt modelId="{E92B09CC-0405-439C-9630-C9B2099EAC73}" type="sibTrans" cxnId="{7705D79B-AD8A-4B8D-AB5F-8102AB104C6B}">
      <dgm:prSet/>
      <dgm:spPr/>
      <dgm:t>
        <a:bodyPr/>
        <a:lstStyle/>
        <a:p>
          <a:endParaRPr lang="en-US"/>
        </a:p>
      </dgm:t>
    </dgm:pt>
    <dgm:pt modelId="{4FDD596B-BE68-4D64-A846-D9A106BC09D3}">
      <dgm:prSet/>
      <dgm:spPr/>
      <dgm:t>
        <a:bodyPr/>
        <a:lstStyle/>
        <a:p>
          <a:r>
            <a:rPr lang="en-US" dirty="0"/>
            <a:t>Data Migration Assistant</a:t>
          </a:r>
        </a:p>
      </dgm:t>
    </dgm:pt>
    <dgm:pt modelId="{A9A692D8-CD85-4AB8-9DAF-8A554F6886BD}" type="parTrans" cxnId="{C2E26022-B9BC-4F13-BF9E-A7C0FB5499D0}">
      <dgm:prSet/>
      <dgm:spPr/>
      <dgm:t>
        <a:bodyPr/>
        <a:lstStyle/>
        <a:p>
          <a:endParaRPr lang="en-US"/>
        </a:p>
      </dgm:t>
    </dgm:pt>
    <dgm:pt modelId="{5D1D0C37-2C66-43A2-93B9-92D1CF716EF3}" type="sibTrans" cxnId="{C2E26022-B9BC-4F13-BF9E-A7C0FB5499D0}">
      <dgm:prSet/>
      <dgm:spPr/>
      <dgm:t>
        <a:bodyPr/>
        <a:lstStyle/>
        <a:p>
          <a:endParaRPr lang="en-US"/>
        </a:p>
      </dgm:t>
    </dgm:pt>
    <dgm:pt modelId="{333D04F8-4B4C-445A-8DFF-5293171E6768}" type="pres">
      <dgm:prSet presAssocID="{21E7F948-27DC-4CC3-A1D1-3FA320F4D4F3}" presName="Name0" presStyleCnt="0">
        <dgm:presLayoutVars>
          <dgm:dir/>
          <dgm:animLvl val="lvl"/>
          <dgm:resizeHandles val="exact"/>
        </dgm:presLayoutVars>
      </dgm:prSet>
      <dgm:spPr/>
    </dgm:pt>
    <dgm:pt modelId="{907E2EC7-799C-4C86-A383-D1365C248C80}" type="pres">
      <dgm:prSet presAssocID="{5AB66AE7-6ED5-46BD-9533-CE7EC60541B5}" presName="linNode" presStyleCnt="0"/>
      <dgm:spPr/>
    </dgm:pt>
    <dgm:pt modelId="{8DA74FF2-BCB7-40D4-92B7-1E8FC8037ADC}" type="pres">
      <dgm:prSet presAssocID="{5AB66AE7-6ED5-46BD-9533-CE7EC60541B5}" presName="parentText" presStyleLbl="node1" presStyleIdx="0" presStyleCnt="4">
        <dgm:presLayoutVars>
          <dgm:chMax val="1"/>
          <dgm:bulletEnabled val="1"/>
        </dgm:presLayoutVars>
      </dgm:prSet>
      <dgm:spPr/>
    </dgm:pt>
    <dgm:pt modelId="{E989658F-6630-48B4-BD01-485AD5FE1E3A}" type="pres">
      <dgm:prSet presAssocID="{5AB66AE7-6ED5-46BD-9533-CE7EC60541B5}" presName="descendantText" presStyleLbl="alignAccFollowNode1" presStyleIdx="0" presStyleCnt="4">
        <dgm:presLayoutVars>
          <dgm:bulletEnabled val="1"/>
        </dgm:presLayoutVars>
      </dgm:prSet>
      <dgm:spPr/>
    </dgm:pt>
    <dgm:pt modelId="{F5C59520-6187-4F16-9E29-527188D614C0}" type="pres">
      <dgm:prSet presAssocID="{802328FC-217C-442E-AE3E-C6382E1C5E35}" presName="sp" presStyleCnt="0"/>
      <dgm:spPr/>
    </dgm:pt>
    <dgm:pt modelId="{9AA9C8AD-DF98-4C62-BFC3-D43ED53D1161}" type="pres">
      <dgm:prSet presAssocID="{7D278325-3C82-4B36-B87D-64FF6C35A2BD}" presName="linNode" presStyleCnt="0"/>
      <dgm:spPr/>
    </dgm:pt>
    <dgm:pt modelId="{3B90B1F7-A863-461E-95FA-AB72A8B00CB6}" type="pres">
      <dgm:prSet presAssocID="{7D278325-3C82-4B36-B87D-64FF6C35A2BD}" presName="parentText" presStyleLbl="node1" presStyleIdx="1" presStyleCnt="4">
        <dgm:presLayoutVars>
          <dgm:chMax val="1"/>
          <dgm:bulletEnabled val="1"/>
        </dgm:presLayoutVars>
      </dgm:prSet>
      <dgm:spPr/>
    </dgm:pt>
    <dgm:pt modelId="{3AB76DA4-BF4E-4FEC-8A20-B1B88B209FCD}" type="pres">
      <dgm:prSet presAssocID="{7D278325-3C82-4B36-B87D-64FF6C35A2BD}" presName="descendantText" presStyleLbl="alignAccFollowNode1" presStyleIdx="1" presStyleCnt="4">
        <dgm:presLayoutVars>
          <dgm:bulletEnabled val="1"/>
        </dgm:presLayoutVars>
      </dgm:prSet>
      <dgm:spPr/>
    </dgm:pt>
    <dgm:pt modelId="{292742B2-93F6-437C-8E56-211EC6C46729}" type="pres">
      <dgm:prSet presAssocID="{DC14666A-166D-480A-8EAB-CAC5CE0F6889}" presName="sp" presStyleCnt="0"/>
      <dgm:spPr/>
    </dgm:pt>
    <dgm:pt modelId="{6922EFF3-5C51-4882-9256-7FCB7E0448A8}" type="pres">
      <dgm:prSet presAssocID="{7D84F32A-96DF-4E4F-94C0-37B56B5762EF}" presName="linNode" presStyleCnt="0"/>
      <dgm:spPr/>
    </dgm:pt>
    <dgm:pt modelId="{E6FB895B-B31A-41EB-8572-B07FFC96AF98}" type="pres">
      <dgm:prSet presAssocID="{7D84F32A-96DF-4E4F-94C0-37B56B5762EF}" presName="parentText" presStyleLbl="node1" presStyleIdx="2" presStyleCnt="4">
        <dgm:presLayoutVars>
          <dgm:chMax val="1"/>
          <dgm:bulletEnabled val="1"/>
        </dgm:presLayoutVars>
      </dgm:prSet>
      <dgm:spPr>
        <a:xfrm>
          <a:off x="0" y="1848863"/>
          <a:ext cx="2406507" cy="879540"/>
        </a:xfrm>
        <a:prstGeom prst="roundRect">
          <a:avLst/>
        </a:prstGeom>
      </dgm:spPr>
    </dgm:pt>
    <dgm:pt modelId="{0D0ED9D3-3927-4D24-BB3C-BA8F74CEA6CB}" type="pres">
      <dgm:prSet presAssocID="{7D84F32A-96DF-4E4F-94C0-37B56B5762EF}" presName="descendantText" presStyleLbl="alignAccFollowNode1" presStyleIdx="2" presStyleCnt="4">
        <dgm:presLayoutVars>
          <dgm:bulletEnabled val="1"/>
        </dgm:presLayoutVars>
      </dgm:prSet>
      <dgm:spPr/>
    </dgm:pt>
    <dgm:pt modelId="{0B60E67C-5A89-4363-9A67-25353CF84D20}" type="pres">
      <dgm:prSet presAssocID="{48932D39-444E-4078-8F04-60D4AB4CD80C}" presName="sp" presStyleCnt="0"/>
      <dgm:spPr/>
    </dgm:pt>
    <dgm:pt modelId="{637B4693-1EDB-4999-AC54-35BCA40628EB}" type="pres">
      <dgm:prSet presAssocID="{84A729DA-B8C4-4B3B-87FB-A4C78CB3EB7E}" presName="linNode" presStyleCnt="0"/>
      <dgm:spPr/>
    </dgm:pt>
    <dgm:pt modelId="{A14E0A5D-928B-4ED6-A464-A93248BCAF4A}" type="pres">
      <dgm:prSet presAssocID="{84A729DA-B8C4-4B3B-87FB-A4C78CB3EB7E}" presName="parentText" presStyleLbl="node1" presStyleIdx="3" presStyleCnt="4">
        <dgm:presLayoutVars>
          <dgm:chMax val="1"/>
          <dgm:bulletEnabled val="1"/>
        </dgm:presLayoutVars>
      </dgm:prSet>
      <dgm:spPr>
        <a:xfrm>
          <a:off x="0" y="2772380"/>
          <a:ext cx="2406507" cy="879540"/>
        </a:xfrm>
        <a:prstGeom prst="roundRect">
          <a:avLst/>
        </a:prstGeom>
      </dgm:spPr>
    </dgm:pt>
    <dgm:pt modelId="{A65B7EBA-579F-4805-9094-D858AA092D27}" type="pres">
      <dgm:prSet presAssocID="{84A729DA-B8C4-4B3B-87FB-A4C78CB3EB7E}" presName="descendantText" presStyleLbl="alignAccFollowNode1" presStyleIdx="3" presStyleCnt="4">
        <dgm:presLayoutVars>
          <dgm:bulletEnabled val="1"/>
        </dgm:presLayoutVars>
      </dgm:prSet>
      <dgm:spPr>
        <a:xfrm rot="5400000">
          <a:off x="4193809" y="1073032"/>
          <a:ext cx="703632" cy="4278235"/>
        </a:xfrm>
        <a:prstGeom prst="round2SameRect">
          <a:avLst/>
        </a:prstGeom>
      </dgm:spPr>
    </dgm:pt>
  </dgm:ptLst>
  <dgm:cxnLst>
    <dgm:cxn modelId="{6C436715-3C84-45BF-888D-60CDC8BBED41}" srcId="{21E7F948-27DC-4CC3-A1D1-3FA320F4D4F3}" destId="{7D278325-3C82-4B36-B87D-64FF6C35A2BD}" srcOrd="1" destOrd="0" parTransId="{23907A95-6072-4706-B797-2C67445EC290}" sibTransId="{DC14666A-166D-480A-8EAB-CAC5CE0F6889}"/>
    <dgm:cxn modelId="{1CC4821A-EFBB-457A-8453-5709251D416B}" srcId="{84A729DA-B8C4-4B3B-87FB-A4C78CB3EB7E}" destId="{1966394F-091D-41E5-AC2B-D1F510DE9EBB}" srcOrd="0" destOrd="0" parTransId="{40AD8C4C-3675-42F5-9B07-1627DDC858A1}" sibTransId="{28F43ABB-B636-4AAE-B7B5-EB555E44769D}"/>
    <dgm:cxn modelId="{C2E26022-B9BC-4F13-BF9E-A7C0FB5499D0}" srcId="{5AB66AE7-6ED5-46BD-9533-CE7EC60541B5}" destId="{4FDD596B-BE68-4D64-A846-D9A106BC09D3}" srcOrd="1" destOrd="0" parTransId="{A9A692D8-CD85-4AB8-9DAF-8A554F6886BD}" sibTransId="{5D1D0C37-2C66-43A2-93B9-92D1CF716EF3}"/>
    <dgm:cxn modelId="{DF9A793A-9041-4642-8D4A-760E3C75D644}" type="presOf" srcId="{C3E9B377-13F2-485A-9CAD-7F4FFB413FAA}" destId="{3AB76DA4-BF4E-4FEC-8A20-B1B88B209FCD}" srcOrd="0" destOrd="0" presId="urn:microsoft.com/office/officeart/2005/8/layout/vList5"/>
    <dgm:cxn modelId="{78D56A65-348C-4D8C-BB22-23E3314D0550}" type="presOf" srcId="{84A729DA-B8C4-4B3B-87FB-A4C78CB3EB7E}" destId="{A14E0A5D-928B-4ED6-A464-A93248BCAF4A}" srcOrd="0" destOrd="0" presId="urn:microsoft.com/office/officeart/2005/8/layout/vList5"/>
    <dgm:cxn modelId="{3F19136A-D17A-48DA-8F6A-D2D200814AE9}" type="presOf" srcId="{9ADBB113-A739-4A9E-A668-C7FF9813DF63}" destId="{0D0ED9D3-3927-4D24-BB3C-BA8F74CEA6CB}" srcOrd="0" destOrd="1" presId="urn:microsoft.com/office/officeart/2005/8/layout/vList5"/>
    <dgm:cxn modelId="{3C546170-C289-48AB-9C5E-03ECF25D78A3}" type="presOf" srcId="{7D278325-3C82-4B36-B87D-64FF6C35A2BD}" destId="{3B90B1F7-A863-461E-95FA-AB72A8B00CB6}" srcOrd="0" destOrd="0" presId="urn:microsoft.com/office/officeart/2005/8/layout/vList5"/>
    <dgm:cxn modelId="{4601F652-C8AE-47D0-9359-F9B2B1AE6FC8}" srcId="{7D278325-3C82-4B36-B87D-64FF6C35A2BD}" destId="{C3E9B377-13F2-485A-9CAD-7F4FFB413FAA}" srcOrd="0" destOrd="0" parTransId="{D1E88098-BC71-44E5-A1A7-439E4D959752}" sibTransId="{D13BD99F-DA6B-481A-92DF-EF3BFA7F97A3}"/>
    <dgm:cxn modelId="{0F466B83-C21D-4D87-BCC9-73C6B4A1A3FA}" srcId="{5AB66AE7-6ED5-46BD-9533-CE7EC60541B5}" destId="{807AF6E6-CD02-4E72-9EBB-443D725B6E45}" srcOrd="0" destOrd="0" parTransId="{37767C04-FD01-4430-8E2C-D1B302BF8E22}" sibTransId="{4E6C48AA-7570-4B32-B9B6-25D95B509DD5}"/>
    <dgm:cxn modelId="{8CC36A88-39DB-464B-8398-B9C560D88E8C}" type="presOf" srcId="{1966394F-091D-41E5-AC2B-D1F510DE9EBB}" destId="{A65B7EBA-579F-4805-9094-D858AA092D27}" srcOrd="0" destOrd="0" presId="urn:microsoft.com/office/officeart/2005/8/layout/vList5"/>
    <dgm:cxn modelId="{7705D79B-AD8A-4B8D-AB5F-8102AB104C6B}" srcId="{7D84F32A-96DF-4E4F-94C0-37B56B5762EF}" destId="{9ADBB113-A739-4A9E-A668-C7FF9813DF63}" srcOrd="1" destOrd="0" parTransId="{9DB37765-7789-426A-9D3A-5604DE0E5F07}" sibTransId="{E92B09CC-0405-439C-9630-C9B2099EAC73}"/>
    <dgm:cxn modelId="{AE79AE9F-F0EF-4371-BC2E-B73CE7344503}" srcId="{21E7F948-27DC-4CC3-A1D1-3FA320F4D4F3}" destId="{5AB66AE7-6ED5-46BD-9533-CE7EC60541B5}" srcOrd="0" destOrd="0" parTransId="{B20A89C3-4233-4877-BC99-DF1713C777E5}" sibTransId="{802328FC-217C-442E-AE3E-C6382E1C5E35}"/>
    <dgm:cxn modelId="{87A4D0A4-C176-4AC2-89BD-C2A23E42E6A1}" type="presOf" srcId="{4FDD596B-BE68-4D64-A846-D9A106BC09D3}" destId="{E989658F-6630-48B4-BD01-485AD5FE1E3A}" srcOrd="0" destOrd="1" presId="urn:microsoft.com/office/officeart/2005/8/layout/vList5"/>
    <dgm:cxn modelId="{3DD6F6AB-49E2-4034-92B3-1E3C232D32CC}" srcId="{21E7F948-27DC-4CC3-A1D1-3FA320F4D4F3}" destId="{84A729DA-B8C4-4B3B-87FB-A4C78CB3EB7E}" srcOrd="3" destOrd="0" parTransId="{36E7D135-554A-4A9E-8A46-EB9BA554B00B}" sibTransId="{470A38AC-5B58-45A3-BA78-978DCD393D0B}"/>
    <dgm:cxn modelId="{EF1BDEC0-7311-4FE3-8E63-DAB790044013}" type="presOf" srcId="{21E7F948-27DC-4CC3-A1D1-3FA320F4D4F3}" destId="{333D04F8-4B4C-445A-8DFF-5293171E6768}" srcOrd="0" destOrd="0" presId="urn:microsoft.com/office/officeart/2005/8/layout/vList5"/>
    <dgm:cxn modelId="{92D8BDC5-D4C0-46D1-8039-A56F8937B12A}" type="presOf" srcId="{807AF6E6-CD02-4E72-9EBB-443D725B6E45}" destId="{E989658F-6630-48B4-BD01-485AD5FE1E3A}" srcOrd="0" destOrd="0" presId="urn:microsoft.com/office/officeart/2005/8/layout/vList5"/>
    <dgm:cxn modelId="{F8E652CE-2852-4F38-9905-99621C8C821D}" type="presOf" srcId="{5AB66AE7-6ED5-46BD-9533-CE7EC60541B5}" destId="{8DA74FF2-BCB7-40D4-92B7-1E8FC8037ADC}" srcOrd="0" destOrd="0" presId="urn:microsoft.com/office/officeart/2005/8/layout/vList5"/>
    <dgm:cxn modelId="{BAAB01D1-5AA5-49DA-8507-C164BA3776BF}" type="presOf" srcId="{7D84F32A-96DF-4E4F-94C0-37B56B5762EF}" destId="{E6FB895B-B31A-41EB-8572-B07FFC96AF98}" srcOrd="0" destOrd="0" presId="urn:microsoft.com/office/officeart/2005/8/layout/vList5"/>
    <dgm:cxn modelId="{FDEFDDDC-D62F-4D47-849C-47EA2BDAAD66}" srcId="{21E7F948-27DC-4CC3-A1D1-3FA320F4D4F3}" destId="{7D84F32A-96DF-4E4F-94C0-37B56B5762EF}" srcOrd="2" destOrd="0" parTransId="{3C4F8669-A2BC-4E14-A105-AEB0F6D68873}" sibTransId="{48932D39-444E-4078-8F04-60D4AB4CD80C}"/>
    <dgm:cxn modelId="{60FFFFDD-C42B-45FB-B97A-5EB56366C74B}" type="presOf" srcId="{EAF4CD9F-C895-4984-B423-F8F62DCDE621}" destId="{0D0ED9D3-3927-4D24-BB3C-BA8F74CEA6CB}" srcOrd="0" destOrd="0" presId="urn:microsoft.com/office/officeart/2005/8/layout/vList5"/>
    <dgm:cxn modelId="{DB9C41FA-99C7-4CD5-973D-01E585431746}" srcId="{7D84F32A-96DF-4E4F-94C0-37B56B5762EF}" destId="{EAF4CD9F-C895-4984-B423-F8F62DCDE621}" srcOrd="0" destOrd="0" parTransId="{19DF6EF3-5BB0-46E5-9325-276E18CC8742}" sibTransId="{A9D9B2B2-59C8-43B6-BDFF-CF8CA25C93A1}"/>
    <dgm:cxn modelId="{06A34A5D-7F36-4F27-A372-35CFCFF91FFC}" type="presParOf" srcId="{333D04F8-4B4C-445A-8DFF-5293171E6768}" destId="{907E2EC7-799C-4C86-A383-D1365C248C80}" srcOrd="0" destOrd="0" presId="urn:microsoft.com/office/officeart/2005/8/layout/vList5"/>
    <dgm:cxn modelId="{43438B8A-9E5E-4385-9237-A864591C3311}" type="presParOf" srcId="{907E2EC7-799C-4C86-A383-D1365C248C80}" destId="{8DA74FF2-BCB7-40D4-92B7-1E8FC8037ADC}" srcOrd="0" destOrd="0" presId="urn:microsoft.com/office/officeart/2005/8/layout/vList5"/>
    <dgm:cxn modelId="{218A24CF-10E0-44F9-A543-1C4F9AD30044}" type="presParOf" srcId="{907E2EC7-799C-4C86-A383-D1365C248C80}" destId="{E989658F-6630-48B4-BD01-485AD5FE1E3A}" srcOrd="1" destOrd="0" presId="urn:microsoft.com/office/officeart/2005/8/layout/vList5"/>
    <dgm:cxn modelId="{4514F7F5-4FB0-4485-A4F2-CEFEB7830F0C}" type="presParOf" srcId="{333D04F8-4B4C-445A-8DFF-5293171E6768}" destId="{F5C59520-6187-4F16-9E29-527188D614C0}" srcOrd="1" destOrd="0" presId="urn:microsoft.com/office/officeart/2005/8/layout/vList5"/>
    <dgm:cxn modelId="{7DEF7FE2-DD75-4E2E-AD14-270DBC5D778C}" type="presParOf" srcId="{333D04F8-4B4C-445A-8DFF-5293171E6768}" destId="{9AA9C8AD-DF98-4C62-BFC3-D43ED53D1161}" srcOrd="2" destOrd="0" presId="urn:microsoft.com/office/officeart/2005/8/layout/vList5"/>
    <dgm:cxn modelId="{344D5F11-81DA-428F-AC50-F6E326391613}" type="presParOf" srcId="{9AA9C8AD-DF98-4C62-BFC3-D43ED53D1161}" destId="{3B90B1F7-A863-461E-95FA-AB72A8B00CB6}" srcOrd="0" destOrd="0" presId="urn:microsoft.com/office/officeart/2005/8/layout/vList5"/>
    <dgm:cxn modelId="{BA73B2D0-358E-4CCF-A6AD-DE60EB531E0C}" type="presParOf" srcId="{9AA9C8AD-DF98-4C62-BFC3-D43ED53D1161}" destId="{3AB76DA4-BF4E-4FEC-8A20-B1B88B209FCD}" srcOrd="1" destOrd="0" presId="urn:microsoft.com/office/officeart/2005/8/layout/vList5"/>
    <dgm:cxn modelId="{5A613142-546C-4C4A-AA86-D4E76DA83DD6}" type="presParOf" srcId="{333D04F8-4B4C-445A-8DFF-5293171E6768}" destId="{292742B2-93F6-437C-8E56-211EC6C46729}" srcOrd="3" destOrd="0" presId="urn:microsoft.com/office/officeart/2005/8/layout/vList5"/>
    <dgm:cxn modelId="{29722A46-8458-4654-B43F-469B3FFDF25E}" type="presParOf" srcId="{333D04F8-4B4C-445A-8DFF-5293171E6768}" destId="{6922EFF3-5C51-4882-9256-7FCB7E0448A8}" srcOrd="4" destOrd="0" presId="urn:microsoft.com/office/officeart/2005/8/layout/vList5"/>
    <dgm:cxn modelId="{B5C650AC-870D-4608-8D48-08BABEC210F7}" type="presParOf" srcId="{6922EFF3-5C51-4882-9256-7FCB7E0448A8}" destId="{E6FB895B-B31A-41EB-8572-B07FFC96AF98}" srcOrd="0" destOrd="0" presId="urn:microsoft.com/office/officeart/2005/8/layout/vList5"/>
    <dgm:cxn modelId="{4B883811-9127-49B8-9535-A92D13F14E16}" type="presParOf" srcId="{6922EFF3-5C51-4882-9256-7FCB7E0448A8}" destId="{0D0ED9D3-3927-4D24-BB3C-BA8F74CEA6CB}" srcOrd="1" destOrd="0" presId="urn:microsoft.com/office/officeart/2005/8/layout/vList5"/>
    <dgm:cxn modelId="{39183AC5-9108-49AF-A783-9EBA605C3361}" type="presParOf" srcId="{333D04F8-4B4C-445A-8DFF-5293171E6768}" destId="{0B60E67C-5A89-4363-9A67-25353CF84D20}" srcOrd="5" destOrd="0" presId="urn:microsoft.com/office/officeart/2005/8/layout/vList5"/>
    <dgm:cxn modelId="{82EA2167-BFF8-4C29-A85A-E866DFE18C41}" type="presParOf" srcId="{333D04F8-4B4C-445A-8DFF-5293171E6768}" destId="{637B4693-1EDB-4999-AC54-35BCA40628EB}" srcOrd="6" destOrd="0" presId="urn:microsoft.com/office/officeart/2005/8/layout/vList5"/>
    <dgm:cxn modelId="{9DA5A3B8-0112-4F53-8570-EB88888EA55A}" type="presParOf" srcId="{637B4693-1EDB-4999-AC54-35BCA40628EB}" destId="{A14E0A5D-928B-4ED6-A464-A93248BCAF4A}" srcOrd="0" destOrd="0" presId="urn:microsoft.com/office/officeart/2005/8/layout/vList5"/>
    <dgm:cxn modelId="{9FDE3E09-BC1B-48E0-A166-EABFB78584F6}" type="presParOf" srcId="{637B4693-1EDB-4999-AC54-35BCA40628EB}" destId="{A65B7EBA-579F-4805-9094-D858AA092D2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100F8AB-C366-47C3-B4E8-814646F66A2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F028B08-E83D-4669-910D-D1AF5FBB0E1F}">
      <dgm:prSet/>
      <dgm:spPr/>
      <dgm:t>
        <a:bodyPr/>
        <a:lstStyle/>
        <a:p>
          <a:r>
            <a:rPr lang="en-US" baseline="0" dirty="0"/>
            <a:t>Use our free training at </a:t>
          </a:r>
          <a:r>
            <a:rPr lang="en-US" baseline="0" dirty="0">
              <a:hlinkClick xmlns:r="http://schemas.openxmlformats.org/officeDocument/2006/relationships" r:id="rId1"/>
            </a:rPr>
            <a:t>https://aka.ms/sqlworkshops</a:t>
          </a:r>
          <a:endParaRPr lang="en-US" dirty="0"/>
        </a:p>
      </dgm:t>
    </dgm:pt>
    <dgm:pt modelId="{E960648D-3C20-4BA3-A500-5946A726E610}" type="parTrans" cxnId="{A366D1E8-5781-45B0-B713-DE4C5106B55C}">
      <dgm:prSet/>
      <dgm:spPr/>
      <dgm:t>
        <a:bodyPr/>
        <a:lstStyle/>
        <a:p>
          <a:endParaRPr lang="en-US"/>
        </a:p>
      </dgm:t>
    </dgm:pt>
    <dgm:pt modelId="{06CB3217-3D32-473A-8A1E-250B24E9B71A}" type="sibTrans" cxnId="{A366D1E8-5781-45B0-B713-DE4C5106B55C}">
      <dgm:prSet/>
      <dgm:spPr/>
      <dgm:t>
        <a:bodyPr/>
        <a:lstStyle/>
        <a:p>
          <a:endParaRPr lang="en-US"/>
        </a:p>
      </dgm:t>
    </dgm:pt>
    <dgm:pt modelId="{DC9F7FA2-B93A-4A08-8624-EE9EFC109345}">
      <dgm:prSet/>
      <dgm:spPr/>
      <dgm:t>
        <a:bodyPr/>
        <a:lstStyle/>
        <a:p>
          <a:r>
            <a:rPr lang="en-US" baseline="0" dirty="0"/>
            <a:t>Learn from videos and demos at </a:t>
          </a:r>
          <a:r>
            <a:rPr lang="en-US" baseline="0" dirty="0">
              <a:hlinkClick xmlns:r="http://schemas.openxmlformats.org/officeDocument/2006/relationships" r:id="rId2"/>
            </a:rPr>
            <a:t>https://aka.ms/sqldbonyoutube</a:t>
          </a:r>
          <a:r>
            <a:rPr lang="en-US" baseline="0" dirty="0"/>
            <a:t> </a:t>
          </a:r>
          <a:endParaRPr lang="en-US" dirty="0"/>
        </a:p>
      </dgm:t>
    </dgm:pt>
    <dgm:pt modelId="{6A7E0F5E-B8AF-449E-A6FB-88AD6EB0D359}" type="parTrans" cxnId="{B9719488-3CB0-4C60-A62F-3946C8866973}">
      <dgm:prSet/>
      <dgm:spPr/>
      <dgm:t>
        <a:bodyPr/>
        <a:lstStyle/>
        <a:p>
          <a:endParaRPr lang="en-US"/>
        </a:p>
      </dgm:t>
    </dgm:pt>
    <dgm:pt modelId="{251C4239-F807-4475-88C8-C4C222287606}" type="sibTrans" cxnId="{B9719488-3CB0-4C60-A62F-3946C8866973}">
      <dgm:prSet/>
      <dgm:spPr/>
      <dgm:t>
        <a:bodyPr/>
        <a:lstStyle/>
        <a:p>
          <a:endParaRPr lang="en-US"/>
        </a:p>
      </dgm:t>
    </dgm:pt>
    <dgm:pt modelId="{BDA745A3-E11E-4DBF-8B4C-8F7764B42111}">
      <dgm:prSet/>
      <dgm:spPr/>
      <dgm:t>
        <a:bodyPr/>
        <a:lstStyle/>
        <a:p>
          <a:r>
            <a:rPr lang="en-US" dirty="0"/>
            <a:t>See and reuse useful Azure SQL slides at </a:t>
          </a:r>
          <a:r>
            <a:rPr lang="en-US" dirty="0">
              <a:hlinkClick xmlns:r="http://schemas.openxmlformats.org/officeDocument/2006/relationships" r:id="rId3"/>
            </a:rPr>
            <a:t>https://aka.ms/azuresqlslides</a:t>
          </a:r>
          <a:r>
            <a:rPr lang="en-US" dirty="0"/>
            <a:t>  </a:t>
          </a:r>
        </a:p>
      </dgm:t>
    </dgm:pt>
    <dgm:pt modelId="{A7891ECF-242C-4BB4-B288-B1057CABB88C}" type="parTrans" cxnId="{66C4161C-8F08-4446-A783-09F11A578433}">
      <dgm:prSet/>
      <dgm:spPr/>
      <dgm:t>
        <a:bodyPr/>
        <a:lstStyle/>
        <a:p>
          <a:endParaRPr lang="en-US"/>
        </a:p>
      </dgm:t>
    </dgm:pt>
    <dgm:pt modelId="{3CB9FC6B-173B-45EE-8655-1781C00EAE22}" type="sibTrans" cxnId="{66C4161C-8F08-4446-A783-09F11A578433}">
      <dgm:prSet/>
      <dgm:spPr/>
      <dgm:t>
        <a:bodyPr/>
        <a:lstStyle/>
        <a:p>
          <a:endParaRPr lang="en-US"/>
        </a:p>
      </dgm:t>
    </dgm:pt>
    <dgm:pt modelId="{E934C1B4-3D96-4055-9986-C9C53444DA1E}" type="pres">
      <dgm:prSet presAssocID="{2100F8AB-C366-47C3-B4E8-814646F66A2F}" presName="vert0" presStyleCnt="0">
        <dgm:presLayoutVars>
          <dgm:dir/>
          <dgm:animOne val="branch"/>
          <dgm:animLvl val="lvl"/>
        </dgm:presLayoutVars>
      </dgm:prSet>
      <dgm:spPr/>
    </dgm:pt>
    <dgm:pt modelId="{500365EF-C7B3-4E79-AEF3-E9CB6051C2A9}" type="pres">
      <dgm:prSet presAssocID="{5F028B08-E83D-4669-910D-D1AF5FBB0E1F}" presName="thickLine" presStyleLbl="alignNode1" presStyleIdx="0" presStyleCnt="3"/>
      <dgm:spPr/>
    </dgm:pt>
    <dgm:pt modelId="{E093A2CB-9CA3-4D5F-93F9-13F57B02C5C7}" type="pres">
      <dgm:prSet presAssocID="{5F028B08-E83D-4669-910D-D1AF5FBB0E1F}" presName="horz1" presStyleCnt="0"/>
      <dgm:spPr/>
    </dgm:pt>
    <dgm:pt modelId="{323DD304-8137-4706-8882-B23F07710FCF}" type="pres">
      <dgm:prSet presAssocID="{5F028B08-E83D-4669-910D-D1AF5FBB0E1F}" presName="tx1" presStyleLbl="revTx" presStyleIdx="0" presStyleCnt="3"/>
      <dgm:spPr/>
    </dgm:pt>
    <dgm:pt modelId="{BF3769AA-8DBD-471E-95E0-099211A4EA5A}" type="pres">
      <dgm:prSet presAssocID="{5F028B08-E83D-4669-910D-D1AF5FBB0E1F}" presName="vert1" presStyleCnt="0"/>
      <dgm:spPr/>
    </dgm:pt>
    <dgm:pt modelId="{DF1F2C67-B013-48B5-AC4C-0B7DD6C36E16}" type="pres">
      <dgm:prSet presAssocID="{DC9F7FA2-B93A-4A08-8624-EE9EFC109345}" presName="thickLine" presStyleLbl="alignNode1" presStyleIdx="1" presStyleCnt="3"/>
      <dgm:spPr/>
    </dgm:pt>
    <dgm:pt modelId="{2274248A-C1FB-4EF2-8BD4-1FE6F032E580}" type="pres">
      <dgm:prSet presAssocID="{DC9F7FA2-B93A-4A08-8624-EE9EFC109345}" presName="horz1" presStyleCnt="0"/>
      <dgm:spPr/>
    </dgm:pt>
    <dgm:pt modelId="{F963D305-9319-48F0-90FA-D392CB7E65B2}" type="pres">
      <dgm:prSet presAssocID="{DC9F7FA2-B93A-4A08-8624-EE9EFC109345}" presName="tx1" presStyleLbl="revTx" presStyleIdx="1" presStyleCnt="3"/>
      <dgm:spPr/>
    </dgm:pt>
    <dgm:pt modelId="{25A59B66-03AC-4FC8-8089-3A38D9F17EB0}" type="pres">
      <dgm:prSet presAssocID="{DC9F7FA2-B93A-4A08-8624-EE9EFC109345}" presName="vert1" presStyleCnt="0"/>
      <dgm:spPr/>
    </dgm:pt>
    <dgm:pt modelId="{4A33A2E0-9C51-4324-8C95-33FCDC2DFCA6}" type="pres">
      <dgm:prSet presAssocID="{BDA745A3-E11E-4DBF-8B4C-8F7764B42111}" presName="thickLine" presStyleLbl="alignNode1" presStyleIdx="2" presStyleCnt="3"/>
      <dgm:spPr/>
    </dgm:pt>
    <dgm:pt modelId="{1E4CCC79-29B8-4193-9F35-F5CA06259889}" type="pres">
      <dgm:prSet presAssocID="{BDA745A3-E11E-4DBF-8B4C-8F7764B42111}" presName="horz1" presStyleCnt="0"/>
      <dgm:spPr/>
    </dgm:pt>
    <dgm:pt modelId="{1F6CD6D0-F015-422B-A580-C8F015C00CAB}" type="pres">
      <dgm:prSet presAssocID="{BDA745A3-E11E-4DBF-8B4C-8F7764B42111}" presName="tx1" presStyleLbl="revTx" presStyleIdx="2" presStyleCnt="3"/>
      <dgm:spPr/>
    </dgm:pt>
    <dgm:pt modelId="{B867B4EB-FF5A-49B4-80EA-085863B1B187}" type="pres">
      <dgm:prSet presAssocID="{BDA745A3-E11E-4DBF-8B4C-8F7764B42111}" presName="vert1" presStyleCnt="0"/>
      <dgm:spPr/>
    </dgm:pt>
  </dgm:ptLst>
  <dgm:cxnLst>
    <dgm:cxn modelId="{66C4161C-8F08-4446-A783-09F11A578433}" srcId="{2100F8AB-C366-47C3-B4E8-814646F66A2F}" destId="{BDA745A3-E11E-4DBF-8B4C-8F7764B42111}" srcOrd="2" destOrd="0" parTransId="{A7891ECF-242C-4BB4-B288-B1057CABB88C}" sibTransId="{3CB9FC6B-173B-45EE-8655-1781C00EAE22}"/>
    <dgm:cxn modelId="{B9719488-3CB0-4C60-A62F-3946C8866973}" srcId="{2100F8AB-C366-47C3-B4E8-814646F66A2F}" destId="{DC9F7FA2-B93A-4A08-8624-EE9EFC109345}" srcOrd="1" destOrd="0" parTransId="{6A7E0F5E-B8AF-449E-A6FB-88AD6EB0D359}" sibTransId="{251C4239-F807-4475-88C8-C4C222287606}"/>
    <dgm:cxn modelId="{3F1109C9-D731-4562-A491-4102C7BADC48}" type="presOf" srcId="{5F028B08-E83D-4669-910D-D1AF5FBB0E1F}" destId="{323DD304-8137-4706-8882-B23F07710FCF}" srcOrd="0" destOrd="0" presId="urn:microsoft.com/office/officeart/2008/layout/LinedList"/>
    <dgm:cxn modelId="{FF9017CF-AF4E-483B-A6B5-47A775DF39B9}" type="presOf" srcId="{BDA745A3-E11E-4DBF-8B4C-8F7764B42111}" destId="{1F6CD6D0-F015-422B-A580-C8F015C00CAB}" srcOrd="0" destOrd="0" presId="urn:microsoft.com/office/officeart/2008/layout/LinedList"/>
    <dgm:cxn modelId="{A366D1E8-5781-45B0-B713-DE4C5106B55C}" srcId="{2100F8AB-C366-47C3-B4E8-814646F66A2F}" destId="{5F028B08-E83D-4669-910D-D1AF5FBB0E1F}" srcOrd="0" destOrd="0" parTransId="{E960648D-3C20-4BA3-A500-5946A726E610}" sibTransId="{06CB3217-3D32-473A-8A1E-250B24E9B71A}"/>
    <dgm:cxn modelId="{C14F65EC-1628-4D54-992A-25E77105F8D3}" type="presOf" srcId="{DC9F7FA2-B93A-4A08-8624-EE9EFC109345}" destId="{F963D305-9319-48F0-90FA-D392CB7E65B2}" srcOrd="0" destOrd="0" presId="urn:microsoft.com/office/officeart/2008/layout/LinedList"/>
    <dgm:cxn modelId="{67F9DEF6-FD7A-4F35-B56A-CD9976CBF898}" type="presOf" srcId="{2100F8AB-C366-47C3-B4E8-814646F66A2F}" destId="{E934C1B4-3D96-4055-9986-C9C53444DA1E}" srcOrd="0" destOrd="0" presId="urn:microsoft.com/office/officeart/2008/layout/LinedList"/>
    <dgm:cxn modelId="{87C13C69-F74B-452C-B5C2-EE6257CBD7D1}" type="presParOf" srcId="{E934C1B4-3D96-4055-9986-C9C53444DA1E}" destId="{500365EF-C7B3-4E79-AEF3-E9CB6051C2A9}" srcOrd="0" destOrd="0" presId="urn:microsoft.com/office/officeart/2008/layout/LinedList"/>
    <dgm:cxn modelId="{EEA95BB6-F8E3-4E7C-A2A5-57043138E69C}" type="presParOf" srcId="{E934C1B4-3D96-4055-9986-C9C53444DA1E}" destId="{E093A2CB-9CA3-4D5F-93F9-13F57B02C5C7}" srcOrd="1" destOrd="0" presId="urn:microsoft.com/office/officeart/2008/layout/LinedList"/>
    <dgm:cxn modelId="{85061DC1-C1C9-4067-80E5-E53F98A152F0}" type="presParOf" srcId="{E093A2CB-9CA3-4D5F-93F9-13F57B02C5C7}" destId="{323DD304-8137-4706-8882-B23F07710FCF}" srcOrd="0" destOrd="0" presId="urn:microsoft.com/office/officeart/2008/layout/LinedList"/>
    <dgm:cxn modelId="{6D5D9AED-DAD2-4203-AFAD-0BAA969D76C1}" type="presParOf" srcId="{E093A2CB-9CA3-4D5F-93F9-13F57B02C5C7}" destId="{BF3769AA-8DBD-471E-95E0-099211A4EA5A}" srcOrd="1" destOrd="0" presId="urn:microsoft.com/office/officeart/2008/layout/LinedList"/>
    <dgm:cxn modelId="{0B84094A-D99E-4588-8B4B-190816BAE543}" type="presParOf" srcId="{E934C1B4-3D96-4055-9986-C9C53444DA1E}" destId="{DF1F2C67-B013-48B5-AC4C-0B7DD6C36E16}" srcOrd="2" destOrd="0" presId="urn:microsoft.com/office/officeart/2008/layout/LinedList"/>
    <dgm:cxn modelId="{D1722B87-7EB3-4C88-8C5E-754E4AA0887F}" type="presParOf" srcId="{E934C1B4-3D96-4055-9986-C9C53444DA1E}" destId="{2274248A-C1FB-4EF2-8BD4-1FE6F032E580}" srcOrd="3" destOrd="0" presId="urn:microsoft.com/office/officeart/2008/layout/LinedList"/>
    <dgm:cxn modelId="{F8F849CD-5DB4-4F1C-AD2D-1322956E65AC}" type="presParOf" srcId="{2274248A-C1FB-4EF2-8BD4-1FE6F032E580}" destId="{F963D305-9319-48F0-90FA-D392CB7E65B2}" srcOrd="0" destOrd="0" presId="urn:microsoft.com/office/officeart/2008/layout/LinedList"/>
    <dgm:cxn modelId="{5A15AB1B-DE8F-4406-B62C-4BE7F793277B}" type="presParOf" srcId="{2274248A-C1FB-4EF2-8BD4-1FE6F032E580}" destId="{25A59B66-03AC-4FC8-8089-3A38D9F17EB0}" srcOrd="1" destOrd="0" presId="urn:microsoft.com/office/officeart/2008/layout/LinedList"/>
    <dgm:cxn modelId="{2CBC2F37-C2A8-46AE-9DA5-A05976B9E70C}" type="presParOf" srcId="{E934C1B4-3D96-4055-9986-C9C53444DA1E}" destId="{4A33A2E0-9C51-4324-8C95-33FCDC2DFCA6}" srcOrd="4" destOrd="0" presId="urn:microsoft.com/office/officeart/2008/layout/LinedList"/>
    <dgm:cxn modelId="{E1CD7850-6875-44E6-84B4-30285AFE68EC}" type="presParOf" srcId="{E934C1B4-3D96-4055-9986-C9C53444DA1E}" destId="{1E4CCC79-29B8-4193-9F35-F5CA06259889}" srcOrd="5" destOrd="0" presId="urn:microsoft.com/office/officeart/2008/layout/LinedList"/>
    <dgm:cxn modelId="{7FD07EBC-0F2F-482C-BFD3-6568BDBE8F0F}" type="presParOf" srcId="{1E4CCC79-29B8-4193-9F35-F5CA06259889}" destId="{1F6CD6D0-F015-422B-A580-C8F015C00CAB}" srcOrd="0" destOrd="0" presId="urn:microsoft.com/office/officeart/2008/layout/LinedList"/>
    <dgm:cxn modelId="{99D5F6F4-DB52-4ED0-9C8F-8143B02ADF13}" type="presParOf" srcId="{1E4CCC79-29B8-4193-9F35-F5CA06259889}" destId="{B867B4EB-FF5A-49B4-80EA-085863B1B187}"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314416" y="1564"/>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Business continuity </a:t>
          </a:r>
        </a:p>
      </dsp:txBody>
      <dsp:txXfrm rot="10800000">
        <a:off x="1532995" y="1564"/>
        <a:ext cx="4132059" cy="874315"/>
      </dsp:txXfrm>
    </dsp:sp>
    <dsp:sp modelId="{8EEAA515-DE0C-417B-8AE4-56602B493D00}">
      <dsp:nvSpPr>
        <dsp:cNvPr id="0" name=""/>
        <dsp:cNvSpPr/>
      </dsp:nvSpPr>
      <dsp:spPr>
        <a:xfrm>
          <a:off x="877258" y="1564"/>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38CB01-13DB-4673-BB33-5142B8BB692D}">
      <dsp:nvSpPr>
        <dsp:cNvPr id="0" name=""/>
        <dsp:cNvSpPr/>
      </dsp:nvSpPr>
      <dsp:spPr>
        <a:xfrm rot="10800000">
          <a:off x="1314416" y="1136870"/>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High availability </a:t>
          </a:r>
        </a:p>
      </dsp:txBody>
      <dsp:txXfrm rot="10800000">
        <a:off x="1532995" y="1136870"/>
        <a:ext cx="4132059" cy="874315"/>
      </dsp:txXfrm>
    </dsp:sp>
    <dsp:sp modelId="{4A12C7A2-7C5B-44F1-88C3-4EEA634CA834}">
      <dsp:nvSpPr>
        <dsp:cNvPr id="0" name=""/>
        <dsp:cNvSpPr/>
      </dsp:nvSpPr>
      <dsp:spPr>
        <a:xfrm>
          <a:off x="877258" y="1136870"/>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1A8F8F-F8EE-400D-B6FB-2BF6EA3BC225}">
      <dsp:nvSpPr>
        <dsp:cNvPr id="0" name=""/>
        <dsp:cNvSpPr/>
      </dsp:nvSpPr>
      <dsp:spPr>
        <a:xfrm rot="10800000">
          <a:off x="1314416" y="2272175"/>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Automated backups </a:t>
          </a:r>
        </a:p>
      </dsp:txBody>
      <dsp:txXfrm rot="10800000">
        <a:off x="1532995" y="2272175"/>
        <a:ext cx="4132059" cy="874315"/>
      </dsp:txXfrm>
    </dsp:sp>
    <dsp:sp modelId="{9CEB58F9-6F20-40EF-869C-20B55C6975EE}">
      <dsp:nvSpPr>
        <dsp:cNvPr id="0" name=""/>
        <dsp:cNvSpPr/>
      </dsp:nvSpPr>
      <dsp:spPr>
        <a:xfrm>
          <a:off x="877258" y="2272175"/>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289B2B-CBE0-4D1C-8055-BD37702479D1}">
      <dsp:nvSpPr>
        <dsp:cNvPr id="0" name=""/>
        <dsp:cNvSpPr/>
      </dsp:nvSpPr>
      <dsp:spPr>
        <a:xfrm rot="10800000">
          <a:off x="1314416" y="3407481"/>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Long term backup retention </a:t>
          </a:r>
        </a:p>
      </dsp:txBody>
      <dsp:txXfrm rot="10800000">
        <a:off x="1532995" y="3407481"/>
        <a:ext cx="4132059" cy="874315"/>
      </dsp:txXfrm>
    </dsp:sp>
    <dsp:sp modelId="{790088CC-BB50-4647-A65A-E2F6D2F42614}">
      <dsp:nvSpPr>
        <dsp:cNvPr id="0" name=""/>
        <dsp:cNvSpPr/>
      </dsp:nvSpPr>
      <dsp:spPr>
        <a:xfrm>
          <a:off x="877258" y="3407481"/>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8F3DF7-1027-47EB-A83F-EA03403DB111}">
      <dsp:nvSpPr>
        <dsp:cNvPr id="0" name=""/>
        <dsp:cNvSpPr/>
      </dsp:nvSpPr>
      <dsp:spPr>
        <a:xfrm rot="10800000">
          <a:off x="1314416" y="4542786"/>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Geo-replication</a:t>
          </a:r>
        </a:p>
      </dsp:txBody>
      <dsp:txXfrm rot="10800000">
        <a:off x="1532995" y="4542786"/>
        <a:ext cx="4132059" cy="874315"/>
      </dsp:txXfrm>
    </dsp:sp>
    <dsp:sp modelId="{1BC10206-5201-4D05-8BB8-F32DCCB8A736}">
      <dsp:nvSpPr>
        <dsp:cNvPr id="0" name=""/>
        <dsp:cNvSpPr/>
      </dsp:nvSpPr>
      <dsp:spPr>
        <a:xfrm>
          <a:off x="877258" y="4542786"/>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263381" y="1322"/>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Scale </a:t>
          </a:r>
        </a:p>
      </dsp:txBody>
      <dsp:txXfrm rot="10800000">
        <a:off x="1481979" y="1322"/>
        <a:ext cx="3929348" cy="874393"/>
      </dsp:txXfrm>
    </dsp:sp>
    <dsp:sp modelId="{8EEAA515-DE0C-417B-8AE4-56602B493D00}">
      <dsp:nvSpPr>
        <dsp:cNvPr id="0" name=""/>
        <dsp:cNvSpPr/>
      </dsp:nvSpPr>
      <dsp:spPr>
        <a:xfrm>
          <a:off x="826184" y="1322"/>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6994A9-E245-4ABF-9030-99F23660AF0D}">
      <dsp:nvSpPr>
        <dsp:cNvPr id="0" name=""/>
        <dsp:cNvSpPr/>
      </dsp:nvSpPr>
      <dsp:spPr>
        <a:xfrm rot="10800000">
          <a:off x="1263381" y="1136729"/>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Advanced security </a:t>
          </a:r>
        </a:p>
      </dsp:txBody>
      <dsp:txXfrm rot="10800000">
        <a:off x="1481979" y="1136729"/>
        <a:ext cx="3929348" cy="874393"/>
      </dsp:txXfrm>
    </dsp:sp>
    <dsp:sp modelId="{57467DF1-65E3-4D4B-9DC9-5B6E7524E660}">
      <dsp:nvSpPr>
        <dsp:cNvPr id="0" name=""/>
        <dsp:cNvSpPr/>
      </dsp:nvSpPr>
      <dsp:spPr>
        <a:xfrm>
          <a:off x="826184" y="1136729"/>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3AC942A-802A-45B5-884A-20C804D0F3E0}">
      <dsp:nvSpPr>
        <dsp:cNvPr id="0" name=""/>
        <dsp:cNvSpPr/>
      </dsp:nvSpPr>
      <dsp:spPr>
        <a:xfrm rot="10800000">
          <a:off x="1263381" y="2272136"/>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Automatic tuning </a:t>
          </a:r>
        </a:p>
      </dsp:txBody>
      <dsp:txXfrm rot="10800000">
        <a:off x="1481979" y="2272136"/>
        <a:ext cx="3929348" cy="874393"/>
      </dsp:txXfrm>
    </dsp:sp>
    <dsp:sp modelId="{601BFC33-FE3A-4BDE-88FE-493B6E1B6FB3}">
      <dsp:nvSpPr>
        <dsp:cNvPr id="0" name=""/>
        <dsp:cNvSpPr/>
      </dsp:nvSpPr>
      <dsp:spPr>
        <a:xfrm>
          <a:off x="826184" y="2272136"/>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01C2C9-567B-48BC-B477-898F0A169C0B}">
      <dsp:nvSpPr>
        <dsp:cNvPr id="0" name=""/>
        <dsp:cNvSpPr/>
      </dsp:nvSpPr>
      <dsp:spPr>
        <a:xfrm rot="10800000">
          <a:off x="1263381" y="3407543"/>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monitoring </a:t>
          </a:r>
        </a:p>
      </dsp:txBody>
      <dsp:txXfrm rot="10800000">
        <a:off x="1481979" y="3407543"/>
        <a:ext cx="3929348" cy="874393"/>
      </dsp:txXfrm>
    </dsp:sp>
    <dsp:sp modelId="{6039329E-4295-499A-B0FF-8DFA17283B09}">
      <dsp:nvSpPr>
        <dsp:cNvPr id="0" name=""/>
        <dsp:cNvSpPr/>
      </dsp:nvSpPr>
      <dsp:spPr>
        <a:xfrm>
          <a:off x="826184" y="3407543"/>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7CE52F-A999-4391-8104-68A25F268DDA}">
      <dsp:nvSpPr>
        <dsp:cNvPr id="0" name=""/>
        <dsp:cNvSpPr/>
      </dsp:nvSpPr>
      <dsp:spPr>
        <a:xfrm rot="10800000">
          <a:off x="1263381" y="4542950"/>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intelligence </a:t>
          </a:r>
        </a:p>
      </dsp:txBody>
      <dsp:txXfrm rot="10800000">
        <a:off x="1481979" y="4542950"/>
        <a:ext cx="3929348" cy="874393"/>
      </dsp:txXfrm>
    </dsp:sp>
    <dsp:sp modelId="{E76C1DF1-CC82-4F91-972B-D91FC56976CE}">
      <dsp:nvSpPr>
        <dsp:cNvPr id="0" name=""/>
        <dsp:cNvSpPr/>
      </dsp:nvSpPr>
      <dsp:spPr>
        <a:xfrm>
          <a:off x="826184" y="4542950"/>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314416" y="1564"/>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Business continuity </a:t>
          </a:r>
        </a:p>
      </dsp:txBody>
      <dsp:txXfrm rot="10800000">
        <a:off x="1532995" y="1564"/>
        <a:ext cx="4132059" cy="874315"/>
      </dsp:txXfrm>
    </dsp:sp>
    <dsp:sp modelId="{8EEAA515-DE0C-417B-8AE4-56602B493D00}">
      <dsp:nvSpPr>
        <dsp:cNvPr id="0" name=""/>
        <dsp:cNvSpPr/>
      </dsp:nvSpPr>
      <dsp:spPr>
        <a:xfrm>
          <a:off x="877258" y="1564"/>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38CB01-13DB-4673-BB33-5142B8BB692D}">
      <dsp:nvSpPr>
        <dsp:cNvPr id="0" name=""/>
        <dsp:cNvSpPr/>
      </dsp:nvSpPr>
      <dsp:spPr>
        <a:xfrm rot="10800000">
          <a:off x="1314416" y="1136870"/>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High availability </a:t>
          </a:r>
        </a:p>
      </dsp:txBody>
      <dsp:txXfrm rot="10800000">
        <a:off x="1532995" y="1136870"/>
        <a:ext cx="4132059" cy="874315"/>
      </dsp:txXfrm>
    </dsp:sp>
    <dsp:sp modelId="{4A12C7A2-7C5B-44F1-88C3-4EEA634CA834}">
      <dsp:nvSpPr>
        <dsp:cNvPr id="0" name=""/>
        <dsp:cNvSpPr/>
      </dsp:nvSpPr>
      <dsp:spPr>
        <a:xfrm>
          <a:off x="877258" y="1136870"/>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1A8F8F-F8EE-400D-B6FB-2BF6EA3BC225}">
      <dsp:nvSpPr>
        <dsp:cNvPr id="0" name=""/>
        <dsp:cNvSpPr/>
      </dsp:nvSpPr>
      <dsp:spPr>
        <a:xfrm rot="10800000">
          <a:off x="1314416" y="2272175"/>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Automated backups </a:t>
          </a:r>
        </a:p>
      </dsp:txBody>
      <dsp:txXfrm rot="10800000">
        <a:off x="1532995" y="2272175"/>
        <a:ext cx="4132059" cy="874315"/>
      </dsp:txXfrm>
    </dsp:sp>
    <dsp:sp modelId="{9CEB58F9-6F20-40EF-869C-20B55C6975EE}">
      <dsp:nvSpPr>
        <dsp:cNvPr id="0" name=""/>
        <dsp:cNvSpPr/>
      </dsp:nvSpPr>
      <dsp:spPr>
        <a:xfrm>
          <a:off x="877258" y="2272175"/>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289B2B-CBE0-4D1C-8055-BD37702479D1}">
      <dsp:nvSpPr>
        <dsp:cNvPr id="0" name=""/>
        <dsp:cNvSpPr/>
      </dsp:nvSpPr>
      <dsp:spPr>
        <a:xfrm rot="10800000">
          <a:off x="1314416" y="3407481"/>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Long term backup retention </a:t>
          </a:r>
        </a:p>
      </dsp:txBody>
      <dsp:txXfrm rot="10800000">
        <a:off x="1532995" y="3407481"/>
        <a:ext cx="4132059" cy="874315"/>
      </dsp:txXfrm>
    </dsp:sp>
    <dsp:sp modelId="{790088CC-BB50-4647-A65A-E2F6D2F42614}">
      <dsp:nvSpPr>
        <dsp:cNvPr id="0" name=""/>
        <dsp:cNvSpPr/>
      </dsp:nvSpPr>
      <dsp:spPr>
        <a:xfrm>
          <a:off x="877258" y="3407481"/>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8F3DF7-1027-47EB-A83F-EA03403DB111}">
      <dsp:nvSpPr>
        <dsp:cNvPr id="0" name=""/>
        <dsp:cNvSpPr/>
      </dsp:nvSpPr>
      <dsp:spPr>
        <a:xfrm rot="10800000">
          <a:off x="1314416" y="4542786"/>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Geo-replication</a:t>
          </a:r>
        </a:p>
      </dsp:txBody>
      <dsp:txXfrm rot="10800000">
        <a:off x="1532995" y="4542786"/>
        <a:ext cx="4132059" cy="874315"/>
      </dsp:txXfrm>
    </dsp:sp>
    <dsp:sp modelId="{1BC10206-5201-4D05-8BB8-F32DCCB8A736}">
      <dsp:nvSpPr>
        <dsp:cNvPr id="0" name=""/>
        <dsp:cNvSpPr/>
      </dsp:nvSpPr>
      <dsp:spPr>
        <a:xfrm>
          <a:off x="877258" y="4542786"/>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263381" y="1322"/>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Scale </a:t>
          </a:r>
        </a:p>
      </dsp:txBody>
      <dsp:txXfrm rot="10800000">
        <a:off x="1481979" y="1322"/>
        <a:ext cx="3929348" cy="874393"/>
      </dsp:txXfrm>
    </dsp:sp>
    <dsp:sp modelId="{8EEAA515-DE0C-417B-8AE4-56602B493D00}">
      <dsp:nvSpPr>
        <dsp:cNvPr id="0" name=""/>
        <dsp:cNvSpPr/>
      </dsp:nvSpPr>
      <dsp:spPr>
        <a:xfrm>
          <a:off x="826184" y="1322"/>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6994A9-E245-4ABF-9030-99F23660AF0D}">
      <dsp:nvSpPr>
        <dsp:cNvPr id="0" name=""/>
        <dsp:cNvSpPr/>
      </dsp:nvSpPr>
      <dsp:spPr>
        <a:xfrm rot="10800000">
          <a:off x="1263381" y="1136729"/>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Advanced security </a:t>
          </a:r>
        </a:p>
      </dsp:txBody>
      <dsp:txXfrm rot="10800000">
        <a:off x="1481979" y="1136729"/>
        <a:ext cx="3929348" cy="874393"/>
      </dsp:txXfrm>
    </dsp:sp>
    <dsp:sp modelId="{57467DF1-65E3-4D4B-9DC9-5B6E7524E660}">
      <dsp:nvSpPr>
        <dsp:cNvPr id="0" name=""/>
        <dsp:cNvSpPr/>
      </dsp:nvSpPr>
      <dsp:spPr>
        <a:xfrm>
          <a:off x="826184" y="1136729"/>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3AC942A-802A-45B5-884A-20C804D0F3E0}">
      <dsp:nvSpPr>
        <dsp:cNvPr id="0" name=""/>
        <dsp:cNvSpPr/>
      </dsp:nvSpPr>
      <dsp:spPr>
        <a:xfrm rot="10800000">
          <a:off x="1263381" y="2272136"/>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Automatic tuning </a:t>
          </a:r>
        </a:p>
      </dsp:txBody>
      <dsp:txXfrm rot="10800000">
        <a:off x="1481979" y="2272136"/>
        <a:ext cx="3929348" cy="874393"/>
      </dsp:txXfrm>
    </dsp:sp>
    <dsp:sp modelId="{601BFC33-FE3A-4BDE-88FE-493B6E1B6FB3}">
      <dsp:nvSpPr>
        <dsp:cNvPr id="0" name=""/>
        <dsp:cNvSpPr/>
      </dsp:nvSpPr>
      <dsp:spPr>
        <a:xfrm>
          <a:off x="826184" y="2272136"/>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01C2C9-567B-48BC-B477-898F0A169C0B}">
      <dsp:nvSpPr>
        <dsp:cNvPr id="0" name=""/>
        <dsp:cNvSpPr/>
      </dsp:nvSpPr>
      <dsp:spPr>
        <a:xfrm rot="10800000">
          <a:off x="1263381" y="3407543"/>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monitoring </a:t>
          </a:r>
        </a:p>
      </dsp:txBody>
      <dsp:txXfrm rot="10800000">
        <a:off x="1481979" y="3407543"/>
        <a:ext cx="3929348" cy="874393"/>
      </dsp:txXfrm>
    </dsp:sp>
    <dsp:sp modelId="{6039329E-4295-499A-B0FF-8DFA17283B09}">
      <dsp:nvSpPr>
        <dsp:cNvPr id="0" name=""/>
        <dsp:cNvSpPr/>
      </dsp:nvSpPr>
      <dsp:spPr>
        <a:xfrm>
          <a:off x="826184" y="3407543"/>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7CE52F-A999-4391-8104-68A25F268DDA}">
      <dsp:nvSpPr>
        <dsp:cNvPr id="0" name=""/>
        <dsp:cNvSpPr/>
      </dsp:nvSpPr>
      <dsp:spPr>
        <a:xfrm rot="10800000">
          <a:off x="1263381" y="4542950"/>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intelligence </a:t>
          </a:r>
        </a:p>
      </dsp:txBody>
      <dsp:txXfrm rot="10800000">
        <a:off x="1481979" y="4542950"/>
        <a:ext cx="3929348" cy="874393"/>
      </dsp:txXfrm>
    </dsp:sp>
    <dsp:sp modelId="{E76C1DF1-CC82-4F91-972B-D91FC56976CE}">
      <dsp:nvSpPr>
        <dsp:cNvPr id="0" name=""/>
        <dsp:cNvSpPr/>
      </dsp:nvSpPr>
      <dsp:spPr>
        <a:xfrm>
          <a:off x="826184" y="4542950"/>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89658F-6630-48B4-BD01-485AD5FE1E3A}">
      <dsp:nvSpPr>
        <dsp:cNvPr id="0" name=""/>
        <dsp:cNvSpPr/>
      </dsp:nvSpPr>
      <dsp:spPr>
        <a:xfrm rot="5400000">
          <a:off x="4193809" y="-1697519"/>
          <a:ext cx="703632" cy="4278235"/>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Azure Migrate</a:t>
          </a:r>
        </a:p>
        <a:p>
          <a:pPr marL="171450" lvl="1" indent="-171450" algn="l" defTabSz="755650">
            <a:lnSpc>
              <a:spcPct val="90000"/>
            </a:lnSpc>
            <a:spcBef>
              <a:spcPct val="0"/>
            </a:spcBef>
            <a:spcAft>
              <a:spcPct val="15000"/>
            </a:spcAft>
            <a:buChar char="•"/>
          </a:pPr>
          <a:r>
            <a:rPr lang="en-US" sz="1700" kern="1200" dirty="0"/>
            <a:t>Data Migration Assistant</a:t>
          </a:r>
        </a:p>
      </dsp:txBody>
      <dsp:txXfrm rot="-5400000">
        <a:off x="2406508" y="124130"/>
        <a:ext cx="4243887" cy="634936"/>
      </dsp:txXfrm>
    </dsp:sp>
    <dsp:sp modelId="{8DA74FF2-BCB7-40D4-92B7-1E8FC8037ADC}">
      <dsp:nvSpPr>
        <dsp:cNvPr id="0" name=""/>
        <dsp:cNvSpPr/>
      </dsp:nvSpPr>
      <dsp:spPr>
        <a:xfrm>
          <a:off x="0" y="1828"/>
          <a:ext cx="2406507" cy="8795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1" kern="1200" baseline="0" dirty="0"/>
            <a:t>Discover</a:t>
          </a:r>
          <a:r>
            <a:rPr lang="en-US" sz="1600" kern="1200" baseline="0" dirty="0"/>
            <a:t> and </a:t>
          </a:r>
          <a:r>
            <a:rPr lang="en-US" sz="1600" b="1" kern="1200" baseline="0" dirty="0"/>
            <a:t>assess</a:t>
          </a:r>
          <a:r>
            <a:rPr lang="en-US" sz="1600" kern="1200" baseline="0" dirty="0"/>
            <a:t> what and where to migrate to Azure</a:t>
          </a:r>
          <a:endParaRPr lang="en-US" sz="1600" b="1" kern="1200" dirty="0"/>
        </a:p>
      </dsp:txBody>
      <dsp:txXfrm>
        <a:off x="42936" y="44764"/>
        <a:ext cx="2320635" cy="793668"/>
      </dsp:txXfrm>
    </dsp:sp>
    <dsp:sp modelId="{3AB76DA4-BF4E-4FEC-8A20-B1B88B209FCD}">
      <dsp:nvSpPr>
        <dsp:cNvPr id="0" name=""/>
        <dsp:cNvSpPr/>
      </dsp:nvSpPr>
      <dsp:spPr>
        <a:xfrm rot="5400000">
          <a:off x="4193809" y="-774001"/>
          <a:ext cx="703632" cy="4278235"/>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baseline="0" dirty="0"/>
            <a:t>Azure Database Migration Services</a:t>
          </a:r>
          <a:endParaRPr lang="en-US" sz="1700" kern="1200" dirty="0"/>
        </a:p>
      </dsp:txBody>
      <dsp:txXfrm rot="-5400000">
        <a:off x="2406508" y="1047648"/>
        <a:ext cx="4243887" cy="634936"/>
      </dsp:txXfrm>
    </dsp:sp>
    <dsp:sp modelId="{3B90B1F7-A863-461E-95FA-AB72A8B00CB6}">
      <dsp:nvSpPr>
        <dsp:cNvPr id="0" name=""/>
        <dsp:cNvSpPr/>
      </dsp:nvSpPr>
      <dsp:spPr>
        <a:xfrm>
          <a:off x="0" y="925345"/>
          <a:ext cx="2406507" cy="8795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1" kern="1200" dirty="0"/>
            <a:t>Migrate</a:t>
          </a:r>
          <a:r>
            <a:rPr lang="en-US" sz="1600" kern="1200" dirty="0"/>
            <a:t> to Azure SQL </a:t>
          </a:r>
          <a:r>
            <a:rPr lang="en-US" sz="1600" b="0" kern="1200" dirty="0"/>
            <a:t>Managed</a:t>
          </a:r>
          <a:r>
            <a:rPr lang="en-US" sz="1600" kern="1200" dirty="0"/>
            <a:t> </a:t>
          </a:r>
          <a:r>
            <a:rPr lang="en-US" sz="1600" b="0" kern="1200" dirty="0"/>
            <a:t>Instance</a:t>
          </a:r>
          <a:r>
            <a:rPr lang="en-US" sz="1600" b="1" kern="1200" dirty="0"/>
            <a:t> </a:t>
          </a:r>
          <a:r>
            <a:rPr lang="en-US" sz="1600" b="0" kern="1200" dirty="0"/>
            <a:t>with </a:t>
          </a:r>
          <a:r>
            <a:rPr lang="en-US" sz="1600" b="1" kern="1200" dirty="0"/>
            <a:t>little to no downtime</a:t>
          </a:r>
        </a:p>
      </dsp:txBody>
      <dsp:txXfrm>
        <a:off x="42936" y="968281"/>
        <a:ext cx="2320635" cy="793668"/>
      </dsp:txXfrm>
    </dsp:sp>
    <dsp:sp modelId="{0D0ED9D3-3927-4D24-BB3C-BA8F74CEA6CB}">
      <dsp:nvSpPr>
        <dsp:cNvPr id="0" name=""/>
        <dsp:cNvSpPr/>
      </dsp:nvSpPr>
      <dsp:spPr>
        <a:xfrm rot="5400000">
          <a:off x="4193809" y="149515"/>
          <a:ext cx="703632" cy="4278235"/>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SQL Data Discovery and Classification</a:t>
          </a:r>
        </a:p>
        <a:p>
          <a:pPr marL="171450" lvl="1" indent="-171450" algn="l" defTabSz="755650">
            <a:lnSpc>
              <a:spcPct val="90000"/>
            </a:lnSpc>
            <a:spcBef>
              <a:spcPct val="0"/>
            </a:spcBef>
            <a:spcAft>
              <a:spcPct val="15000"/>
            </a:spcAft>
            <a:buChar char="•"/>
          </a:pPr>
          <a:r>
            <a:rPr lang="en-US" sz="1700" kern="1200" dirty="0"/>
            <a:t>Vulnerability Assessment</a:t>
          </a:r>
        </a:p>
      </dsp:txBody>
      <dsp:txXfrm rot="-5400000">
        <a:off x="2406508" y="1971164"/>
        <a:ext cx="4243887" cy="634936"/>
      </dsp:txXfrm>
    </dsp:sp>
    <dsp:sp modelId="{E6FB895B-B31A-41EB-8572-B07FFC96AF98}">
      <dsp:nvSpPr>
        <dsp:cNvPr id="0" name=""/>
        <dsp:cNvSpPr/>
      </dsp:nvSpPr>
      <dsp:spPr>
        <a:xfrm>
          <a:off x="0" y="1848863"/>
          <a:ext cx="2406507" cy="879540"/>
        </a:xfrm>
        <a:prstGeom prst="roundRect">
          <a:avLst/>
        </a:prstGeom>
        <a:solidFill>
          <a:srgbClr val="0078D4">
            <a:hueOff val="0"/>
            <a:satOff val="0"/>
            <a:lumOff val="0"/>
            <a:alphaOff val="0"/>
          </a:srgbClr>
        </a:solidFill>
        <a:ln w="1079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baseline="0" dirty="0">
              <a:solidFill>
                <a:prstClr val="white"/>
              </a:solidFill>
              <a:latin typeface="Segoe UI"/>
              <a:ea typeface="+mn-ea"/>
              <a:cs typeface="+mn-cs"/>
            </a:rPr>
            <a:t>Improve </a:t>
          </a:r>
          <a:r>
            <a:rPr lang="en-US" sz="1600" b="1" kern="1200" baseline="0" dirty="0">
              <a:solidFill>
                <a:prstClr val="white"/>
              </a:solidFill>
              <a:latin typeface="Segoe UI"/>
              <a:ea typeface="+mn-ea"/>
              <a:cs typeface="+mn-cs"/>
            </a:rPr>
            <a:t>database</a:t>
          </a:r>
          <a:r>
            <a:rPr lang="en-US" sz="1600" kern="1200" baseline="0" dirty="0">
              <a:solidFill>
                <a:prstClr val="white"/>
              </a:solidFill>
              <a:latin typeface="Segoe UI"/>
              <a:ea typeface="+mn-ea"/>
              <a:cs typeface="+mn-cs"/>
            </a:rPr>
            <a:t> </a:t>
          </a:r>
          <a:r>
            <a:rPr lang="en-US" sz="1600" b="1" kern="1200" baseline="0" dirty="0">
              <a:solidFill>
                <a:prstClr val="white"/>
              </a:solidFill>
              <a:latin typeface="Segoe UI"/>
              <a:ea typeface="+mn-ea"/>
              <a:cs typeface="+mn-cs"/>
            </a:rPr>
            <a:t>security</a:t>
          </a:r>
          <a:r>
            <a:rPr lang="en-US" sz="1600" kern="1200" baseline="0" dirty="0">
              <a:solidFill>
                <a:prstClr val="white"/>
              </a:solidFill>
              <a:latin typeface="Segoe UI"/>
              <a:ea typeface="+mn-ea"/>
              <a:cs typeface="+mn-cs"/>
            </a:rPr>
            <a:t> with Advanced Data Security</a:t>
          </a:r>
        </a:p>
      </dsp:txBody>
      <dsp:txXfrm>
        <a:off x="42936" y="1891799"/>
        <a:ext cx="2320635" cy="793668"/>
      </dsp:txXfrm>
    </dsp:sp>
    <dsp:sp modelId="{A65B7EBA-579F-4805-9094-D858AA092D27}">
      <dsp:nvSpPr>
        <dsp:cNvPr id="0" name=""/>
        <dsp:cNvSpPr/>
      </dsp:nvSpPr>
      <dsp:spPr>
        <a:xfrm rot="5400000">
          <a:off x="4193809" y="1073032"/>
          <a:ext cx="703632" cy="4278235"/>
        </a:xfrm>
        <a:prstGeom prst="round2SameRect">
          <a:avLst/>
        </a:prstGeom>
        <a:solidFill>
          <a:srgbClr val="0078D4">
            <a:alpha val="90000"/>
            <a:tint val="40000"/>
            <a:hueOff val="0"/>
            <a:satOff val="0"/>
            <a:lumOff val="0"/>
            <a:alphaOff val="0"/>
          </a:srgbClr>
        </a:solidFill>
        <a:ln w="10795" cap="flat" cmpd="sng" algn="ctr">
          <a:solidFill>
            <a:srgbClr val="0078D4">
              <a:alpha val="90000"/>
              <a:tint val="4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solidFill>
                <a:prstClr val="black">
                  <a:hueOff val="0"/>
                  <a:satOff val="0"/>
                  <a:lumOff val="0"/>
                  <a:alphaOff val="0"/>
                </a:prstClr>
              </a:solidFill>
              <a:latin typeface="Segoe UI"/>
              <a:ea typeface="+mn-ea"/>
              <a:cs typeface="+mn-cs"/>
            </a:rPr>
            <a:t>Online secondary read replica</a:t>
          </a:r>
        </a:p>
      </dsp:txBody>
      <dsp:txXfrm rot="-5400000">
        <a:off x="2406508" y="2894681"/>
        <a:ext cx="4243887" cy="634936"/>
      </dsp:txXfrm>
    </dsp:sp>
    <dsp:sp modelId="{A14E0A5D-928B-4ED6-A464-A93248BCAF4A}">
      <dsp:nvSpPr>
        <dsp:cNvPr id="0" name=""/>
        <dsp:cNvSpPr/>
      </dsp:nvSpPr>
      <dsp:spPr>
        <a:xfrm>
          <a:off x="0" y="2772380"/>
          <a:ext cx="2406507" cy="879540"/>
        </a:xfrm>
        <a:prstGeom prst="roundRect">
          <a:avLst/>
        </a:prstGeom>
        <a:solidFill>
          <a:srgbClr val="0078D4">
            <a:hueOff val="0"/>
            <a:satOff val="0"/>
            <a:lumOff val="0"/>
            <a:alphaOff val="0"/>
          </a:srgbClr>
        </a:solidFill>
        <a:ln w="1079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baseline="0" dirty="0">
              <a:solidFill>
                <a:prstClr val="white"/>
              </a:solidFill>
              <a:latin typeface="Segoe UI"/>
              <a:ea typeface="+mn-ea"/>
              <a:cs typeface="+mn-cs"/>
            </a:rPr>
            <a:t>Obtain read-</a:t>
          </a:r>
          <a:r>
            <a:rPr lang="en-US" sz="1600" b="1" kern="1200" baseline="0" dirty="0">
              <a:solidFill>
                <a:prstClr val="white"/>
              </a:solidFill>
              <a:latin typeface="Segoe UI"/>
              <a:ea typeface="+mn-ea"/>
              <a:cs typeface="+mn-cs"/>
            </a:rPr>
            <a:t>scale</a:t>
          </a:r>
          <a:r>
            <a:rPr lang="en-US" sz="1600" kern="1200" baseline="0" dirty="0">
              <a:solidFill>
                <a:prstClr val="white"/>
              </a:solidFill>
              <a:latin typeface="Segoe UI"/>
              <a:ea typeface="+mn-ea"/>
              <a:cs typeface="+mn-cs"/>
            </a:rPr>
            <a:t> </a:t>
          </a:r>
          <a:r>
            <a:rPr lang="en-US" sz="1600" b="1" kern="1200" baseline="0" dirty="0">
              <a:solidFill>
                <a:prstClr val="white"/>
              </a:solidFill>
              <a:latin typeface="Segoe UI"/>
              <a:ea typeface="+mn-ea"/>
              <a:cs typeface="+mn-cs"/>
            </a:rPr>
            <a:t>out</a:t>
          </a:r>
          <a:r>
            <a:rPr lang="en-US" sz="1600" kern="1200" baseline="0" dirty="0">
              <a:solidFill>
                <a:prstClr val="white"/>
              </a:solidFill>
              <a:latin typeface="Segoe UI"/>
              <a:ea typeface="+mn-ea"/>
              <a:cs typeface="+mn-cs"/>
            </a:rPr>
            <a:t> for </a:t>
          </a:r>
          <a:r>
            <a:rPr lang="en-US" sz="1600" b="1" kern="1200" baseline="0" dirty="0">
              <a:solidFill>
                <a:prstClr val="white"/>
              </a:solidFill>
              <a:latin typeface="Segoe UI"/>
              <a:ea typeface="+mn-ea"/>
              <a:cs typeface="+mn-cs"/>
            </a:rPr>
            <a:t>read only queries</a:t>
          </a:r>
        </a:p>
      </dsp:txBody>
      <dsp:txXfrm>
        <a:off x="42936" y="2815316"/>
        <a:ext cx="2320635" cy="79366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365EF-C7B3-4E79-AEF3-E9CB6051C2A9}">
      <dsp:nvSpPr>
        <dsp:cNvPr id="0" name=""/>
        <dsp:cNvSpPr/>
      </dsp:nvSpPr>
      <dsp:spPr>
        <a:xfrm>
          <a:off x="0" y="1065"/>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3DD304-8137-4706-8882-B23F07710FCF}">
      <dsp:nvSpPr>
        <dsp:cNvPr id="0" name=""/>
        <dsp:cNvSpPr/>
      </dsp:nvSpPr>
      <dsp:spPr>
        <a:xfrm>
          <a:off x="0" y="1065"/>
          <a:ext cx="10643309" cy="726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baseline="0" dirty="0"/>
            <a:t>Use our free training at </a:t>
          </a:r>
          <a:r>
            <a:rPr lang="en-US" sz="2600" kern="1200" baseline="0" dirty="0">
              <a:hlinkClick xmlns:r="http://schemas.openxmlformats.org/officeDocument/2006/relationships" r:id="rId1"/>
            </a:rPr>
            <a:t>https://aka.ms/sqlworkshops</a:t>
          </a:r>
          <a:endParaRPr lang="en-US" sz="2600" kern="1200" dirty="0"/>
        </a:p>
      </dsp:txBody>
      <dsp:txXfrm>
        <a:off x="0" y="1065"/>
        <a:ext cx="10643309" cy="726771"/>
      </dsp:txXfrm>
    </dsp:sp>
    <dsp:sp modelId="{DF1F2C67-B013-48B5-AC4C-0B7DD6C36E16}">
      <dsp:nvSpPr>
        <dsp:cNvPr id="0" name=""/>
        <dsp:cNvSpPr/>
      </dsp:nvSpPr>
      <dsp:spPr>
        <a:xfrm>
          <a:off x="0" y="727837"/>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63D305-9319-48F0-90FA-D392CB7E65B2}">
      <dsp:nvSpPr>
        <dsp:cNvPr id="0" name=""/>
        <dsp:cNvSpPr/>
      </dsp:nvSpPr>
      <dsp:spPr>
        <a:xfrm>
          <a:off x="0" y="727837"/>
          <a:ext cx="10643309" cy="726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baseline="0" dirty="0"/>
            <a:t>Learn from videos and demos at </a:t>
          </a:r>
          <a:r>
            <a:rPr lang="en-US" sz="2600" kern="1200" baseline="0" dirty="0">
              <a:hlinkClick xmlns:r="http://schemas.openxmlformats.org/officeDocument/2006/relationships" r:id="rId2"/>
            </a:rPr>
            <a:t>https://aka.ms/sqldbonyoutube</a:t>
          </a:r>
          <a:r>
            <a:rPr lang="en-US" sz="2600" kern="1200" baseline="0" dirty="0"/>
            <a:t> </a:t>
          </a:r>
          <a:endParaRPr lang="en-US" sz="2600" kern="1200" dirty="0"/>
        </a:p>
      </dsp:txBody>
      <dsp:txXfrm>
        <a:off x="0" y="727837"/>
        <a:ext cx="10643309" cy="726771"/>
      </dsp:txXfrm>
    </dsp:sp>
    <dsp:sp modelId="{4A33A2E0-9C51-4324-8C95-33FCDC2DFCA6}">
      <dsp:nvSpPr>
        <dsp:cNvPr id="0" name=""/>
        <dsp:cNvSpPr/>
      </dsp:nvSpPr>
      <dsp:spPr>
        <a:xfrm>
          <a:off x="0" y="1454608"/>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6CD6D0-F015-422B-A580-C8F015C00CAB}">
      <dsp:nvSpPr>
        <dsp:cNvPr id="0" name=""/>
        <dsp:cNvSpPr/>
      </dsp:nvSpPr>
      <dsp:spPr>
        <a:xfrm>
          <a:off x="0" y="1454608"/>
          <a:ext cx="10643309" cy="726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See and reuse useful Azure SQL slides at </a:t>
          </a:r>
          <a:r>
            <a:rPr lang="en-US" sz="2600" kern="1200" dirty="0">
              <a:hlinkClick xmlns:r="http://schemas.openxmlformats.org/officeDocument/2006/relationships" r:id="rId3"/>
            </a:rPr>
            <a:t>https://aka.ms/azuresqlslides</a:t>
          </a:r>
          <a:r>
            <a:rPr lang="en-US" sz="2600" kern="1200" dirty="0"/>
            <a:t>  </a:t>
          </a:r>
        </a:p>
      </dsp:txBody>
      <dsp:txXfrm>
        <a:off x="0" y="1454608"/>
        <a:ext cx="10643309" cy="726771"/>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8" Type="http://schemas.openxmlformats.org/officeDocument/2006/relationships/image" Target="../media/image86.emf"/><Relationship Id="rId3" Type="http://schemas.openxmlformats.org/officeDocument/2006/relationships/image" Target="../media/image81.emf"/><Relationship Id="rId7" Type="http://schemas.openxmlformats.org/officeDocument/2006/relationships/image" Target="../media/image85.emf"/><Relationship Id="rId2" Type="http://schemas.openxmlformats.org/officeDocument/2006/relationships/image" Target="../media/image80.emf"/><Relationship Id="rId1" Type="http://schemas.openxmlformats.org/officeDocument/2006/relationships/image" Target="../media/image79.emf"/><Relationship Id="rId6" Type="http://schemas.openxmlformats.org/officeDocument/2006/relationships/image" Target="../media/image84.emf"/><Relationship Id="rId5" Type="http://schemas.openxmlformats.org/officeDocument/2006/relationships/image" Target="../media/image83.emf"/><Relationship Id="rId4" Type="http://schemas.openxmlformats.org/officeDocument/2006/relationships/image" Target="../media/image8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9C9DEF-1FED-4884-9373-2BD4DFA3A6EA}" type="datetimeFigureOut">
              <a:rPr lang="en-US" smtClean="0"/>
              <a:t>8/16/2019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65B1E1-3BDA-4523-8E4F-9C19D6D3CE6B}" type="slidenum">
              <a:rPr lang="en-US" smtClean="0"/>
              <a:t>‹#›</a:t>
            </a:fld>
            <a:endParaRPr lang="en-US"/>
          </a:p>
        </p:txBody>
      </p:sp>
    </p:spTree>
    <p:extLst>
      <p:ext uri="{BB962C8B-B14F-4D97-AF65-F5344CB8AC3E}">
        <p14:creationId xmlns:p14="http://schemas.microsoft.com/office/powerpoint/2010/main" val="3223116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zure.microsoft.com/en-us/pricing/details/sql-database/"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docs.microsoft.com/en-us/azure/storage/common/storage-redundancy-lrs" TargetMode="External"/><Relationship Id="rId4" Type="http://schemas.openxmlformats.org/officeDocument/2006/relationships/hyperlink" Target="https://docs.microsoft.com/en-us/azure/storage/common/storage-scalability-targets"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azure/sql-database/sql-database-high-availability#premium-and-business-critical-service-tier-availability"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docs.microsoft.com/en-us/azure/sql-database/sql-database-scale-resources" TargetMode="External"/><Relationship Id="rId3" Type="http://schemas.openxmlformats.org/officeDocument/2006/relationships/hyperlink" Target="https://docs.microsoft.com/en-us/azure/sql-database/sql-database-business-continuity" TargetMode="External"/><Relationship Id="rId7" Type="http://schemas.openxmlformats.org/officeDocument/2006/relationships/hyperlink" Target="https://docs.microsoft.com/en-us/azure/sql-database/sql-database-geo-replication-overview" TargetMode="External"/><Relationship Id="rId12" Type="http://schemas.openxmlformats.org/officeDocument/2006/relationships/hyperlink" Target="https://docs.microsoft.com/en-us/azure/sql-database/sql-database-intelligent-insights"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docs.microsoft.com/en-us/azure/sql-database/sql-database-long-term-retention" TargetMode="External"/><Relationship Id="rId11" Type="http://schemas.openxmlformats.org/officeDocument/2006/relationships/hyperlink" Target="https://docs.microsoft.com/en-us/azure/log-analytics/log-analytics-azure-sql" TargetMode="External"/><Relationship Id="rId5" Type="http://schemas.openxmlformats.org/officeDocument/2006/relationships/hyperlink" Target="https://docs.microsoft.com/en-us/azure/sql-database/sql-database-automated-backups" TargetMode="External"/><Relationship Id="rId10" Type="http://schemas.openxmlformats.org/officeDocument/2006/relationships/hyperlink" Target="https://docs.microsoft.com/en-us/azure/sql-database/sql-database-automatic-tuning" TargetMode="External"/><Relationship Id="rId4" Type="http://schemas.openxmlformats.org/officeDocument/2006/relationships/hyperlink" Target="https://docs.microsoft.com/en-us/azure/sql-database/sql-database-high-availability" TargetMode="External"/><Relationship Id="rId9" Type="http://schemas.openxmlformats.org/officeDocument/2006/relationships/hyperlink" Target="https://docs.microsoft.com/en-us/azure/sql-database/sql-database-security-index"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azure/sql-database/sql-database-connectivity-architecture"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azure/sql-database/sql-database-managed-instance-connectivity-architecture#management-endpoint"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docs.microsoft.com/en-us/azure/sql-database/sql-database-managed-instance-connectivity-architecture#network-requirements"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customers.microsoft.com/en-us/story/komatsu-australia-manufacturing-azur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ustomers.microsoft.com/en-us/story/paychex-azure-sql-database-u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zure.microsoft.com/en-us/pricing/details/sql-databas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8/16/2019 8:42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hlinkClick r:id="rId3"/>
              </a:rPr>
              <a:t>https://azure.microsoft.com/en-us/pricing/details/sql-database/</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vCore model so we can get AHB: </a:t>
            </a:r>
            <a:r>
              <a:rPr lang="en-US" dirty="0"/>
              <a:t>1 Enterprise license core = 1 Business Critical core</a:t>
            </a:r>
            <a:endPar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Business critical because online gaming wants the highest performance and HA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 5 so we can scale our compute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for read-scale replica, zone redundant HA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b="0" i="0" u="none" strike="noStrike" kern="1200" dirty="0">
                <a:solidFill>
                  <a:schemeClr val="tx1"/>
                </a:solidFill>
                <a:effectLst/>
                <a:latin typeface="+mn-lt"/>
                <a:ea typeface="+mn-ea"/>
                <a:cs typeface="+mn-cs"/>
              </a:rPr>
              <a:t>Zone-redundant storage (ZRS) replicates your data synchronously across three storage clusters in a single region. Each storage cluster is physically separated from the others and is located in its own availability zone (AZ). Each availability zone—and the ZRS cluster within it—is autonomous and includes separate utilities and networking features. A write request to a ZRS storage account returns successfully only after the data is written to all replicas across the three clusters.</a:t>
            </a:r>
          </a:p>
          <a:p>
            <a:r>
              <a:rPr lang="en-US" sz="1200" b="0" i="0" u="none" strike="noStrike" kern="1200" dirty="0">
                <a:solidFill>
                  <a:schemeClr val="tx1"/>
                </a:solidFill>
                <a:effectLst/>
                <a:latin typeface="+mn-lt"/>
                <a:ea typeface="+mn-ea"/>
                <a:cs typeface="+mn-cs"/>
              </a:rPr>
              <a:t>When you store your data in a storage account using ZRS replication, you can continue to access and manage your data if an availability zone becomes unavailable. ZRS provides excellent performance and low latency. ZRS offers the same </a:t>
            </a:r>
            <a:r>
              <a:rPr lang="en-US" sz="1200" b="0" i="0" u="sng" strike="noStrike" kern="1200" dirty="0">
                <a:solidFill>
                  <a:schemeClr val="tx1"/>
                </a:solidFill>
                <a:effectLst/>
                <a:latin typeface="+mn-lt"/>
                <a:ea typeface="+mn-ea"/>
                <a:cs typeface="+mn-cs"/>
                <a:hlinkClick r:id="rId4"/>
              </a:rPr>
              <a:t>scalability targets</a:t>
            </a:r>
            <a:r>
              <a:rPr lang="en-US" sz="1200" b="0" i="0" u="none" strike="noStrike" kern="1200" dirty="0">
                <a:solidFill>
                  <a:schemeClr val="tx1"/>
                </a:solidFill>
                <a:effectLst/>
                <a:latin typeface="+mn-lt"/>
                <a:ea typeface="+mn-ea"/>
                <a:cs typeface="+mn-cs"/>
              </a:rPr>
              <a:t> as </a:t>
            </a:r>
            <a:r>
              <a:rPr lang="en-US" sz="1200" b="0" i="0" u="sng" strike="noStrike" kern="1200" dirty="0">
                <a:solidFill>
                  <a:schemeClr val="tx1"/>
                </a:solidFill>
                <a:effectLst/>
                <a:latin typeface="+mn-lt"/>
                <a:ea typeface="+mn-ea"/>
                <a:cs typeface="+mn-cs"/>
                <a:hlinkClick r:id="rId5"/>
              </a:rPr>
              <a:t>locally redundant storage (LRS)</a:t>
            </a:r>
            <a:r>
              <a:rPr lang="en-US"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B3E91B-0691-4B67-8A98-0307ED341CD0}"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114839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https://docs.microsoft.com/en-us/azure/sql-database/sql-database-read-scale-out</a:t>
            </a:r>
          </a:p>
          <a:p>
            <a:pPr marL="0" indent="0">
              <a:buFont typeface="Arial" panose="020B0604020202020204" pitchFamily="34" charset="0"/>
              <a:buNone/>
            </a:pPr>
            <a:endParaRPr lang="en-US" dirty="0"/>
          </a:p>
          <a:p>
            <a:pPr marL="0" indent="0">
              <a:buFont typeface="Arial" panose="020B0604020202020204" pitchFamily="34" charset="0"/>
              <a:buNone/>
            </a:pPr>
            <a:r>
              <a:rPr lang="en-US" sz="1200" b="0" i="0" u="none" strike="noStrike" kern="1200" dirty="0">
                <a:solidFill>
                  <a:schemeClr val="tx1"/>
                </a:solidFill>
                <a:effectLst/>
                <a:latin typeface="+mn-lt"/>
                <a:ea typeface="+mn-ea"/>
                <a:cs typeface="+mn-cs"/>
              </a:rPr>
              <a:t>As part of the </a:t>
            </a:r>
            <a:r>
              <a:rPr lang="en-US" sz="1200" b="0" i="0" u="sng" kern="1200" dirty="0">
                <a:solidFill>
                  <a:schemeClr val="tx1"/>
                </a:solidFill>
                <a:effectLst/>
                <a:latin typeface="+mn-lt"/>
                <a:ea typeface="+mn-ea"/>
                <a:cs typeface="+mn-cs"/>
                <a:hlinkClick r:id="rId3"/>
              </a:rPr>
              <a:t>High Availability architecture</a:t>
            </a:r>
            <a:r>
              <a:rPr lang="en-US" sz="1200" b="0" i="0" u="none" strike="noStrike" kern="1200" dirty="0">
                <a:solidFill>
                  <a:schemeClr val="tx1"/>
                </a:solidFill>
                <a:effectLst/>
                <a:latin typeface="+mn-lt"/>
                <a:ea typeface="+mn-ea"/>
                <a:cs typeface="+mn-cs"/>
              </a:rPr>
              <a:t>, each database in the Premium, Business Critical or Hyperscale service tier is automatically provisioned with a primary replica and several secondary replicas. The secondary replicas are provisioned with the same compute size as the primary replica. The </a:t>
            </a:r>
            <a:r>
              <a:rPr lang="en-US" sz="1200" b="1" i="0" u="none" strike="noStrike" kern="1200" dirty="0">
                <a:solidFill>
                  <a:schemeClr val="tx1"/>
                </a:solidFill>
                <a:effectLst/>
                <a:latin typeface="+mn-lt"/>
                <a:ea typeface="+mn-ea"/>
                <a:cs typeface="+mn-cs"/>
              </a:rPr>
              <a:t>Read Scale-Out</a:t>
            </a:r>
            <a:r>
              <a:rPr lang="en-US" sz="1200" b="0" i="0" u="none" strike="noStrike" kern="1200" dirty="0">
                <a:solidFill>
                  <a:schemeClr val="tx1"/>
                </a:solidFill>
                <a:effectLst/>
                <a:latin typeface="+mn-lt"/>
                <a:ea typeface="+mn-ea"/>
                <a:cs typeface="+mn-cs"/>
              </a:rPr>
              <a:t> feature allows you to load-balance SQL Database read-only workloads using the capacity of one of the read-only replicas instead of sharing the read-write replica. This way the read-only workload will be isolated from the main read-write workload and will not affect its performance. The feature is intended for the applications that include logically separated read-only workloads, such as analytics. They could gain performance benefits using this additional capacity at no extra cost.</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strike="noStrike" kern="1200" dirty="0">
                <a:solidFill>
                  <a:schemeClr val="tx1"/>
                </a:solidFill>
                <a:effectLst/>
                <a:latin typeface="+mn-lt"/>
                <a:ea typeface="+mn-ea"/>
                <a:cs typeface="+mn-cs"/>
              </a:rPr>
              <a:t>3 secondary replicas, 1 is read scale out with MI BC</a:t>
            </a: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8/16/2019 8:42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4501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kern="1200" dirty="0">
                <a:solidFill>
                  <a:schemeClr val="tx1"/>
                </a:solidFill>
                <a:effectLst/>
                <a:latin typeface="+mn-lt"/>
                <a:ea typeface="+mn-ea"/>
                <a:cs typeface="+mn-cs"/>
              </a:rPr>
              <a:t>SQL Server Enterprise Edition customers can use an unlimited virtualization benefit for their on-premises workloads.</a:t>
            </a:r>
            <a:r>
              <a:rPr lang="en-US" dirty="0"/>
              <a:t> </a:t>
            </a:r>
            <a:r>
              <a:rPr lang="en-US" sz="1200" kern="1200" dirty="0">
                <a:solidFill>
                  <a:schemeClr val="tx1"/>
                </a:solidFill>
                <a:effectLst/>
                <a:latin typeface="+mn-lt"/>
                <a:ea typeface="+mn-ea"/>
                <a:cs typeface="+mn-cs"/>
              </a:rPr>
              <a:t> However, moving to the cloud to take advantage of its management, flexibility and cost benefits can be cost prohibitive for some heavily virtualized customers.</a:t>
            </a:r>
            <a:r>
              <a:rPr lang="en-US" dirty="0"/>
              <a:t> </a:t>
            </a:r>
            <a:r>
              <a:rPr lang="en-US" sz="1200" kern="1200" dirty="0">
                <a:solidFill>
                  <a:schemeClr val="tx1"/>
                </a:solidFill>
                <a:effectLst/>
                <a:latin typeface="+mn-lt"/>
                <a:ea typeface="+mn-ea"/>
                <a:cs typeface="+mn-cs"/>
              </a:rPr>
              <a:t> The Azure Hybrid Benefit for SQL Server provides SQL Enterprise Edition customers with Software Assurance the ability to get </a:t>
            </a:r>
            <a:r>
              <a:rPr lang="en-US" sz="1200" b="1" kern="1200" dirty="0">
                <a:solidFill>
                  <a:schemeClr val="tx1"/>
                </a:solidFill>
                <a:effectLst/>
                <a:latin typeface="+mn-lt"/>
                <a:ea typeface="+mn-ea"/>
                <a:cs typeface="+mn-cs"/>
              </a:rPr>
              <a:t>4 cores in the cloud for every 1 core they own on-premises </a:t>
            </a:r>
            <a:r>
              <a:rPr lang="en-US" sz="1200" kern="1200" dirty="0">
                <a:solidFill>
                  <a:schemeClr val="tx1"/>
                </a:solidFill>
                <a:effectLst/>
                <a:latin typeface="+mn-lt"/>
                <a:ea typeface="+mn-ea"/>
                <a:cs typeface="+mn-cs"/>
              </a:rPr>
              <a:t>for workloads moving to the General Purpose </a:t>
            </a:r>
            <a:r>
              <a:rPr lang="en-US" dirty="0"/>
              <a:t>or Hyperscale SKU</a:t>
            </a:r>
            <a:r>
              <a:rPr lang="en-US" sz="1200" kern="1200" dirty="0">
                <a:solidFill>
                  <a:schemeClr val="tx1"/>
                </a:solidFill>
                <a:effectLst/>
                <a:latin typeface="+mn-lt"/>
                <a:ea typeface="+mn-ea"/>
                <a:cs typeface="+mn-cs"/>
              </a:rPr>
              <a:t> – the SKU that best meets the requirements for highly virtualized workloads. This makes moving virtualized applications to SQL Database highly cost effective as customers will not have to purchase incremental </a:t>
            </a:r>
            <a:r>
              <a:rPr lang="en-US" sz="1200" kern="1200" dirty="0" err="1">
                <a:solidFill>
                  <a:schemeClr val="tx1"/>
                </a:solidFill>
                <a:effectLst/>
                <a:latin typeface="+mn-lt"/>
                <a:ea typeface="+mn-ea"/>
                <a:cs typeface="+mn-cs"/>
              </a:rPr>
              <a:t>vCores</a:t>
            </a:r>
            <a:r>
              <a:rPr lang="en-US" sz="1200" kern="1200" dirty="0">
                <a:solidFill>
                  <a:schemeClr val="tx1"/>
                </a:solidFill>
                <a:effectLst/>
                <a:latin typeface="+mn-lt"/>
                <a:ea typeface="+mn-ea"/>
                <a:cs typeface="+mn-cs"/>
              </a:rPr>
              <a:t> to move their virtualized application to the cloud.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S4, Solution Specialist Sales Summit</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8/16/2019 8:42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5403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panose="020B0604020202020204" pitchFamily="34" charset="0"/>
              <a:buChar char="•"/>
            </a:pPr>
            <a:r>
              <a:rPr lang="en-US" dirty="0">
                <a:hlinkClick r:id="rId3" tooltip="https://docs.microsoft.com/en-us/azure/sql-database/sql-database-business-continuity"/>
              </a:rPr>
              <a:t>Business continuity</a:t>
            </a:r>
            <a:r>
              <a:rPr lang="en-US" dirty="0"/>
              <a:t> enables your business to continue operating in the face of disruption, particularly to its computing infrastructure.</a:t>
            </a:r>
          </a:p>
          <a:p>
            <a:pPr lvl="0"/>
            <a:r>
              <a:rPr lang="en-US" dirty="0">
                <a:hlinkClick r:id="rId4" tooltip="https://docs.microsoft.com/en-us/azure/sql-database/sql-database-high-availability"/>
              </a:rPr>
              <a:t>High availability</a:t>
            </a:r>
            <a:r>
              <a:rPr lang="en-US" dirty="0"/>
              <a:t> of Azure SQL Database guarantees your databases are up and running 99.99% of the time, no need to worry about maintenance/downtimes.</a:t>
            </a:r>
          </a:p>
          <a:p>
            <a:pPr rtl="0" eaLnBrk="1" fontAlgn="ctr" latinLnBrk="0" hangingPunct="1"/>
            <a:r>
              <a:rPr lang="en-US" sz="1200" b="0" i="0" u="none" strike="noStrike" kern="1200" dirty="0">
                <a:solidFill>
                  <a:schemeClr val="tx1"/>
                </a:solidFill>
                <a:effectLst/>
                <a:latin typeface="+mn-lt"/>
                <a:ea typeface="+mn-ea"/>
                <a:cs typeface="+mn-cs"/>
              </a:rPr>
              <a:t>2 read replicas - GP</a:t>
            </a:r>
          </a:p>
          <a:p>
            <a:pPr rtl="0" eaLnBrk="1" fontAlgn="ctr" latinLnBrk="0" hangingPunct="1"/>
            <a:r>
              <a:rPr lang="it-IT" sz="1200" b="0" i="0" u="none" strike="noStrike" kern="1200" dirty="0">
                <a:solidFill>
                  <a:schemeClr val="tx1"/>
                </a:solidFill>
                <a:effectLst/>
                <a:latin typeface="+mn-lt"/>
                <a:ea typeface="+mn-ea"/>
                <a:cs typeface="+mn-cs"/>
              </a:rPr>
              <a:t>3 replicas, 1 read-scale replica, zone-redundant HA - BC</a:t>
            </a:r>
            <a:endParaRPr lang="en-US" sz="1200" b="0" i="0" u="none" strike="noStrike" kern="1200" dirty="0">
              <a:solidFill>
                <a:schemeClr val="tx1"/>
              </a:solidFill>
              <a:effectLst/>
              <a:latin typeface="+mn-lt"/>
              <a:ea typeface="+mn-ea"/>
              <a:cs typeface="+mn-cs"/>
            </a:endParaRPr>
          </a:p>
          <a:p>
            <a:pPr rtl="0" eaLnBrk="1" fontAlgn="ctr" latinLnBrk="0" hangingPunct="1"/>
            <a:r>
              <a:rPr lang="en-US" sz="1200" b="0" i="0" u="none" strike="noStrike" kern="1200" dirty="0">
                <a:solidFill>
                  <a:schemeClr val="tx1"/>
                </a:solidFill>
                <a:effectLst/>
                <a:latin typeface="+mn-lt"/>
                <a:ea typeface="+mn-ea"/>
                <a:cs typeface="+mn-cs"/>
              </a:rPr>
              <a:t>Primary read/write replica + up to 4 read replicas - HS</a:t>
            </a:r>
          </a:p>
          <a:p>
            <a:pPr lvl="0"/>
            <a:endParaRPr lang="en-US" dirty="0"/>
          </a:p>
          <a:p>
            <a:pPr lvl="0"/>
            <a:r>
              <a:rPr lang="en-US" dirty="0">
                <a:hlinkClick r:id="rId5" tooltip="https://docs.microsoft.com/en-us/azure/sql-database/sql-database-automated-backups"/>
              </a:rPr>
              <a:t>Automated backups</a:t>
            </a:r>
            <a:r>
              <a:rPr lang="en-US" dirty="0"/>
              <a:t> are created and use Azure read-access geo-redundant storage (RA-GRS) to provide geo-redundancy.</a:t>
            </a:r>
          </a:p>
          <a:p>
            <a:pPr lvl="0"/>
            <a:r>
              <a:rPr lang="en-US" dirty="0"/>
              <a:t>Also Point in Time restore</a:t>
            </a:r>
          </a:p>
          <a:p>
            <a:pPr lvl="0"/>
            <a:r>
              <a:rPr lang="en-US" dirty="0">
                <a:hlinkClick r:id="rId6" tooltip="https://docs.microsoft.com/en-us/azure/sql-database/sql-database-long-term-retention"/>
              </a:rPr>
              <a:t>Long term backup retention</a:t>
            </a:r>
            <a:r>
              <a:rPr lang="en-US" dirty="0"/>
              <a:t> enables you to store specific full databases for up to 10 years.</a:t>
            </a:r>
          </a:p>
          <a:p>
            <a:pPr lvl="0"/>
            <a:endParaRPr lang="en-US" dirty="0"/>
          </a:p>
          <a:p>
            <a:pPr lvl="0"/>
            <a:r>
              <a:rPr lang="en-US" dirty="0">
                <a:hlinkClick r:id="rId7" tooltip="https://docs.microsoft.com/en-us/azure/sql-database/sql-database-geo-replication-overview"/>
              </a:rPr>
              <a:t>Geo-replication</a:t>
            </a:r>
            <a:r>
              <a:rPr lang="en-US" dirty="0"/>
              <a:t> by creating readable replicas of your database in the same or different data center (region). You can manually failover to readable replicas</a:t>
            </a:r>
          </a:p>
          <a:p>
            <a:pPr lvl="0"/>
            <a:r>
              <a:rPr lang="en-US" dirty="0"/>
              <a:t>Also Auto-failover groups allows an application to recover in case of a data center outage</a:t>
            </a:r>
          </a:p>
          <a:p>
            <a:pPr lvl="0"/>
            <a:endParaRPr lang="en-US" dirty="0"/>
          </a:p>
          <a:p>
            <a:pPr lvl="0">
              <a:buFont typeface="Arial" panose="020B0604020202020204" pitchFamily="34" charset="0"/>
              <a:buChar char="•"/>
            </a:pPr>
            <a:r>
              <a:rPr lang="en-US" dirty="0">
                <a:hlinkClick r:id="rId8" tooltip="https://docs.microsoft.com/en-us/azure/sql-database/sql-database-scale-resources"/>
              </a:rPr>
              <a:t>Scale</a:t>
            </a:r>
            <a:r>
              <a:rPr lang="en-US" dirty="0"/>
              <a:t> by easily adding more resources (CPU, memory, storage) without long provisioning.</a:t>
            </a:r>
          </a:p>
          <a:p>
            <a:pPr lvl="0"/>
            <a:r>
              <a:rPr lang="en-US" dirty="0">
                <a:hlinkClick r:id="rId9" tooltip="https://docs.microsoft.com/en-us/azure/sql-database/sql-database-security-index"/>
              </a:rPr>
              <a:t>Advanced security</a:t>
            </a:r>
            <a:r>
              <a:rPr lang="en-US" dirty="0"/>
              <a:t> detects threats and vulnerabilities in your databases and enables you to secure your data.</a:t>
            </a:r>
          </a:p>
          <a:p>
            <a:pPr lvl="0"/>
            <a:r>
              <a:rPr lang="en-US" dirty="0">
                <a:hlinkClick r:id="rId10" tooltip="https://docs.microsoft.com/en-us/azure/sql-database/sql-database-automatic-tuning"/>
              </a:rPr>
              <a:t>Automatic tuning</a:t>
            </a:r>
            <a:r>
              <a:rPr lang="en-US" dirty="0"/>
              <a:t> analyzes your workload and provides you the recommendations that can optimize performance of your applications by adding indexes, removing unused indexes, and automatically fixing the query plan issues.</a:t>
            </a:r>
          </a:p>
          <a:p>
            <a:pPr lvl="0"/>
            <a:r>
              <a:rPr lang="en-US" dirty="0">
                <a:hlinkClick r:id="rId11" tooltip="https://docs.microsoft.com/en-us/azure/log-analytics/log-analytics-azure-sql"/>
              </a:rPr>
              <a:t>Built-in monitoring</a:t>
            </a:r>
            <a:r>
              <a:rPr lang="en-US" dirty="0"/>
              <a:t> capabilities enable you to get the insights into performance of your databases and workload, and troubleshoot the performance issues.</a:t>
            </a:r>
          </a:p>
          <a:p>
            <a:pPr lvl="0"/>
            <a:r>
              <a:rPr lang="en-US" dirty="0">
                <a:hlinkClick r:id="rId12" tooltip="https://docs.microsoft.com/en-us/azure/sql-database/sql-database-intelligent-insights"/>
              </a:rPr>
              <a:t>Built-in intelligence</a:t>
            </a:r>
            <a:r>
              <a:rPr lang="en-US" dirty="0"/>
              <a:t> automatically identifies the potential issues in your workload and provides you the recommendations that can help you to fix the problems.</a:t>
            </a:r>
          </a:p>
          <a:p>
            <a:pPr lvl="0"/>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8/16/2019 8:42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271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8/16/2019 8:42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3138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65B1E1-3BDA-4523-8E4F-9C19D6D3CE6B}" type="slidenum">
              <a:rPr lang="en-US" smtClean="0"/>
              <a:t>19</a:t>
            </a:fld>
            <a:endParaRPr lang="en-US"/>
          </a:p>
        </p:txBody>
      </p:sp>
    </p:spTree>
    <p:extLst>
      <p:ext uri="{BB962C8B-B14F-4D97-AF65-F5344CB8AC3E}">
        <p14:creationId xmlns:p14="http://schemas.microsoft.com/office/powerpoint/2010/main" val="34206841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65B1E1-3BDA-4523-8E4F-9C19D6D3CE6B}" type="slidenum">
              <a:rPr lang="en-US" smtClean="0"/>
              <a:t>21</a:t>
            </a:fld>
            <a:endParaRPr lang="en-US"/>
          </a:p>
        </p:txBody>
      </p:sp>
    </p:spTree>
    <p:extLst>
      <p:ext uri="{BB962C8B-B14F-4D97-AF65-F5344CB8AC3E}">
        <p14:creationId xmlns:p14="http://schemas.microsoft.com/office/powerpoint/2010/main" val="4113042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https://docs.microsoft.com/en-us/azure/sql-database/sql-database-connectivity-architecture</a:t>
            </a:r>
            <a:endParaRPr lang="en-US" dirty="0"/>
          </a:p>
          <a:p>
            <a:r>
              <a:rPr lang="en-US" dirty="0"/>
              <a:t>Front end Gateway (1+) and back-end Sql Server hosts database</a:t>
            </a:r>
          </a:p>
          <a:p>
            <a:endParaRPr lang="en-US" dirty="0"/>
          </a:p>
          <a:p>
            <a:r>
              <a:rPr lang="en-US" dirty="0"/>
              <a:t>Talk about why proxy is default from outside azure ? Redirect from inside azure?</a:t>
            </a:r>
          </a:p>
          <a:p>
            <a:r>
              <a:rPr lang="en-US" dirty="0" err="1"/>
              <a:t>Nslookup</a:t>
            </a:r>
            <a:r>
              <a:rPr lang="en-US" dirty="0"/>
              <a:t> demo of </a:t>
            </a:r>
            <a:r>
              <a:rPr lang="en-US" dirty="0" err="1"/>
              <a:t>cr</a:t>
            </a:r>
            <a:endParaRPr lang="en-US" dirty="0"/>
          </a:p>
          <a:p>
            <a:r>
              <a:rPr lang="en-US" dirty="0"/>
              <a:t>Wireshark for TR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C1932-7B2F-4F73-AF7B-197734497C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53934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https://docs.microsoft.com/en-us/azure/sql-database/sql-database-managed-instance-connectivity-architecture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SQL MI is deployed into an isolated subnet in a VNet</a:t>
            </a:r>
          </a:p>
          <a:p>
            <a:endParaRPr lang="en-US" dirty="0"/>
          </a:p>
          <a:p>
            <a:r>
              <a:rPr lang="en-US" sz="1200" b="0" i="0" kern="1200" dirty="0">
                <a:solidFill>
                  <a:schemeClr val="tx1"/>
                </a:solidFill>
                <a:effectLst/>
                <a:latin typeface="+mn-lt"/>
                <a:ea typeface="+mn-ea"/>
                <a:cs typeface="+mn-cs"/>
              </a:rPr>
              <a:t>At a high level, a managed instance is a set of service components. These components are hosted on a dedicated set of isolated virtual machines that run inside the customer's virtual network subnet. These machines form a </a:t>
            </a:r>
            <a:r>
              <a:rPr lang="en-US" sz="1200" b="1" i="0" kern="1200" dirty="0">
                <a:solidFill>
                  <a:schemeClr val="tx1"/>
                </a:solidFill>
                <a:effectLst/>
                <a:latin typeface="+mn-lt"/>
                <a:ea typeface="+mn-ea"/>
                <a:cs typeface="+mn-cs"/>
              </a:rPr>
              <a:t>virtual cluster</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 virtual cluster can host multiple managed instances. If needed, the cluster automatically expands or contracts when the customer changes the number of provisioned instances in the subnet.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Customer applications can connect to managed instances and can query and update databases inside the virtual network, peered virtual network, or network connected by VPN or Azure ExpressRoute. This network must use an endpoint and a private IP address.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Management and deployment services (which run outside the virtual network) connect and manage the managed instance with a management endpoint that maps to an external load balancer. This endpoint is inside the instance's virtual cluster. The management endpoint is protected by a built-in firewall on the network level. Microsoft services and a managed instance (via the management endpoint) connect over the endpoints that have public IP addresses, so when a managed instance creates an outbound connection, it looks like it's coming from this public IP address. Find more information about determining the management endpoint's IP address, traffic, and the built-in firewall </a:t>
            </a:r>
            <a:r>
              <a:rPr lang="en-US" sz="1200" b="0" i="0" u="none" strike="noStrike" kern="1200" dirty="0">
                <a:solidFill>
                  <a:schemeClr val="tx1"/>
                </a:solidFill>
                <a:effectLst/>
                <a:latin typeface="+mn-lt"/>
                <a:ea typeface="+mn-ea"/>
                <a:cs typeface="+mn-cs"/>
                <a:hlinkClick r:id="rId3" tooltip="https://docs.microsoft.com/en-us/azure/sql-database/sql-database-managed-instance-connectivity-architecture#management-endpoint"/>
              </a:rPr>
              <a:t>here</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Managed instances must be deployed in a dedicated subnet inside the virtual network. There are </a:t>
            </a:r>
            <a:r>
              <a:rPr lang="en-US" sz="1200" b="0" i="0" u="none" strike="noStrike" kern="1200" dirty="0">
                <a:solidFill>
                  <a:schemeClr val="tx1"/>
                </a:solidFill>
                <a:effectLst/>
                <a:latin typeface="+mn-lt"/>
                <a:ea typeface="+mn-ea"/>
                <a:cs typeface="+mn-cs"/>
                <a:hlinkClick r:id="rId4" tooltip="https://docs.microsoft.com/en-us/azure/sql-database/sql-database-managed-instance-connectivity-architecture#network-requirements"/>
              </a:rPr>
              <a:t>certain network requirements for the subnet</a:t>
            </a:r>
            <a:r>
              <a:rPr lang="en-US" sz="1200" b="0" i="0" kern="1200" dirty="0">
                <a:solidFill>
                  <a:schemeClr val="tx1"/>
                </a:solidFill>
                <a:effectLst/>
                <a:latin typeface="+mn-lt"/>
                <a:ea typeface="+mn-ea"/>
                <a:cs typeface="+mn-cs"/>
              </a:rPr>
              <a:t> that is to contain a managed instance. You should review and prepare accordingly.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C1932-7B2F-4F73-AF7B-197734497C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95717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SQL Database Managed Instance provides complete workload isolation of your workloads through native VNET support.  We use virtual data clusters to describe the degree of isolation that customer workloads will experience with SQL Database Managed Instance. During service provisioning (on Azure Portal or through REST API), you can choose the virtual network (VNET) and the subnet to achieve full networking isolation for your Managed Instances.  Once created, instances in the VNET can be reached using Azure networking mechanisms (VPN and Express Route gateways).</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3912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65B1E1-3BDA-4523-8E4F-9C19D6D3CE6B}" type="slidenum">
              <a:rPr lang="en-US" smtClean="0"/>
              <a:t>3</a:t>
            </a:fld>
            <a:endParaRPr lang="en-US"/>
          </a:p>
        </p:txBody>
      </p:sp>
    </p:spTree>
    <p:extLst>
      <p:ext uri="{BB962C8B-B14F-4D97-AF65-F5344CB8AC3E}">
        <p14:creationId xmlns:p14="http://schemas.microsoft.com/office/powerpoint/2010/main" val="33190653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Key points:</a:t>
            </a:r>
          </a:p>
          <a:p>
            <a:pPr marL="171450" indent="-171450">
              <a:buFont typeface="Arial" panose="020B0604020202020204" pitchFamily="34" charset="0"/>
              <a:buChar char="•"/>
            </a:pPr>
            <a:r>
              <a:rPr lang="en-US" sz="900" dirty="0"/>
              <a:t>Enable full isolation from other tenants without resource sharing </a:t>
            </a:r>
          </a:p>
          <a:p>
            <a:pPr marL="171450" indent="-171450">
              <a:buFont typeface="Arial" panose="020B0604020202020204" pitchFamily="34" charset="0"/>
              <a:buChar char="•"/>
            </a:pPr>
            <a:r>
              <a:rPr lang="en-US" sz="900" dirty="0"/>
              <a:t>Promote secure communication over private IP addresses with native VNET integration</a:t>
            </a:r>
          </a:p>
          <a:p>
            <a:pPr marL="171450" indent="-171450">
              <a:buFont typeface="Arial" panose="020B0604020202020204" pitchFamily="34" charset="0"/>
              <a:buChar char="•"/>
            </a:pPr>
            <a:r>
              <a:rPr lang="en-US" sz="900" dirty="0"/>
              <a:t>Enable your on-premise identities on cloud instances, through integration with Azure Active Directory and AD Connect</a:t>
            </a:r>
          </a:p>
          <a:p>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To two levels of isolation are provided:</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Cluster (tenant ring) level</a:t>
            </a:r>
            <a:r>
              <a:rPr lang="en-US" sz="900" kern="1200" dirty="0">
                <a:solidFill>
                  <a:schemeClr val="tx1"/>
                </a:solidFill>
                <a:effectLst/>
                <a:latin typeface="Segoe UI Light" pitchFamily="34" charset="0"/>
                <a:ea typeface="+mn-ea"/>
                <a:cs typeface="+mn-cs"/>
              </a:rPr>
              <a:t>: Managed Instances for a tenant are fully isolated from other tenants. No connectivity or resource sharing is possible between different tenants.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Networking level</a:t>
            </a:r>
            <a:r>
              <a:rPr lang="en-US" sz="900" kern="1200" dirty="0">
                <a:solidFill>
                  <a:schemeClr val="tx1"/>
                </a:solidFill>
                <a:effectLst/>
                <a:latin typeface="Segoe UI Light" pitchFamily="34" charset="0"/>
                <a:ea typeface="+mn-ea"/>
                <a:cs typeface="+mn-cs"/>
              </a:rPr>
              <a:t>: joining instances to a subnet in a VNET and restricting access to private IP addresses only provides full isolation from public Internet.</a:t>
            </a:r>
          </a:p>
          <a:p>
            <a:endParaRPr lang="en-US" dirty="0"/>
          </a:p>
          <a:p>
            <a:endParaRPr lang="en-US" dirty="0"/>
          </a:p>
          <a:p>
            <a:r>
              <a:rPr lang="en-US" sz="900" kern="1200" dirty="0">
                <a:solidFill>
                  <a:schemeClr val="tx1"/>
                </a:solidFill>
                <a:effectLst/>
                <a:latin typeface="Segoe UI Light" pitchFamily="34" charset="0"/>
                <a:ea typeface="+mn-ea"/>
                <a:cs typeface="+mn-cs"/>
              </a:rPr>
              <a:t>SQL Database Managed Instance provides complete workload isolation of your workloads through native VNET support.  </a:t>
            </a:r>
          </a:p>
          <a:p>
            <a:r>
              <a:rPr lang="en-US" sz="900" kern="1200" dirty="0">
                <a:solidFill>
                  <a:schemeClr val="tx1"/>
                </a:solidFill>
                <a:effectLst/>
                <a:latin typeface="Segoe UI Light" pitchFamily="34" charset="0"/>
                <a:ea typeface="+mn-ea"/>
                <a:cs typeface="+mn-cs"/>
              </a:rPr>
              <a:t>We use virtual data clusters to describe the degree of isolation that customer workloads will experience with SQL Database Managed Instance. During service provisioning (on Azure Portal or through REST API), you can choose the virtual network (VNET) and the subnet to achieve full networking isolation for your Managed Instances.  Once created, instances in the VNET can be reached using Azure networking mechanisms (VPN and Express Route gateways).</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8/16/2019 8:42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18007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solidFill>
                  <a:srgbClr val="0070C0"/>
                </a:solidFill>
                <a:latin typeface="Segoe UI" panose="020B0502040204020203" pitchFamily="34" charset="0"/>
                <a:cs typeface="Segoe UI" panose="020B0502040204020203" pitchFamily="34" charset="0"/>
              </a:rPr>
              <a:t>We assume breach…</a:t>
            </a: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Enhanced monitoring of our Azure Assets</a:t>
            </a: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Collection of low-fidelity anomalous activity (automated hunting)</a:t>
            </a: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Monitoring PERF for traits of crypto currency mining</a:t>
            </a: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 and large set of other detections that we don’t talk about publicly</a:t>
            </a:r>
          </a:p>
          <a:p>
            <a:endParaRPr lang="en-US" dirty="0">
              <a:solidFill>
                <a:srgbClr val="002060"/>
              </a:solidFill>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Attack team, </a:t>
            </a:r>
            <a:r>
              <a:rPr lang="en-US" dirty="0">
                <a:solidFill>
                  <a:srgbClr val="C00000"/>
                </a:solidFill>
                <a:latin typeface="Segoe UI" panose="020B0502040204020203" pitchFamily="34" charset="0"/>
                <a:cs typeface="Segoe UI" panose="020B0502040204020203" pitchFamily="34" charset="0"/>
              </a:rPr>
              <a:t>SQL Red Team</a:t>
            </a:r>
            <a:r>
              <a:rPr lang="en-US" dirty="0">
                <a:latin typeface="Segoe UI" panose="020B0502040204020203" pitchFamily="34" charset="0"/>
                <a:cs typeface="Segoe UI" panose="020B0502040204020203" pitchFamily="34" charset="0"/>
              </a:rPr>
              <a:t>, tries to get in, gain a foothold, escalate privileges, and maintain persistence</a:t>
            </a:r>
          </a:p>
          <a:p>
            <a:pPr marL="342900" indent="-342900">
              <a:buFont typeface="Arial" panose="020B0604020202020204" pitchFamily="34" charset="0"/>
              <a:buChar char="•"/>
            </a:pPr>
            <a:r>
              <a:rPr lang="en-US" dirty="0">
                <a:solidFill>
                  <a:srgbClr val="0070C0"/>
                </a:solidFill>
                <a:latin typeface="Segoe UI" panose="020B0502040204020203" pitchFamily="34" charset="0"/>
                <a:cs typeface="Segoe UI" panose="020B0502040204020203" pitchFamily="34" charset="0"/>
              </a:rPr>
              <a:t>SQL Blue Team </a:t>
            </a:r>
            <a:r>
              <a:rPr lang="en-US" dirty="0">
                <a:latin typeface="Segoe UI" panose="020B0502040204020203" pitchFamily="34" charset="0"/>
                <a:cs typeface="Segoe UI" panose="020B0502040204020203" pitchFamily="34" charset="0"/>
              </a:rPr>
              <a:t>practices defense-in-depth</a:t>
            </a:r>
          </a:p>
          <a:p>
            <a:endParaRPr lang="en-US"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When we detect something, e.g., failed login attempts, we defend…</a:t>
            </a:r>
          </a:p>
          <a:p>
            <a:pPr marL="285750" lvl="3"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If it involves customer, we will notify</a:t>
            </a:r>
          </a:p>
          <a:p>
            <a:pPr marL="285750" lvl="3"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Many times this is the customer’s own security and compliance scanners! </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0449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point(s)</a:t>
            </a:r>
          </a:p>
          <a:p>
            <a:r>
              <a:rPr lang="en-US" sz="1200" b="0" i="0" u="none" strike="noStrike" kern="1200" dirty="0">
                <a:solidFill>
                  <a:schemeClr val="tx1"/>
                </a:solidFill>
                <a:effectLst/>
                <a:latin typeface="Segoe UI Light" pitchFamily="34" charset="0"/>
                <a:ea typeface="+mn-ea"/>
                <a:cs typeface="+mn-cs"/>
              </a:rPr>
              <a:t>You may choose to host application in the cloud either by using Azure App Service or some of Azure's virtual network (VNet) integrated options like Azure App Service Environment, Virtual Machine, Virtual Machine Scale Set. You could also take hybrid cloud approach and keep your applications on-premises. </a:t>
            </a:r>
          </a:p>
          <a:p>
            <a:endParaRPr lang="en-US" sz="1200" b="0" i="0" u="none" strike="noStrike"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https://docs.microsoft.com/en-us/azure/sql-database/sql-database-managed-instance-connect-app</a:t>
            </a:r>
          </a:p>
          <a:p>
            <a:endParaRPr lang="en-US" dirty="0"/>
          </a:p>
          <a:p>
            <a:endParaRPr lang="en-US" dirty="0"/>
          </a:p>
          <a:p>
            <a:endParaRPr lang="en-US" dirty="0"/>
          </a:p>
          <a:p>
            <a:endParaRPr lang="en-US" dirty="0"/>
          </a:p>
          <a:p>
            <a:r>
              <a:rPr lang="en-US" dirty="0"/>
              <a:t>Azure resources can communicate privately with each other through an Azure Virtual Network (VNet). A VNet is a logical isolation of the Azure cloud dedicated to your subscription.</a:t>
            </a:r>
          </a:p>
          <a:p>
            <a:endParaRPr lang="en-US" dirty="0"/>
          </a:p>
          <a:p>
            <a:r>
              <a:rPr lang="en-US" dirty="0"/>
              <a:t>You can implement multiple VNets within each Azure subscription and Azure region. Each VNet is isolated from other VNets.</a:t>
            </a:r>
          </a:p>
          <a:p>
            <a:r>
              <a:rPr lang="en-US" dirty="0"/>
              <a:t>You can connect Vnets to each other, enabling resources connected to either Vnet to communicate with each other across VNets</a:t>
            </a:r>
          </a:p>
          <a:p>
            <a:endParaRPr lang="en-US" dirty="0"/>
          </a:p>
          <a:p>
            <a:r>
              <a:rPr lang="en-US" dirty="0"/>
              <a:t>https://docs.microsoft.com/en-us/azure/virtual-network/virtual-networks-overview?toc=%2fazure%2fnetworking%2ftoc.json</a:t>
            </a:r>
          </a:p>
          <a:p>
            <a:endParaRPr lang="en-US" dirty="0"/>
          </a:p>
          <a:p>
            <a:endParaRPr lang="en-US" dirty="0"/>
          </a:p>
          <a:p>
            <a:r>
              <a:rPr lang="en-US" b="1" dirty="0"/>
              <a:t>Peering</a:t>
            </a:r>
          </a:p>
          <a:p>
            <a:endParaRPr lang="en-US" dirty="0"/>
          </a:p>
          <a:p>
            <a:r>
              <a:rPr lang="en-US" dirty="0"/>
              <a:t>Enables resources connected to different Azure Vnets within the same region to communicate with each other</a:t>
            </a:r>
          </a:p>
          <a:p>
            <a:endParaRPr lang="en-US" dirty="0"/>
          </a:p>
          <a:p>
            <a:r>
              <a:rPr lang="en-US" dirty="0"/>
              <a:t>https://docs.microsoft.com/en-us/azure/virtual-network/virtual-network-peering-overview?toc=%2fazure%2fnetworking%2ftoc.json</a:t>
            </a:r>
          </a:p>
          <a:p>
            <a:endParaRPr lang="en-US" dirty="0"/>
          </a:p>
          <a:p>
            <a:endParaRPr lang="en-US" dirty="0"/>
          </a:p>
          <a:p>
            <a:r>
              <a:rPr lang="en-US" dirty="0"/>
              <a:t>VPN Gateway</a:t>
            </a:r>
          </a:p>
          <a:p>
            <a:endParaRPr lang="en-US" dirty="0"/>
          </a:p>
          <a:p>
            <a:r>
              <a:rPr lang="en-US" dirty="0"/>
              <a:t>Enables resources connected to different Azure Vnets within different Azure region to communicate with each other</a:t>
            </a:r>
          </a:p>
          <a:p>
            <a:r>
              <a:rPr lang="en-US" dirty="0"/>
              <a:t>https://docs.microsoft.com/en-us/azure/vpn-gateway/vpn-gateway-howto-vnet-vnet-resource-manager-portal?toc=%2fazure%2fnetworking%2ftoc.json</a:t>
            </a:r>
          </a:p>
          <a:p>
            <a:endParaRPr lang="en-US" dirty="0"/>
          </a:p>
          <a:p>
            <a:endParaRPr lang="en-US" dirty="0"/>
          </a:p>
          <a:p>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92359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SQL MI is deployed into an isolated Vnet</a:t>
            </a:r>
          </a:p>
          <a:p>
            <a:pPr marL="171450" indent="-171450">
              <a:buFont typeface="Arial" panose="020B0604020202020204" pitchFamily="34" charset="0"/>
              <a:buChar char="•"/>
            </a:pPr>
            <a:r>
              <a:rPr lang="en-US" dirty="0"/>
              <a:t>Subnets are used to allow access to SQL MI</a:t>
            </a:r>
          </a:p>
          <a:p>
            <a:pPr marL="171450" indent="-171450">
              <a:buFont typeface="Arial" panose="020B0604020202020204" pitchFamily="34" charset="0"/>
              <a:buChar char="•"/>
            </a:pPr>
            <a:r>
              <a:rPr lang="en-US" dirty="0"/>
              <a:t>On-premises access can be granted through ExpressRoute or a VPN Gateway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07728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9AC3FF-4992-4F28-82EC-7EB6D58CE1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72273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*Pre-migration*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**Discover**</a:t>
            </a:r>
            <a:r>
              <a:rPr lang="en-US" sz="1200" b="0" kern="1200" dirty="0">
                <a:solidFill>
                  <a:schemeClr val="tx1"/>
                </a:solidFill>
                <a:effectLst/>
                <a:latin typeface="+mn-lt"/>
                <a:ea typeface="+mn-ea"/>
                <a:cs typeface="+mn-cs"/>
              </a:rPr>
              <a:t>: Inventory your source database assets and perform an application stack discovery.</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**Assess**</a:t>
            </a:r>
            <a:r>
              <a:rPr lang="en-US" sz="1200" b="0" kern="1200" dirty="0">
                <a:solidFill>
                  <a:schemeClr val="tx1"/>
                </a:solidFill>
                <a:effectLst/>
                <a:latin typeface="+mn-lt"/>
                <a:ea typeface="+mn-ea"/>
                <a:cs typeface="+mn-cs"/>
              </a:rPr>
              <a:t>: Assess source workloads and fix recommendations.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**Convert**</a:t>
            </a:r>
            <a:r>
              <a:rPr lang="en-US" sz="1200" b="0" kern="1200" dirty="0">
                <a:solidFill>
                  <a:schemeClr val="tx1"/>
                </a:solidFill>
                <a:effectLst/>
                <a:latin typeface="+mn-lt"/>
                <a:ea typeface="+mn-ea"/>
                <a:cs typeface="+mn-cs"/>
              </a:rPr>
              <a:t>: Convert the source schema to work in the target environment. This is only relevant for heterogeneous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**Migrate schema, data, and objects**</a:t>
            </a:r>
            <a:r>
              <a:rPr lang="en-US" sz="1200" b="0" kern="1200" dirty="0">
                <a:solidFill>
                  <a:schemeClr val="tx1"/>
                </a:solidFill>
                <a:effectLst/>
                <a:latin typeface="+mn-lt"/>
                <a:ea typeface="+mn-ea"/>
                <a:cs typeface="+mn-cs"/>
              </a:rPr>
              <a:t>: Migrate the source schema and then migrate the source data to the target.</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**Sync data**</a:t>
            </a:r>
            <a:r>
              <a:rPr lang="en-US" sz="1200" b="0" kern="1200" dirty="0">
                <a:solidFill>
                  <a:schemeClr val="tx1"/>
                </a:solidFill>
                <a:effectLst/>
                <a:latin typeface="+mn-lt"/>
                <a:ea typeface="+mn-ea"/>
                <a:cs typeface="+mn-cs"/>
              </a:rPr>
              <a:t>: Sync your target schema and data with the source. This is only relevant for minimal-downtime migrations.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**Cutover**</a:t>
            </a:r>
            <a:r>
              <a:rPr lang="en-US" sz="1200" b="0" kern="1200" dirty="0">
                <a:solidFill>
                  <a:schemeClr val="tx1"/>
                </a:solidFill>
                <a:effectLst/>
                <a:latin typeface="+mn-lt"/>
                <a:ea typeface="+mn-ea"/>
                <a:cs typeface="+mn-cs"/>
              </a:rPr>
              <a:t>: Cut over from the source to the target environment. This is only relevant for minimal-downtime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*Post-migration*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**Remediate applications**</a:t>
            </a:r>
            <a:r>
              <a:rPr lang="en-US" sz="1200" b="0" kern="1200" dirty="0">
                <a:solidFill>
                  <a:schemeClr val="tx1"/>
                </a:solidFill>
                <a:effectLst/>
                <a:latin typeface="+mn-lt"/>
                <a:ea typeface="+mn-ea"/>
                <a:cs typeface="+mn-cs"/>
              </a:rPr>
              <a:t>: Iteratively make any necessary changes to your applications.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**Perform Tests**</a:t>
            </a:r>
            <a:r>
              <a:rPr lang="en-US" sz="1200" b="0" kern="1200" dirty="0">
                <a:solidFill>
                  <a:schemeClr val="tx1"/>
                </a:solidFill>
                <a:effectLst/>
                <a:latin typeface="+mn-lt"/>
                <a:ea typeface="+mn-ea"/>
                <a:cs typeface="+mn-cs"/>
              </a:rPr>
              <a:t>: Iteratively run functional and performance tests.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**Optimize**</a:t>
            </a:r>
            <a:r>
              <a:rPr lang="en-US" sz="1200" b="0" kern="1200" dirty="0">
                <a:solidFill>
                  <a:schemeClr val="tx1"/>
                </a:solidFill>
                <a:effectLst/>
                <a:latin typeface="+mn-lt"/>
                <a:ea typeface="+mn-ea"/>
                <a:cs typeface="+mn-cs"/>
              </a:rPr>
              <a:t>: Based on the tests you performed, address any performance issues and then retest to confirm the performance improvements.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37</a:t>
            </a:fld>
            <a:endParaRPr lang="en-US" dirty="0"/>
          </a:p>
        </p:txBody>
      </p:sp>
    </p:spTree>
    <p:extLst>
      <p:ext uri="{BB962C8B-B14F-4D97-AF65-F5344CB8AC3E}">
        <p14:creationId xmlns:p14="http://schemas.microsoft.com/office/powerpoint/2010/main" val="8143071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Azure SQL data platform consists of three options:</a:t>
            </a:r>
          </a:p>
          <a:p>
            <a:pPr marL="171450" indent="-171450">
              <a:buFont typeface="Arial" panose="020B0604020202020204" pitchFamily="34" charset="0"/>
              <a:buChar char="•"/>
            </a:pPr>
            <a:r>
              <a:rPr lang="en-US" dirty="0"/>
              <a:t>SQL Server on an Azure VM</a:t>
            </a:r>
          </a:p>
          <a:p>
            <a:pPr marL="171450" indent="-171450">
              <a:buFont typeface="Arial" panose="020B0604020202020204" pitchFamily="34" charset="0"/>
              <a:buChar char="•"/>
            </a:pPr>
            <a:r>
              <a:rPr lang="en-US" dirty="0"/>
              <a:t>Azure SQL Database Managed Instance</a:t>
            </a:r>
          </a:p>
          <a:p>
            <a:pPr marL="171450" indent="-171450">
              <a:buFont typeface="Arial" panose="020B0604020202020204" pitchFamily="34" charset="0"/>
              <a:buChar char="•"/>
            </a:pPr>
            <a:r>
              <a:rPr lang="en-US" dirty="0"/>
              <a:t>Azure SQL Database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Each of the options will be discussed in more detail in the slides that follow.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8/16/2019 8:42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8395918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a:solidFill>
                  <a:schemeClr val="tx1"/>
                </a:solidFill>
                <a:effectLst/>
                <a:latin typeface="Segoe UI Light" pitchFamily="34" charset="0"/>
                <a:ea typeface="+mn-ea"/>
                <a:cs typeface="+mn-cs"/>
              </a:rPr>
              <a:t>The Azure Migration Program </a:t>
            </a:r>
            <a:r>
              <a:rPr lang="en-US" sz="900" kern="1200">
                <a:solidFill>
                  <a:schemeClr val="tx1"/>
                </a:solidFill>
                <a:effectLst/>
                <a:latin typeface="Segoe UI Light" pitchFamily="34" charset="0"/>
                <a:ea typeface="+mn-ea"/>
                <a:cs typeface="+mn-cs"/>
              </a:rPr>
              <a:t>gives you prescriptive guidance for a step by step approach to cloud migration. AMP offers the opportunity to work closely with Microsoft experts and specialized migration partners to simplify and accelerate your migration.  </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The program delivers: </a:t>
            </a:r>
          </a:p>
          <a:p>
            <a:pPr marL="171450" indent="-171450">
              <a:buFont typeface="Arial" panose="020B0604020202020204" pitchFamily="34" charset="0"/>
              <a:buChar char="•"/>
            </a:pPr>
            <a:endParaRPr lang="en-US" sz="900" kern="1200">
              <a:solidFill>
                <a:schemeClr val="tx1"/>
              </a:solidFill>
              <a:effectLst/>
              <a:latin typeface="Segoe UI Light" pitchFamily="34" charset="0"/>
              <a:ea typeface="+mn-ea"/>
              <a:cs typeface="+mn-cs"/>
            </a:endParaRPr>
          </a:p>
          <a:p>
            <a:pPr marL="171450" indent="-171450" fontAlgn="base">
              <a:buFont typeface="Arial" panose="020B0604020202020204" pitchFamily="34" charset="0"/>
              <a:buChar char="•"/>
            </a:pPr>
            <a:r>
              <a:rPr lang="en-US" sz="900" b="1" kern="1200">
                <a:solidFill>
                  <a:schemeClr val="tx1"/>
                </a:solidFill>
                <a:effectLst/>
                <a:latin typeface="Segoe UI Light" pitchFamily="34" charset="0"/>
                <a:ea typeface="+mn-ea"/>
                <a:cs typeface="+mn-cs"/>
              </a:rPr>
              <a:t>Technical skill building</a:t>
            </a:r>
            <a:r>
              <a:rPr lang="en-US" sz="900" kern="1200">
                <a:solidFill>
                  <a:schemeClr val="tx1"/>
                </a:solidFill>
                <a:effectLst/>
                <a:latin typeface="Segoe UI Light" pitchFamily="34" charset="0"/>
                <a:ea typeface="+mn-ea"/>
                <a:cs typeface="+mn-cs"/>
              </a:rPr>
              <a:t> to ensure your organization can successfully adopt Azure</a:t>
            </a:r>
          </a:p>
          <a:p>
            <a:pPr marL="171450" indent="-171450" fontAlgn="base">
              <a:buFont typeface="Arial" panose="020B0604020202020204" pitchFamily="34" charset="0"/>
              <a:buChar char="•"/>
            </a:pPr>
            <a:r>
              <a:rPr lang="en-US" sz="900" kern="1200">
                <a:solidFill>
                  <a:schemeClr val="tx1"/>
                </a:solidFill>
                <a:effectLst/>
                <a:latin typeface="Segoe UI Light" pitchFamily="34" charset="0"/>
                <a:ea typeface="+mn-ea"/>
                <a:cs typeface="+mn-cs"/>
              </a:rPr>
              <a:t>Best practices for a step by step approach from start to finish</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a:solidFill>
                  <a:schemeClr val="tx1"/>
                </a:solidFill>
                <a:effectLst/>
                <a:latin typeface="Segoe UI Light" pitchFamily="34" charset="0"/>
                <a:ea typeface="+mn-ea"/>
                <a:cs typeface="+mn-cs"/>
              </a:rPr>
              <a:t>Azure engineering support for data and infrastructure foundations </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a:solidFill>
                  <a:schemeClr val="tx1"/>
                </a:solidFill>
                <a:effectLst/>
                <a:latin typeface="Segoe UI Light" pitchFamily="34" charset="0"/>
                <a:ea typeface="+mn-ea"/>
                <a:cs typeface="+mn-cs"/>
              </a:rPr>
              <a:t>Expert guidance from specialized migration partners</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a:solidFill>
                  <a:schemeClr val="tx1"/>
                </a:solidFill>
                <a:effectLst/>
                <a:latin typeface="Segoe UI Light" pitchFamily="34" charset="0"/>
                <a:ea typeface="+mn-ea"/>
                <a:cs typeface="+mn-cs"/>
              </a:rPr>
              <a:t>Free Azure tools </a:t>
            </a:r>
            <a:r>
              <a:rPr lang="en-US" sz="900" kern="1200">
                <a:solidFill>
                  <a:schemeClr val="tx1"/>
                </a:solidFill>
                <a:effectLst/>
                <a:latin typeface="Segoe UI Light" pitchFamily="34" charset="0"/>
                <a:ea typeface="+mn-ea"/>
                <a:cs typeface="+mn-cs"/>
              </a:rPr>
              <a:t>to help you efficiently execute migrations</a:t>
            </a:r>
            <a:r>
              <a:rPr lang="en-US" sz="900" b="1" kern="1200">
                <a:solidFill>
                  <a:schemeClr val="tx1"/>
                </a:solidFill>
                <a:effectLst/>
                <a:latin typeface="Segoe UI Light" pitchFamily="34" charset="0"/>
                <a:ea typeface="+mn-ea"/>
                <a:cs typeface="+mn-cs"/>
              </a:rPr>
              <a:t> </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a:solidFill>
                  <a:schemeClr val="tx1"/>
                </a:solidFill>
                <a:effectLst/>
                <a:latin typeface="Segoe UI Light" pitchFamily="34" charset="0"/>
                <a:ea typeface="+mn-ea"/>
                <a:cs typeface="+mn-cs"/>
              </a:rPr>
              <a:t>And cost effective offers</a:t>
            </a:r>
            <a:r>
              <a:rPr lang="en-US" sz="900" kern="1200">
                <a:solidFill>
                  <a:schemeClr val="tx1"/>
                </a:solidFill>
                <a:effectLst/>
                <a:latin typeface="Segoe UI Light" pitchFamily="34" charset="0"/>
                <a:ea typeface="+mn-ea"/>
                <a:cs typeface="+mn-cs"/>
              </a:rPr>
              <a:t> to help you save money before, during, and after migration </a:t>
            </a:r>
            <a:endParaRPr lang="en-US">
              <a:effectLst/>
            </a:endParaRPr>
          </a:p>
          <a:p>
            <a:pPr marL="0" marR="0" lvl="0" indent="0" algn="l" defTabSz="932742" rtl="0" eaLnBrk="1" fontAlgn="base" latinLnBrk="0" hangingPunct="1">
              <a:lnSpc>
                <a:spcPct val="90000"/>
              </a:lnSpc>
              <a:spcBef>
                <a:spcPts val="0"/>
              </a:spcBef>
              <a:spcAft>
                <a:spcPts val="340"/>
              </a:spcAft>
              <a:buClrTx/>
              <a:buSzTx/>
              <a:buFontTx/>
              <a:buNone/>
              <a:tabLst/>
              <a:defRPr/>
            </a:pPr>
            <a:endParaRPr lang="en-US">
              <a:effectLst/>
            </a:endParaRPr>
          </a:p>
          <a:p>
            <a:pPr fontAlgn="base"/>
            <a:endParaRPr lang="en-US" sz="900" kern="1200">
              <a:solidFill>
                <a:schemeClr val="tx1"/>
              </a:solidFill>
              <a:effectLst/>
              <a:latin typeface="Segoe UI Light" pitchFamily="34" charset="0"/>
              <a:ea typeface="+mn-ea"/>
              <a:cs typeface="+mn-cs"/>
            </a:endParaRPr>
          </a:p>
          <a:p>
            <a:pPr fontAlgn="base"/>
            <a:r>
              <a:rPr lang="en-US" sz="900" kern="1200">
                <a:solidFill>
                  <a:schemeClr val="tx1"/>
                </a:solidFill>
                <a:effectLst/>
                <a:latin typeface="Segoe UI Light" pitchFamily="34" charset="0"/>
                <a:ea typeface="+mn-ea"/>
                <a:cs typeface="+mn-cs"/>
              </a:rPr>
              <a:t> </a:t>
            </a:r>
          </a:p>
          <a:p>
            <a:endParaRPr lang="en-US"/>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E8CBC530-F4EE-4F11-9D05-65DBEBD7ECA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30623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Cost minimization</a:t>
            </a:r>
          </a:p>
          <a:p>
            <a:pPr marL="628650" lvl="1" indent="-171450">
              <a:buFont typeface="Arial" panose="020B0604020202020204" pitchFamily="34" charset="0"/>
              <a:buChar char="•"/>
            </a:pPr>
            <a:r>
              <a:rPr lang="en-US" dirty="0"/>
              <a:t>Azure Hybrid Benefit</a:t>
            </a:r>
          </a:p>
          <a:p>
            <a:pPr marL="628650" lvl="1" indent="-171450">
              <a:buFont typeface="Arial" panose="020B0604020202020204" pitchFamily="34" charset="0"/>
              <a:buChar char="•"/>
            </a:pPr>
            <a:r>
              <a:rPr lang="en-US" dirty="0"/>
              <a:t>Reserved capacity payments</a:t>
            </a:r>
          </a:p>
          <a:p>
            <a:pPr marL="628650" lvl="1" indent="-171450">
              <a:buFont typeface="Arial" panose="020B0604020202020204" pitchFamily="34" charset="0"/>
              <a:buChar char="•"/>
            </a:pPr>
            <a:r>
              <a:rPr lang="en-US" dirty="0"/>
              <a:t>DMS</a:t>
            </a:r>
          </a:p>
          <a:p>
            <a:pPr marL="171450" lvl="0" indent="-171450">
              <a:buFont typeface="Arial" panose="020B0604020202020204" pitchFamily="34" charset="0"/>
              <a:buChar char="•"/>
            </a:pPr>
            <a:r>
              <a:rPr lang="en-US" dirty="0"/>
              <a:t>3 month timeframe</a:t>
            </a:r>
          </a:p>
          <a:p>
            <a:pPr marL="628650" lvl="1" indent="-171450">
              <a:buFont typeface="Arial" panose="020B0604020202020204" pitchFamily="34" charset="0"/>
              <a:buChar char="•"/>
            </a:pPr>
            <a:r>
              <a:rPr lang="en-US" dirty="0"/>
              <a:t>DMS</a:t>
            </a:r>
          </a:p>
          <a:p>
            <a:pPr marL="628650" lvl="1" indent="-171450">
              <a:buFont typeface="Arial" panose="020B0604020202020204" pitchFamily="34" charset="0"/>
              <a:buChar char="•"/>
            </a:pPr>
            <a:r>
              <a:rPr lang="en-US" dirty="0"/>
              <a:t>ASR</a:t>
            </a:r>
          </a:p>
          <a:p>
            <a:pPr marL="628650" lvl="1" indent="-171450">
              <a:buFont typeface="Arial" panose="020B0604020202020204" pitchFamily="34" charset="0"/>
              <a:buChar char="•"/>
            </a:pPr>
            <a:r>
              <a:rPr lang="en-US" dirty="0"/>
              <a:t>AMP</a:t>
            </a:r>
          </a:p>
          <a:p>
            <a:pPr marL="628650" lvl="1" indent="-171450">
              <a:buFont typeface="Arial" panose="020B0604020202020204" pitchFamily="34" charset="0"/>
              <a:buChar char="•"/>
            </a:pPr>
            <a:r>
              <a:rPr lang="en-US" dirty="0"/>
              <a:t>Partner engagement</a:t>
            </a:r>
          </a:p>
          <a:p>
            <a:pPr marL="628650" lvl="1" indent="-171450">
              <a:buFont typeface="Arial" panose="020B0604020202020204" pitchFamily="34" charset="0"/>
              <a:buChar char="•"/>
            </a:pPr>
            <a:r>
              <a:rPr lang="en-US" dirty="0"/>
              <a:t>Dedicated resources</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7E65B1E1-3BDA-4523-8E4F-9C19D6D3CE6B}" type="slidenum">
              <a:rPr lang="en-US" smtClean="0"/>
              <a:t>41</a:t>
            </a:fld>
            <a:endParaRPr lang="en-US"/>
          </a:p>
        </p:txBody>
      </p:sp>
    </p:spTree>
    <p:extLst>
      <p:ext uri="{BB962C8B-B14F-4D97-AF65-F5344CB8AC3E}">
        <p14:creationId xmlns:p14="http://schemas.microsoft.com/office/powerpoint/2010/main" val="27956322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JumpBox is  in the Management subnet. On-premises resources can access the VNet through ExpressRoute or a VPN gateway.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1687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8/16/2019 8:42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58442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8/16/2019 8:42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63400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8/16/2019 8:42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94548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NOTE</a:t>
            </a:r>
            <a:r>
              <a:rPr lang="en-US" sz="1200" b="0" kern="1200" dirty="0">
                <a:solidFill>
                  <a:schemeClr val="tx1"/>
                </a:solidFill>
                <a:effectLst/>
                <a:latin typeface="+mn-lt"/>
                <a:ea typeface="+mn-ea"/>
                <a:cs typeface="+mn-cs"/>
              </a:rPr>
              <a:t>: Auto-failover groups for Managed Instance is currently in public preview. For customers who object to using a </a:t>
            </a:r>
            <a:r>
              <a:rPr lang="en-US" sz="1200" b="0" i="1" kern="1200" dirty="0">
                <a:solidFill>
                  <a:schemeClr val="tx1"/>
                </a:solidFill>
                <a:effectLst/>
                <a:latin typeface="+mn-lt"/>
                <a:ea typeface="+mn-ea"/>
                <a:cs typeface="+mn-cs"/>
              </a:rPr>
              <a:t>preview</a:t>
            </a:r>
            <a:r>
              <a:rPr lang="en-US" sz="1200" b="0" kern="1200" dirty="0">
                <a:solidFill>
                  <a:schemeClr val="tx1"/>
                </a:solidFill>
                <a:effectLst/>
                <a:latin typeface="+mn-lt"/>
                <a:ea typeface="+mn-ea"/>
                <a:cs typeface="+mn-cs"/>
              </a:rPr>
              <a:t> feature, a manual failover process would need to be implemented. This could involve setting up transactional replication to another SQL MI in a different region. VNet peering would need to be established between the virtual networks.</a:t>
            </a:r>
          </a:p>
          <a:p>
            <a:endParaRPr lang="en-US" dirty="0"/>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46</a:t>
            </a:fld>
            <a:endParaRPr lang="en-US" dirty="0"/>
          </a:p>
        </p:txBody>
      </p:sp>
    </p:spTree>
    <p:extLst>
      <p:ext uri="{BB962C8B-B14F-4D97-AF65-F5344CB8AC3E}">
        <p14:creationId xmlns:p14="http://schemas.microsoft.com/office/powerpoint/2010/main" val="28699068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JumpBox is  in the Management subnet. On-premises resources can access the VNet through ExpressRoute or a VPN gateway.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1165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48</a:t>
            </a:fld>
            <a:endParaRPr lang="en-US" dirty="0"/>
          </a:p>
        </p:txBody>
      </p:sp>
    </p:spTree>
    <p:extLst>
      <p:ext uri="{BB962C8B-B14F-4D97-AF65-F5344CB8AC3E}">
        <p14:creationId xmlns:p14="http://schemas.microsoft.com/office/powerpoint/2010/main" val="5606965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SQL MI includes numerous security tools that could be leveraged by Tailspin Toys, including:</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SQL Database Advance Data Security</a:t>
            </a:r>
          </a:p>
          <a:p>
            <a:pPr marL="628650" lvl="1" indent="-171450">
              <a:buFont typeface="Arial" panose="020B0604020202020204" pitchFamily="34" charset="0"/>
              <a:buChar char="•"/>
            </a:pPr>
            <a:r>
              <a:rPr lang="en-US" dirty="0"/>
              <a:t>SQL Data Discovery and Classification</a:t>
            </a:r>
          </a:p>
          <a:p>
            <a:pPr marL="628650" lvl="1" indent="-171450">
              <a:buFont typeface="Arial" panose="020B0604020202020204" pitchFamily="34" charset="0"/>
              <a:buChar char="•"/>
            </a:pPr>
            <a:r>
              <a:rPr lang="en-US" dirty="0"/>
              <a:t>SQL Vulnerability Assessment service</a:t>
            </a:r>
          </a:p>
          <a:p>
            <a:pPr marL="628650" lvl="1" indent="-171450">
              <a:buFont typeface="Arial" panose="020B0604020202020204" pitchFamily="34" charset="0"/>
              <a:buChar char="•"/>
            </a:pPr>
            <a:r>
              <a:rPr lang="en-US" dirty="0"/>
              <a:t>Advanced Threat Detection</a:t>
            </a:r>
          </a:p>
          <a:p>
            <a:pPr marL="171450" lvl="0" indent="-171450">
              <a:buFont typeface="Arial" panose="020B0604020202020204" pitchFamily="34" charset="0"/>
              <a:buChar char="•"/>
            </a:pPr>
            <a:r>
              <a:rPr lang="en-US" dirty="0"/>
              <a:t>Transparent Data Encryption</a:t>
            </a:r>
          </a:p>
          <a:p>
            <a:pPr marL="171450" lvl="0" indent="-171450">
              <a:buFont typeface="Arial" panose="020B0604020202020204" pitchFamily="34" charset="0"/>
              <a:buChar char="•"/>
            </a:pPr>
            <a:r>
              <a:rPr lang="en-US" dirty="0"/>
              <a:t>Dynamic Data Masking</a:t>
            </a:r>
          </a:p>
          <a:p>
            <a:pPr marL="171450" lvl="0" indent="-171450">
              <a:buFont typeface="Arial" panose="020B0604020202020204" pitchFamily="34" charset="0"/>
              <a:buChar char="•"/>
            </a:pPr>
            <a:r>
              <a:rPr lang="en-US" dirty="0"/>
              <a:t>Row-level security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8/16/2019 8:42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212029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1C9C15-504F-4AC2-AD31-7003795B0E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06633A88-1C5F-4518-AA1B-421E2170885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https://customers.microsoft.com/en-us/story/allscripts-partner-professional-services-azure</a:t>
            </a:r>
          </a:p>
          <a:p>
            <a:endParaRPr lang="en-US" dirty="0"/>
          </a:p>
        </p:txBody>
      </p:sp>
    </p:spTree>
    <p:extLst>
      <p:ext uri="{BB962C8B-B14F-4D97-AF65-F5344CB8AC3E}">
        <p14:creationId xmlns:p14="http://schemas.microsoft.com/office/powerpoint/2010/main" val="2512220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510">
              <a:lnSpc>
                <a:spcPct val="90000"/>
              </a:lnSpc>
              <a:spcAft>
                <a:spcPts val="343"/>
              </a:spcAft>
              <a:defRPr/>
            </a:pPr>
            <a:r>
              <a:rPr lang="en-US" dirty="0">
                <a:hlinkClick r:id="rId3"/>
              </a:rPr>
              <a:t>https://customers.microsoft.com/en-us/story/komatsu-australia-manufacturing-azure</a:t>
            </a:r>
            <a:endParaRPr lang="en-US" dirty="0"/>
          </a:p>
          <a:p>
            <a:pPr defTabSz="941510">
              <a:lnSpc>
                <a:spcPct val="90000"/>
              </a:lnSpc>
              <a:spcAft>
                <a:spcPts val="343"/>
              </a:spcAft>
              <a:defRPr/>
            </a:pPr>
            <a:endParaRPr lang="en-US" sz="1200" b="0" i="0" u="none" strike="noStrike" kern="1200" dirty="0">
              <a:solidFill>
                <a:schemeClr val="tx1"/>
              </a:solidFill>
              <a:effectLst/>
              <a:ea typeface="+mn-ea"/>
              <a:cs typeface="+mn-cs"/>
            </a:endParaRPr>
          </a:p>
          <a:p>
            <a:pPr defTabSz="941510">
              <a:lnSpc>
                <a:spcPct val="90000"/>
              </a:lnSpc>
              <a:spcAft>
                <a:spcPts val="343"/>
              </a:spcAft>
              <a:defRPr/>
            </a:pPr>
            <a:endParaRPr lang="en-US" sz="1200" b="0" i="0" u="none" strike="noStrike" kern="1200" dirty="0">
              <a:solidFill>
                <a:schemeClr val="tx1"/>
              </a:solidFill>
              <a:effectLs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126924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u="sng" kern="1200" dirty="0">
                <a:solidFill>
                  <a:schemeClr val="tx1"/>
                </a:solidFill>
                <a:effectLst/>
                <a:latin typeface="+mn-lt"/>
                <a:ea typeface="+mn-ea"/>
                <a:cs typeface="+mn-cs"/>
              </a:rPr>
              <a:t>https://customers.microsoft.com/en-us/story/accuweather-partner-professional-services-azure</a:t>
            </a: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E65B1E1-3BDA-4523-8E4F-9C19D6D3CE6B}" type="slidenum">
              <a:rPr lang="en-US" smtClean="0"/>
              <a:t>9</a:t>
            </a:fld>
            <a:endParaRPr lang="en-US"/>
          </a:p>
        </p:txBody>
      </p:sp>
    </p:spTree>
    <p:extLst>
      <p:ext uri="{BB962C8B-B14F-4D97-AF65-F5344CB8AC3E}">
        <p14:creationId xmlns:p14="http://schemas.microsoft.com/office/powerpoint/2010/main" val="2114308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510">
              <a:lnSpc>
                <a:spcPct val="90000"/>
              </a:lnSpc>
              <a:spcAft>
                <a:spcPts val="343"/>
              </a:spcAft>
              <a:defRPr/>
            </a:pPr>
            <a:r>
              <a:rPr lang="en-US" dirty="0">
                <a:hlinkClick r:id="rId3"/>
              </a:rPr>
              <a:t>https://customers.microsoft.com/en-us/story/paychex-azure-sql-database-us</a:t>
            </a:r>
            <a:endParaRPr lang="en-US" dirty="0"/>
          </a:p>
          <a:p>
            <a:pPr defTabSz="941510">
              <a:lnSpc>
                <a:spcPct val="90000"/>
              </a:lnSpc>
              <a:spcAft>
                <a:spcPts val="343"/>
              </a:spcAft>
              <a:defRPr/>
            </a:pPr>
            <a:endParaRPr lang="en-US" sz="1200" b="0" i="0" u="none" strike="noStrike" kern="1200" dirty="0">
              <a:solidFill>
                <a:schemeClr val="tx1"/>
              </a:solidFill>
              <a:effectLs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907027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Managed instance is a new deployment option of Azure SQL Database, providing near 100% compatibility with the latest SQL Server on-premises (Enterprise Edition) Database Engine.</a:t>
            </a:r>
          </a:p>
          <a:p>
            <a:pPr marL="171450" indent="-171450">
              <a:buFont typeface="Arial" panose="020B0604020202020204" pitchFamily="34" charset="0"/>
              <a:buChar char="•"/>
            </a:pPr>
            <a:r>
              <a:rPr lang="en-US" dirty="0"/>
              <a:t>Provides a native virtual network (VNet) implementation that addresses common security concerns, and a business model favorable for on-premises SQL Server customers.</a:t>
            </a:r>
          </a:p>
          <a:p>
            <a:pPr marL="171450" indent="-171450">
              <a:buFont typeface="Arial" panose="020B0604020202020204" pitchFamily="34" charset="0"/>
              <a:buChar char="•"/>
            </a:pPr>
            <a:r>
              <a:rPr lang="en-US" dirty="0"/>
              <a:t>The managed instance deployment model allows existing SQL Server customers to lift and shift their on-premises applications to the cloud with minimal application and database changes.</a:t>
            </a:r>
          </a:p>
          <a:p>
            <a:pPr marL="171450" indent="-171450">
              <a:buFont typeface="Arial" panose="020B0604020202020204" pitchFamily="34" charset="0"/>
              <a:buChar char="•"/>
            </a:pPr>
            <a:r>
              <a:rPr lang="en-US" dirty="0"/>
              <a:t>At the same time, the managed instance deployment option preserves all PaaS capabilities (automatic patching and version updates, automated backups, high-availability ), that drastically reduces management overhead and TCO.</a:t>
            </a:r>
          </a:p>
          <a:p>
            <a:pPr marL="171450" indent="-171450">
              <a:buFont typeface="Arial" panose="020B0604020202020204" pitchFamily="34" charset="0"/>
              <a:buChar char="•"/>
            </a:pPr>
            <a:r>
              <a:rPr lang="en-US" dirty="0"/>
              <a:t>Adds features that are not available in Azure SQL Database, such as cross-database queries, linked servers, CLR modules, and Service Broker.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8/16/2019 8:42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773849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hlinkClick r:id="rId3"/>
              </a:rPr>
              <a:t>https://azure.microsoft.com/en-us/pricing/details/sql-database/</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Serverless currently falls within GP &gt; Single &gt; Gen5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B3E91B-0691-4B67-8A98-0307ED341CD0}"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4163106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emf"/><Relationship Id="rId1" Type="http://schemas.openxmlformats.org/officeDocument/2006/relationships/slideMaster" Target="../slideMasters/slideMaster8.xml"/><Relationship Id="rId4" Type="http://schemas.openxmlformats.org/officeDocument/2006/relationships/image" Target="../media/image36.png"/></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8.xml"/><Relationship Id="rId4" Type="http://schemas.openxmlformats.org/officeDocument/2006/relationships/image" Target="../media/image39.jp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8.xml"/><Relationship Id="rId4" Type="http://schemas.openxmlformats.org/officeDocument/2006/relationships/image" Target="../media/image39.jp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8.xml"/><Relationship Id="rId4" Type="http://schemas.openxmlformats.org/officeDocument/2006/relationships/image" Target="../media/image39.jpg"/></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jpg"/><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Master" Target="../slideMasters/slideMaster7.xml"/><Relationship Id="rId4" Type="http://schemas.openxmlformats.org/officeDocument/2006/relationships/image" Target="../media/image26.jp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Master" Target="../slideMasters/slideMaster7.xml"/><Relationship Id="rId4" Type="http://schemas.openxmlformats.org/officeDocument/2006/relationships/image" Target="../media/image31.jpg"/></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46ACC-00F9-4D70-B422-790ECFA24B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82204D-2DAE-4AB5-9B05-3899283AB5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21EC89-F3BC-4E4B-8564-29EB0556F7F1}"/>
              </a:ext>
            </a:extLst>
          </p:cNvPr>
          <p:cNvSpPr>
            <a:spLocks noGrp="1"/>
          </p:cNvSpPr>
          <p:nvPr>
            <p:ph type="dt" sz="half" idx="10"/>
          </p:nvPr>
        </p:nvSpPr>
        <p:spPr/>
        <p:txBody>
          <a:bodyPr/>
          <a:lstStyle/>
          <a:p>
            <a:fld id="{FBDAE4F9-EBB8-48DE-8E1D-68938C296561}" type="datetimeFigureOut">
              <a:rPr lang="en-US" smtClean="0"/>
              <a:t>8/16/2019</a:t>
            </a:fld>
            <a:endParaRPr lang="en-US"/>
          </a:p>
        </p:txBody>
      </p:sp>
      <p:sp>
        <p:nvSpPr>
          <p:cNvPr id="5" name="Footer Placeholder 4">
            <a:extLst>
              <a:ext uri="{FF2B5EF4-FFF2-40B4-BE49-F238E27FC236}">
                <a16:creationId xmlns:a16="http://schemas.microsoft.com/office/drawing/2014/main" id="{77168E04-5ED4-42E1-9B4A-BC31627AE8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7C54C-FFC4-4947-B9A5-13EA82EDB99A}"/>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3844616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DBCA0-88D0-4544-A6FC-B5A882AD6D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5A924A-83DC-4361-A995-0386E26B53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26B8C3-5861-4161-99F7-75BA00F554F4}"/>
              </a:ext>
            </a:extLst>
          </p:cNvPr>
          <p:cNvSpPr>
            <a:spLocks noGrp="1"/>
          </p:cNvSpPr>
          <p:nvPr>
            <p:ph type="dt" sz="half" idx="10"/>
          </p:nvPr>
        </p:nvSpPr>
        <p:spPr/>
        <p:txBody>
          <a:bodyPr/>
          <a:lstStyle/>
          <a:p>
            <a:fld id="{FBDAE4F9-EBB8-48DE-8E1D-68938C296561}" type="datetimeFigureOut">
              <a:rPr lang="en-US" smtClean="0"/>
              <a:t>8/16/2019</a:t>
            </a:fld>
            <a:endParaRPr lang="en-US"/>
          </a:p>
        </p:txBody>
      </p:sp>
      <p:sp>
        <p:nvSpPr>
          <p:cNvPr id="5" name="Footer Placeholder 4">
            <a:extLst>
              <a:ext uri="{FF2B5EF4-FFF2-40B4-BE49-F238E27FC236}">
                <a16:creationId xmlns:a16="http://schemas.microsoft.com/office/drawing/2014/main" id="{0D9EBD45-4494-4E33-B0F1-C6FFAEEADE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79C5CD-0DFE-4FB5-BD21-9F1A479B194E}"/>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160919912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806643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927267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white">
          <a:xfrm>
            <a:off x="584202" y="585790"/>
            <a:ext cx="1366245" cy="292608"/>
          </a:xfrm>
          <a:prstGeom prst="rect">
            <a:avLst/>
          </a:prstGeom>
        </p:spPr>
      </p:pic>
      <p:pic>
        <p:nvPicPr>
          <p:cNvPr id="5" name="Picture 4" descr="Microsoft Inspire event logo">
            <a:extLst>
              <a:ext uri="{FF2B5EF4-FFF2-40B4-BE49-F238E27FC236}">
                <a16:creationId xmlns:a16="http://schemas.microsoft.com/office/drawing/2014/main" id="{5075F494-EE98-49E1-963C-01F96E9051E3}"/>
              </a:ext>
            </a:extLst>
          </p:cNvPr>
          <p:cNvPicPr>
            <a:picLocks noChangeAspect="1"/>
          </p:cNvPicPr>
          <p:nvPr userDrawn="1"/>
        </p:nvPicPr>
        <p:blipFill>
          <a:blip r:embed="rId3"/>
          <a:stretch>
            <a:fillRect/>
          </a:stretch>
        </p:blipFill>
        <p:spPr>
          <a:xfrm>
            <a:off x="599442" y="2913428"/>
            <a:ext cx="2788943" cy="1408176"/>
          </a:xfrm>
          <a:prstGeom prst="rect">
            <a:avLst/>
          </a:prstGeom>
        </p:spPr>
      </p:pic>
      <p:pic>
        <p:nvPicPr>
          <p:cNvPr id="6" name="Picture 5">
            <a:extLst>
              <a:ext uri="{FF2B5EF4-FFF2-40B4-BE49-F238E27FC236}">
                <a16:creationId xmlns:a16="http://schemas.microsoft.com/office/drawing/2014/main" id="{0476A41B-A343-456C-84AD-A9DB8690EDEA}"/>
              </a:ext>
              <a:ext uri="{C183D7F6-B498-43B3-948B-1728B52AA6E4}">
                <adec:decorative xmlns:adec="http://schemas.microsoft.com/office/drawing/2017/decorative" val="1"/>
              </a:ext>
            </a:extLst>
          </p:cNvPr>
          <p:cNvPicPr>
            <a:picLocks noChangeAspect="1"/>
          </p:cNvPicPr>
          <p:nvPr userDrawn="1"/>
        </p:nvPicPr>
        <p:blipFill rotWithShape="1">
          <a:blip r:embed="rId4"/>
          <a:srcRect t="4112" r="7055" b="32576"/>
          <a:stretch/>
        </p:blipFill>
        <p:spPr>
          <a:xfrm>
            <a:off x="5479695" y="0"/>
            <a:ext cx="6712307" cy="6858000"/>
          </a:xfrm>
          <a:prstGeom prst="rect">
            <a:avLst/>
          </a:prstGeom>
        </p:spPr>
      </p:pic>
    </p:spTree>
    <p:extLst>
      <p:ext uri="{BB962C8B-B14F-4D97-AF65-F5344CB8AC3E}">
        <p14:creationId xmlns:p14="http://schemas.microsoft.com/office/powerpoint/2010/main" val="245336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D8699408-0936-41F4-8656-48EC35288DAB}"/>
              </a:ext>
            </a:extLst>
          </p:cNvPr>
          <p:cNvSpPr>
            <a:spLocks noGrp="1"/>
          </p:cNvSpPr>
          <p:nvPr>
            <p:ph type="body" sz="quarter" idx="13" hasCustomPrompt="1"/>
          </p:nvPr>
        </p:nvSpPr>
        <p:spPr>
          <a:xfrm>
            <a:off x="8408990" y="589607"/>
            <a:ext cx="3200400" cy="307804"/>
          </a:xfrm>
        </p:spPr>
        <p:txBody>
          <a:bodyPr lIns="0" tIns="0" rIns="0" bIns="0"/>
          <a:lstStyle>
            <a:lvl1pPr marL="0" indent="0" algn="r">
              <a:buNone/>
              <a:defRPr sz="2000">
                <a:latin typeface="+mn-lt"/>
              </a:defRPr>
            </a:lvl1pPr>
            <a:lvl2pPr marL="342768" indent="0">
              <a:buNone/>
              <a:defRPr sz="2000"/>
            </a:lvl2pPr>
            <a:lvl3pPr marL="571281" indent="0">
              <a:buNone/>
              <a:defRPr sz="2000"/>
            </a:lvl3pPr>
            <a:lvl4pPr marL="799792" indent="0">
              <a:buNone/>
              <a:defRPr sz="2000"/>
            </a:lvl4pPr>
            <a:lvl5pPr marL="1028304" indent="0">
              <a:buNone/>
              <a:defRPr sz="2000"/>
            </a:lvl5pPr>
          </a:lstStyle>
          <a:p>
            <a:pPr lvl="0"/>
            <a:r>
              <a:rPr lang="en-US"/>
              <a:t>Session code</a:t>
            </a:r>
          </a:p>
        </p:txBody>
      </p:sp>
    </p:spTree>
    <p:extLst>
      <p:ext uri="{BB962C8B-B14F-4D97-AF65-F5344CB8AC3E}">
        <p14:creationId xmlns:p14="http://schemas.microsoft.com/office/powerpoint/2010/main" val="2719225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16059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51162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0"/>
            <a:ext cx="5211763"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7863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mn-lt"/>
                <a:cs typeface="Segoe UI" panose="020B0502040204020203" pitchFamily="34" charset="0"/>
              </a:defRPr>
            </a:lvl1pPr>
            <a:lvl2pPr marL="255490" indent="0">
              <a:buFont typeface="Wingdings" panose="05000000000000000000" pitchFamily="2" charset="2"/>
              <a:buNone/>
              <a:defRPr sz="2000" b="0">
                <a:latin typeface="+mn-lt"/>
              </a:defRPr>
            </a:lvl2pPr>
            <a:lvl3pPr marL="450677" indent="0">
              <a:buFont typeface="Wingdings" panose="05000000000000000000" pitchFamily="2" charset="2"/>
              <a:buNone/>
              <a:tabLst/>
              <a:defRPr sz="1600" b="0">
                <a:latin typeface="+mn-lt"/>
              </a:defRPr>
            </a:lvl3pPr>
            <a:lvl4pPr marL="652212" indent="0">
              <a:buFont typeface="Wingdings" panose="05000000000000000000" pitchFamily="2" charset="2"/>
              <a:buNone/>
              <a:defRPr sz="1400" b="0">
                <a:latin typeface="+mn-lt"/>
              </a:defRPr>
            </a:lvl4pPr>
            <a:lvl5pPr marL="853747"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mn-lt"/>
                <a:cs typeface="Segoe UI" panose="020B0502040204020203" pitchFamily="34" charset="0"/>
              </a:defRPr>
            </a:lvl1pPr>
            <a:lvl2pPr marL="255490" indent="0">
              <a:buFont typeface="Wingdings" panose="05000000000000000000" pitchFamily="2" charset="2"/>
              <a:buNone/>
              <a:defRPr sz="2000" b="0">
                <a:latin typeface="+mn-lt"/>
              </a:defRPr>
            </a:lvl2pPr>
            <a:lvl3pPr marL="450677" indent="0">
              <a:buFont typeface="Wingdings" panose="05000000000000000000" pitchFamily="2" charset="2"/>
              <a:buNone/>
              <a:tabLst/>
              <a:defRPr sz="1600" b="0">
                <a:latin typeface="+mn-lt"/>
              </a:defRPr>
            </a:lvl3pPr>
            <a:lvl4pPr marL="652212" indent="0">
              <a:buFont typeface="Wingdings" panose="05000000000000000000" pitchFamily="2" charset="2"/>
              <a:buNone/>
              <a:defRPr sz="1400" b="0">
                <a:latin typeface="+mn-lt"/>
              </a:defRPr>
            </a:lvl4pPr>
            <a:lvl5pPr marL="853747"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467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992254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174592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758C2D-B800-4B31-9FE5-E7A774545F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55E330-CD8A-4E4F-B00D-CDAAFAEA1E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D0CDBC-3C08-4E88-BE01-422843B7C698}"/>
              </a:ext>
            </a:extLst>
          </p:cNvPr>
          <p:cNvSpPr>
            <a:spLocks noGrp="1"/>
          </p:cNvSpPr>
          <p:nvPr>
            <p:ph type="dt" sz="half" idx="10"/>
          </p:nvPr>
        </p:nvSpPr>
        <p:spPr/>
        <p:txBody>
          <a:bodyPr/>
          <a:lstStyle/>
          <a:p>
            <a:fld id="{FBDAE4F9-EBB8-48DE-8E1D-68938C296561}" type="datetimeFigureOut">
              <a:rPr lang="en-US" smtClean="0"/>
              <a:t>8/16/2019</a:t>
            </a:fld>
            <a:endParaRPr lang="en-US"/>
          </a:p>
        </p:txBody>
      </p:sp>
      <p:sp>
        <p:nvSpPr>
          <p:cNvPr id="5" name="Footer Placeholder 4">
            <a:extLst>
              <a:ext uri="{FF2B5EF4-FFF2-40B4-BE49-F238E27FC236}">
                <a16:creationId xmlns:a16="http://schemas.microsoft.com/office/drawing/2014/main" id="{ECD0C298-2799-4191-BA21-A1E3D90CB7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DBD713-0AC2-4AB8-823A-813E3D55CC56}"/>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396620303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80"/>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8" y="5166804"/>
            <a:ext cx="1401355" cy="1406545"/>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8"/>
            <a:ext cx="1406545" cy="1406545"/>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5914548" y="563894"/>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7285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3000">
          <p15:clr>
            <a:srgbClr val="5ACBF0"/>
          </p15:clr>
        </p15:guide>
        <p15:guide id="12" pos="3543">
          <p15:clr>
            <a:srgbClr val="A4A3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4"/>
            <a:ext cx="4159950" cy="1108121"/>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8" y="5166804"/>
            <a:ext cx="1401355" cy="1406545"/>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8"/>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5914548" y="563894"/>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524933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5" y="2996527"/>
            <a:ext cx="4163125" cy="861803"/>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8" y="5166804"/>
            <a:ext cx="1401355" cy="1406545"/>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8"/>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5914548" y="563894"/>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546365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4"/>
            <a:ext cx="4159950" cy="110812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031326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7603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46509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02356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71670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7904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10259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6040903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19"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8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5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59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58921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079618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5514799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39838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5443688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2"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369353"/>
          </a:xfrm>
        </p:spPr>
        <p:txBody>
          <a:bodyPr/>
          <a:lstStyle>
            <a:lvl1pPr marL="0" indent="0" algn="l">
              <a:buNone/>
              <a:defRPr sz="2400" b="1" i="0" spc="-60" baseline="0">
                <a:latin typeface="Segoe UI Semibold" charset="0"/>
                <a:ea typeface="Segoe UI Semibold" charset="0"/>
                <a:cs typeface="Segoe UI Semibold" charset="0"/>
              </a:defRPr>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Tree>
    <p:extLst>
      <p:ext uri="{BB962C8B-B14F-4D97-AF65-F5344CB8AC3E}">
        <p14:creationId xmlns:p14="http://schemas.microsoft.com/office/powerpoint/2010/main" val="186105885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6F6C74C-D2EA-44BA-AE4C-B408FFE6C35F}" type="datetimeFigureOut">
              <a:rPr lang="en-US" smtClean="0"/>
              <a:t>8/16/2019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228228663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F6C74C-D2EA-44BA-AE4C-B408FFE6C35F}" type="datetimeFigureOut">
              <a:rPr lang="en-US" smtClean="0"/>
              <a:t>8/16/2019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214499134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6F6C74C-D2EA-44BA-AE4C-B408FFE6C35F}" type="datetimeFigureOut">
              <a:rPr lang="en-US" smtClean="0"/>
              <a:t>8/16/2019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304039490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6F6C74C-D2EA-44BA-AE4C-B408FFE6C35F}" type="datetimeFigureOut">
              <a:rPr lang="en-US" smtClean="0"/>
              <a:t>8/16/2019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761109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435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6F6C74C-D2EA-44BA-AE4C-B408FFE6C35F}" type="datetimeFigureOut">
              <a:rPr lang="en-US" smtClean="0"/>
              <a:t>8/16/2019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262745127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6F6C74C-D2EA-44BA-AE4C-B408FFE6C35F}" type="datetimeFigureOut">
              <a:rPr lang="en-US" smtClean="0"/>
              <a:t>8/16/2019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123853310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F6C74C-D2EA-44BA-AE4C-B408FFE6C35F}" type="datetimeFigureOut">
              <a:rPr lang="en-US" smtClean="0"/>
              <a:t>8/16/2019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421266469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6F6C74C-D2EA-44BA-AE4C-B408FFE6C35F}" type="datetimeFigureOut">
              <a:rPr lang="en-US" smtClean="0"/>
              <a:t>8/16/2019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197275847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6F6C74C-D2EA-44BA-AE4C-B408FFE6C35F}" type="datetimeFigureOut">
              <a:rPr lang="en-US" smtClean="0"/>
              <a:t>8/16/2019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252019727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F6C74C-D2EA-44BA-AE4C-B408FFE6C35F}" type="datetimeFigureOut">
              <a:rPr lang="en-US" smtClean="0"/>
              <a:t>8/16/2019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152980243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F6C74C-D2EA-44BA-AE4C-B408FFE6C35F}" type="datetimeFigureOut">
              <a:rPr lang="en-US" smtClean="0"/>
              <a:t>8/16/2019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260080298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28008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833957533"/>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549768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6498273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51AA2-80B0-4A9D-B328-58DE57EFBF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39FEF49-162D-412A-87B3-A9F0EA1089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01D64A-F3C2-4020-A239-A20FED24B694}"/>
              </a:ext>
            </a:extLst>
          </p:cNvPr>
          <p:cNvSpPr>
            <a:spLocks noGrp="1"/>
          </p:cNvSpPr>
          <p:nvPr>
            <p:ph type="dt" sz="half" idx="10"/>
          </p:nvPr>
        </p:nvSpPr>
        <p:spPr/>
        <p:txBody>
          <a:bodyPr/>
          <a:lstStyle/>
          <a:p>
            <a:fld id="{1A1ED84D-E2A5-4345-BBF1-5EFBBB176F5D}" type="datetimeFigureOut">
              <a:rPr lang="en-US" smtClean="0"/>
              <a:t>8/16/2019</a:t>
            </a:fld>
            <a:endParaRPr lang="en-US"/>
          </a:p>
        </p:txBody>
      </p:sp>
      <p:sp>
        <p:nvSpPr>
          <p:cNvPr id="5" name="Footer Placeholder 4">
            <a:extLst>
              <a:ext uri="{FF2B5EF4-FFF2-40B4-BE49-F238E27FC236}">
                <a16:creationId xmlns:a16="http://schemas.microsoft.com/office/drawing/2014/main" id="{A7E0AB00-C504-4420-A89B-78417BC6F4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96817D-1537-48A1-9198-C8B422820571}"/>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295234100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A2296-4010-4FD2-AFC3-6B6205D0EE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22C6E4-2A5D-4104-935A-B144F56C73A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ADF441-AF1F-4EA6-A348-9FC958F5000C}"/>
              </a:ext>
            </a:extLst>
          </p:cNvPr>
          <p:cNvSpPr>
            <a:spLocks noGrp="1"/>
          </p:cNvSpPr>
          <p:nvPr>
            <p:ph type="dt" sz="half" idx="10"/>
          </p:nvPr>
        </p:nvSpPr>
        <p:spPr/>
        <p:txBody>
          <a:bodyPr/>
          <a:lstStyle/>
          <a:p>
            <a:fld id="{1A1ED84D-E2A5-4345-BBF1-5EFBBB176F5D}" type="datetimeFigureOut">
              <a:rPr lang="en-US" smtClean="0"/>
              <a:t>8/16/2019</a:t>
            </a:fld>
            <a:endParaRPr lang="en-US"/>
          </a:p>
        </p:txBody>
      </p:sp>
      <p:sp>
        <p:nvSpPr>
          <p:cNvPr id="5" name="Footer Placeholder 4">
            <a:extLst>
              <a:ext uri="{FF2B5EF4-FFF2-40B4-BE49-F238E27FC236}">
                <a16:creationId xmlns:a16="http://schemas.microsoft.com/office/drawing/2014/main" id="{74D1248D-DEF7-44D5-AE89-5BE84C09E2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34F732-C742-428A-BE00-5C91A8D1720B}"/>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302245508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6A810-FA29-4175-8F5A-1C8318BA00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75E31A7-4EE9-412A-B092-FBD0ACC018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E6263B4-D281-4DA2-9A80-F092D4D2F71C}"/>
              </a:ext>
            </a:extLst>
          </p:cNvPr>
          <p:cNvSpPr>
            <a:spLocks noGrp="1"/>
          </p:cNvSpPr>
          <p:nvPr>
            <p:ph type="dt" sz="half" idx="10"/>
          </p:nvPr>
        </p:nvSpPr>
        <p:spPr/>
        <p:txBody>
          <a:bodyPr/>
          <a:lstStyle/>
          <a:p>
            <a:fld id="{1A1ED84D-E2A5-4345-BBF1-5EFBBB176F5D}" type="datetimeFigureOut">
              <a:rPr lang="en-US" smtClean="0"/>
              <a:t>8/16/2019</a:t>
            </a:fld>
            <a:endParaRPr lang="en-US"/>
          </a:p>
        </p:txBody>
      </p:sp>
      <p:sp>
        <p:nvSpPr>
          <p:cNvPr id="5" name="Footer Placeholder 4">
            <a:extLst>
              <a:ext uri="{FF2B5EF4-FFF2-40B4-BE49-F238E27FC236}">
                <a16:creationId xmlns:a16="http://schemas.microsoft.com/office/drawing/2014/main" id="{9E6840FE-62C8-471E-B45B-2A570BFC6F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4CD418-6DB7-4D3E-AFB0-A2F3E9B478BC}"/>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290898129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208DC-8811-4015-BFC3-D88A4E702E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88353-DDC8-45C2-AB4B-39F8EF31DBE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6C71176-6D86-4C89-ABF6-F2759C31439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AFA3F3-B09A-4E13-87BC-28BE5E659538}"/>
              </a:ext>
            </a:extLst>
          </p:cNvPr>
          <p:cNvSpPr>
            <a:spLocks noGrp="1"/>
          </p:cNvSpPr>
          <p:nvPr>
            <p:ph type="dt" sz="half" idx="10"/>
          </p:nvPr>
        </p:nvSpPr>
        <p:spPr/>
        <p:txBody>
          <a:bodyPr/>
          <a:lstStyle/>
          <a:p>
            <a:fld id="{1A1ED84D-E2A5-4345-BBF1-5EFBBB176F5D}" type="datetimeFigureOut">
              <a:rPr lang="en-US" smtClean="0"/>
              <a:t>8/16/2019</a:t>
            </a:fld>
            <a:endParaRPr lang="en-US"/>
          </a:p>
        </p:txBody>
      </p:sp>
      <p:sp>
        <p:nvSpPr>
          <p:cNvPr id="6" name="Footer Placeholder 5">
            <a:extLst>
              <a:ext uri="{FF2B5EF4-FFF2-40B4-BE49-F238E27FC236}">
                <a16:creationId xmlns:a16="http://schemas.microsoft.com/office/drawing/2014/main" id="{9334584A-EA29-4E74-BA02-A6BA44C4C5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6703B8-AF01-4370-84DD-A57153914831}"/>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75514270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03939-467E-42D5-A3E3-2DBE3181BCC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DA127C-8775-4F49-A106-B63A653788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D4A118D-BF65-4A5C-B08F-2BC5297F7AA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544C13-679D-471E-AD7F-DA75D37993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9661213-A0C6-49CF-AC38-1985B1E302D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EB2515-835B-4600-AC99-5C7D741329BB}"/>
              </a:ext>
            </a:extLst>
          </p:cNvPr>
          <p:cNvSpPr>
            <a:spLocks noGrp="1"/>
          </p:cNvSpPr>
          <p:nvPr>
            <p:ph type="dt" sz="half" idx="10"/>
          </p:nvPr>
        </p:nvSpPr>
        <p:spPr/>
        <p:txBody>
          <a:bodyPr/>
          <a:lstStyle/>
          <a:p>
            <a:fld id="{1A1ED84D-E2A5-4345-BBF1-5EFBBB176F5D}" type="datetimeFigureOut">
              <a:rPr lang="en-US" smtClean="0"/>
              <a:t>8/16/2019</a:t>
            </a:fld>
            <a:endParaRPr lang="en-US"/>
          </a:p>
        </p:txBody>
      </p:sp>
      <p:sp>
        <p:nvSpPr>
          <p:cNvPr id="8" name="Footer Placeholder 7">
            <a:extLst>
              <a:ext uri="{FF2B5EF4-FFF2-40B4-BE49-F238E27FC236}">
                <a16:creationId xmlns:a16="http://schemas.microsoft.com/office/drawing/2014/main" id="{55906681-BB1F-4792-BC55-E753B53637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18E961-655A-4C40-B387-E4C8C546BE70}"/>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71269423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685E-2D7F-4B06-BBE0-51554D9AB4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8F9DC3A-07E9-4BBE-AE22-46A61144C99D}"/>
              </a:ext>
            </a:extLst>
          </p:cNvPr>
          <p:cNvSpPr>
            <a:spLocks noGrp="1"/>
          </p:cNvSpPr>
          <p:nvPr>
            <p:ph type="dt" sz="half" idx="10"/>
          </p:nvPr>
        </p:nvSpPr>
        <p:spPr/>
        <p:txBody>
          <a:bodyPr/>
          <a:lstStyle/>
          <a:p>
            <a:fld id="{1A1ED84D-E2A5-4345-BBF1-5EFBBB176F5D}" type="datetimeFigureOut">
              <a:rPr lang="en-US" smtClean="0"/>
              <a:t>8/16/2019</a:t>
            </a:fld>
            <a:endParaRPr lang="en-US"/>
          </a:p>
        </p:txBody>
      </p:sp>
      <p:sp>
        <p:nvSpPr>
          <p:cNvPr id="4" name="Footer Placeholder 3">
            <a:extLst>
              <a:ext uri="{FF2B5EF4-FFF2-40B4-BE49-F238E27FC236}">
                <a16:creationId xmlns:a16="http://schemas.microsoft.com/office/drawing/2014/main" id="{AFA6CDD2-116E-4E8E-869B-48BBD61AA30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51E4BE-DF10-498F-8D8C-F26B14C914FF}"/>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241403438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4A3C44-9664-4005-BA29-A90F9B1D3327}"/>
              </a:ext>
            </a:extLst>
          </p:cNvPr>
          <p:cNvSpPr>
            <a:spLocks noGrp="1"/>
          </p:cNvSpPr>
          <p:nvPr>
            <p:ph type="dt" sz="half" idx="10"/>
          </p:nvPr>
        </p:nvSpPr>
        <p:spPr/>
        <p:txBody>
          <a:bodyPr/>
          <a:lstStyle/>
          <a:p>
            <a:fld id="{1A1ED84D-E2A5-4345-BBF1-5EFBBB176F5D}" type="datetimeFigureOut">
              <a:rPr lang="en-US" smtClean="0"/>
              <a:t>8/16/2019</a:t>
            </a:fld>
            <a:endParaRPr lang="en-US"/>
          </a:p>
        </p:txBody>
      </p:sp>
      <p:sp>
        <p:nvSpPr>
          <p:cNvPr id="3" name="Footer Placeholder 2">
            <a:extLst>
              <a:ext uri="{FF2B5EF4-FFF2-40B4-BE49-F238E27FC236}">
                <a16:creationId xmlns:a16="http://schemas.microsoft.com/office/drawing/2014/main" id="{13CA152A-ABC9-4AB6-A7EF-92C285088D4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E9B28E-9066-43A6-AE37-C07E8F0BAEA0}"/>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22056008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D43C7-B499-4F0A-A2D0-1A0867B560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F3E9C6-A8C7-410A-8913-21313A8AB8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F4CB9C-E8BC-472F-8EE2-35AF07B8BD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42336C9-A2E5-410F-8D28-17C6328C91F6}"/>
              </a:ext>
            </a:extLst>
          </p:cNvPr>
          <p:cNvSpPr>
            <a:spLocks noGrp="1"/>
          </p:cNvSpPr>
          <p:nvPr>
            <p:ph type="dt" sz="half" idx="10"/>
          </p:nvPr>
        </p:nvSpPr>
        <p:spPr/>
        <p:txBody>
          <a:bodyPr/>
          <a:lstStyle/>
          <a:p>
            <a:fld id="{1A1ED84D-E2A5-4345-BBF1-5EFBBB176F5D}" type="datetimeFigureOut">
              <a:rPr lang="en-US" smtClean="0"/>
              <a:t>8/16/2019</a:t>
            </a:fld>
            <a:endParaRPr lang="en-US"/>
          </a:p>
        </p:txBody>
      </p:sp>
      <p:sp>
        <p:nvSpPr>
          <p:cNvPr id="6" name="Footer Placeholder 5">
            <a:extLst>
              <a:ext uri="{FF2B5EF4-FFF2-40B4-BE49-F238E27FC236}">
                <a16:creationId xmlns:a16="http://schemas.microsoft.com/office/drawing/2014/main" id="{2A83BF97-45BD-47F9-ACEE-34C8364C9C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4E9570-1A97-4EE7-885E-F84553D997B8}"/>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262982694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9F976-4402-46CA-BAAB-4766975202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455ABC0-D477-44EC-97E7-BB4B68F09A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4F1B7D-32B8-4B82-BFBF-6523E5E47B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0C73C20-CBDA-49D6-8FD9-57CFD3545C08}"/>
              </a:ext>
            </a:extLst>
          </p:cNvPr>
          <p:cNvSpPr>
            <a:spLocks noGrp="1"/>
          </p:cNvSpPr>
          <p:nvPr>
            <p:ph type="dt" sz="half" idx="10"/>
          </p:nvPr>
        </p:nvSpPr>
        <p:spPr/>
        <p:txBody>
          <a:bodyPr/>
          <a:lstStyle/>
          <a:p>
            <a:fld id="{1A1ED84D-E2A5-4345-BBF1-5EFBBB176F5D}" type="datetimeFigureOut">
              <a:rPr lang="en-US" smtClean="0"/>
              <a:t>8/16/2019</a:t>
            </a:fld>
            <a:endParaRPr lang="en-US"/>
          </a:p>
        </p:txBody>
      </p:sp>
      <p:sp>
        <p:nvSpPr>
          <p:cNvPr id="6" name="Footer Placeholder 5">
            <a:extLst>
              <a:ext uri="{FF2B5EF4-FFF2-40B4-BE49-F238E27FC236}">
                <a16:creationId xmlns:a16="http://schemas.microsoft.com/office/drawing/2014/main" id="{FF164266-4D44-4225-A0DF-15364D6759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BF5B5C-A3BA-402A-98AF-6D9B77272897}"/>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79910448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4DDE1-7749-4852-8030-3AD3550BFA3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A6421A-1F13-4A36-8059-4853A30466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C4F5AC-3794-4EF8-9156-323A4FB2DEFC}"/>
              </a:ext>
            </a:extLst>
          </p:cNvPr>
          <p:cNvSpPr>
            <a:spLocks noGrp="1"/>
          </p:cNvSpPr>
          <p:nvPr>
            <p:ph type="dt" sz="half" idx="10"/>
          </p:nvPr>
        </p:nvSpPr>
        <p:spPr/>
        <p:txBody>
          <a:bodyPr/>
          <a:lstStyle/>
          <a:p>
            <a:fld id="{1A1ED84D-E2A5-4345-BBF1-5EFBBB176F5D}" type="datetimeFigureOut">
              <a:rPr lang="en-US" smtClean="0"/>
              <a:t>8/16/2019</a:t>
            </a:fld>
            <a:endParaRPr lang="en-US"/>
          </a:p>
        </p:txBody>
      </p:sp>
      <p:sp>
        <p:nvSpPr>
          <p:cNvPr id="5" name="Footer Placeholder 4">
            <a:extLst>
              <a:ext uri="{FF2B5EF4-FFF2-40B4-BE49-F238E27FC236}">
                <a16:creationId xmlns:a16="http://schemas.microsoft.com/office/drawing/2014/main" id="{BB9A62D0-E120-4505-8F19-90A485FD1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F291-7EBD-4F52-A9EC-A58539237257}"/>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6080825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58428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8E94CD-58E0-4B8C-8441-817BA8293D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6A1FD6-7F1F-4ADA-B44B-F30BE3E6217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040A40-989B-4B9B-817C-47C299B7B650}"/>
              </a:ext>
            </a:extLst>
          </p:cNvPr>
          <p:cNvSpPr>
            <a:spLocks noGrp="1"/>
          </p:cNvSpPr>
          <p:nvPr>
            <p:ph type="dt" sz="half" idx="10"/>
          </p:nvPr>
        </p:nvSpPr>
        <p:spPr/>
        <p:txBody>
          <a:bodyPr/>
          <a:lstStyle/>
          <a:p>
            <a:fld id="{1A1ED84D-E2A5-4345-BBF1-5EFBBB176F5D}" type="datetimeFigureOut">
              <a:rPr lang="en-US" smtClean="0"/>
              <a:t>8/16/2019</a:t>
            </a:fld>
            <a:endParaRPr lang="en-US"/>
          </a:p>
        </p:txBody>
      </p:sp>
      <p:sp>
        <p:nvSpPr>
          <p:cNvPr id="5" name="Footer Placeholder 4">
            <a:extLst>
              <a:ext uri="{FF2B5EF4-FFF2-40B4-BE49-F238E27FC236}">
                <a16:creationId xmlns:a16="http://schemas.microsoft.com/office/drawing/2014/main" id="{4FD50646-8B0D-4163-A3E6-71F5C010F4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852C26-9423-4090-97B8-210CA22ED9B8}"/>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30764422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86667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10822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08140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endParaRPr lang="en-US" dirty="0"/>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09591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378F8-1EFF-462C-9A77-C57D725028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5AF50-6021-498D-8669-E963FDE157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3F3ED2-3E3E-43F3-98A7-12FBC4C59F65}"/>
              </a:ext>
            </a:extLst>
          </p:cNvPr>
          <p:cNvSpPr>
            <a:spLocks noGrp="1"/>
          </p:cNvSpPr>
          <p:nvPr>
            <p:ph type="dt" sz="half" idx="10"/>
          </p:nvPr>
        </p:nvSpPr>
        <p:spPr/>
        <p:txBody>
          <a:bodyPr/>
          <a:lstStyle/>
          <a:p>
            <a:fld id="{FBDAE4F9-EBB8-48DE-8E1D-68938C296561}" type="datetimeFigureOut">
              <a:rPr lang="en-US" smtClean="0"/>
              <a:t>8/16/2019</a:t>
            </a:fld>
            <a:endParaRPr lang="en-US"/>
          </a:p>
        </p:txBody>
      </p:sp>
      <p:sp>
        <p:nvSpPr>
          <p:cNvPr id="5" name="Footer Placeholder 4">
            <a:extLst>
              <a:ext uri="{FF2B5EF4-FFF2-40B4-BE49-F238E27FC236}">
                <a16:creationId xmlns:a16="http://schemas.microsoft.com/office/drawing/2014/main" id="{DC4E34B5-074B-444E-BD05-4D556E2F7B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85C21C-6041-4455-A12A-8B19BE99E115}"/>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5055854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sz="3200"/>
            </a:lvl1pPr>
          </a:lstStyle>
          <a:p>
            <a:r>
              <a:rPr lang="en-US" dirty="0"/>
              <a:t>Click to edit Master title style</a:t>
            </a:r>
          </a:p>
        </p:txBody>
      </p:sp>
    </p:spTree>
    <p:extLst>
      <p:ext uri="{BB962C8B-B14F-4D97-AF65-F5344CB8AC3E}">
        <p14:creationId xmlns:p14="http://schemas.microsoft.com/office/powerpoint/2010/main" val="1476419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07707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78437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88377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4234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25972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20122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1985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47380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665932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9F3A7-F6BC-4C96-85DA-6B6B31B1E6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A3D109-C961-4D34-ACBB-D556AABBBD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336DE7-22A3-41D2-8AD5-47F2158BF939}"/>
              </a:ext>
            </a:extLst>
          </p:cNvPr>
          <p:cNvSpPr>
            <a:spLocks noGrp="1"/>
          </p:cNvSpPr>
          <p:nvPr>
            <p:ph type="dt" sz="half" idx="10"/>
          </p:nvPr>
        </p:nvSpPr>
        <p:spPr/>
        <p:txBody>
          <a:bodyPr/>
          <a:lstStyle/>
          <a:p>
            <a:fld id="{FBDAE4F9-EBB8-48DE-8E1D-68938C296561}" type="datetimeFigureOut">
              <a:rPr lang="en-US" smtClean="0"/>
              <a:t>8/16/2019</a:t>
            </a:fld>
            <a:endParaRPr lang="en-US"/>
          </a:p>
        </p:txBody>
      </p:sp>
      <p:sp>
        <p:nvSpPr>
          <p:cNvPr id="5" name="Footer Placeholder 4">
            <a:extLst>
              <a:ext uri="{FF2B5EF4-FFF2-40B4-BE49-F238E27FC236}">
                <a16:creationId xmlns:a16="http://schemas.microsoft.com/office/drawing/2014/main" id="{BEEE5565-F633-4E5F-9EBF-CB814EB7FD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F993D5-A01F-4E43-BF2D-F40E6725734A}"/>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37614344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707429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273961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130574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8011117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71207690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5245203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9733563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331205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512030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7394229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E9A67-E5C8-4A05-A076-B6C192C4B3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0797FF-8C10-461E-9F57-2F6DEEEEFFD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7A5B19-F6F3-4B4D-8BE3-3AC719AD35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E3E907D-A038-4737-838A-07C19C129831}"/>
              </a:ext>
            </a:extLst>
          </p:cNvPr>
          <p:cNvSpPr>
            <a:spLocks noGrp="1"/>
          </p:cNvSpPr>
          <p:nvPr>
            <p:ph type="dt" sz="half" idx="10"/>
          </p:nvPr>
        </p:nvSpPr>
        <p:spPr/>
        <p:txBody>
          <a:bodyPr/>
          <a:lstStyle/>
          <a:p>
            <a:fld id="{FBDAE4F9-EBB8-48DE-8E1D-68938C296561}" type="datetimeFigureOut">
              <a:rPr lang="en-US" smtClean="0"/>
              <a:t>8/16/2019</a:t>
            </a:fld>
            <a:endParaRPr lang="en-US"/>
          </a:p>
        </p:txBody>
      </p:sp>
      <p:sp>
        <p:nvSpPr>
          <p:cNvPr id="6" name="Footer Placeholder 5">
            <a:extLst>
              <a:ext uri="{FF2B5EF4-FFF2-40B4-BE49-F238E27FC236}">
                <a16:creationId xmlns:a16="http://schemas.microsoft.com/office/drawing/2014/main" id="{42BC3CC2-8BD1-4F95-BF02-728DADE284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66C37E-EF02-45BE-909B-726B3F41F3BE}"/>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8619165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775648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8990878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417194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819776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9899588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4662548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02666203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51957783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006423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98432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04FBF-E9C0-4634-9A8D-7586F1FC84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D0A315-D40B-4017-9BED-9394C8FB87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9F5899-034D-4C0C-B6CF-982073BF6D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783423-60E0-47F4-8C54-1364DBA9D7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7E7168-C1E2-4991-B43E-9C57284334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57EB92-4B1C-44AD-AB13-A6E0843CAB09}"/>
              </a:ext>
            </a:extLst>
          </p:cNvPr>
          <p:cNvSpPr>
            <a:spLocks noGrp="1"/>
          </p:cNvSpPr>
          <p:nvPr>
            <p:ph type="dt" sz="half" idx="10"/>
          </p:nvPr>
        </p:nvSpPr>
        <p:spPr/>
        <p:txBody>
          <a:bodyPr/>
          <a:lstStyle/>
          <a:p>
            <a:fld id="{FBDAE4F9-EBB8-48DE-8E1D-68938C296561}" type="datetimeFigureOut">
              <a:rPr lang="en-US" smtClean="0"/>
              <a:t>8/16/2019</a:t>
            </a:fld>
            <a:endParaRPr lang="en-US"/>
          </a:p>
        </p:txBody>
      </p:sp>
      <p:sp>
        <p:nvSpPr>
          <p:cNvPr id="8" name="Footer Placeholder 7">
            <a:extLst>
              <a:ext uri="{FF2B5EF4-FFF2-40B4-BE49-F238E27FC236}">
                <a16:creationId xmlns:a16="http://schemas.microsoft.com/office/drawing/2014/main" id="{6906D78A-17E4-4F2C-B369-BCFDA4C998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BD130C-C195-4651-AC16-50D472ED03D4}"/>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354332197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9219831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1723422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223718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9942198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1572557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9012147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2"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262606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4" y="287121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3"/>
            <a:ext cx="6507352"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1" y="3275398"/>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04647678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983143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807709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37CA7-1870-4CBD-8B18-C44F4411F1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494A2F-87D1-4F36-8823-1A74C615667A}"/>
              </a:ext>
            </a:extLst>
          </p:cNvPr>
          <p:cNvSpPr>
            <a:spLocks noGrp="1"/>
          </p:cNvSpPr>
          <p:nvPr>
            <p:ph type="dt" sz="half" idx="10"/>
          </p:nvPr>
        </p:nvSpPr>
        <p:spPr/>
        <p:txBody>
          <a:bodyPr/>
          <a:lstStyle/>
          <a:p>
            <a:fld id="{FBDAE4F9-EBB8-48DE-8E1D-68938C296561}" type="datetimeFigureOut">
              <a:rPr lang="en-US" smtClean="0"/>
              <a:t>8/16/2019</a:t>
            </a:fld>
            <a:endParaRPr lang="en-US"/>
          </a:p>
        </p:txBody>
      </p:sp>
      <p:sp>
        <p:nvSpPr>
          <p:cNvPr id="4" name="Footer Placeholder 3">
            <a:extLst>
              <a:ext uri="{FF2B5EF4-FFF2-40B4-BE49-F238E27FC236}">
                <a16:creationId xmlns:a16="http://schemas.microsoft.com/office/drawing/2014/main" id="{752A31E2-C451-47D7-B8AD-23829EC94F5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BA4958-EDB1-4020-91E0-7CD660048EF7}"/>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23995030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5662231"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3977277"/>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2307834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941295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179779126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439122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2123203"/>
            <a:ext cx="3658804" cy="795089"/>
          </a:xfr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5" y="3151388"/>
            <a:ext cx="3658805" cy="443839"/>
          </a:xfrm>
        </p:spPr>
        <p:txBody>
          <a:bodyPr lIns="0" tIns="0" rIns="0" bIns="0"/>
          <a:lstStyle>
            <a:lvl1pPr marL="0" indent="0">
              <a:lnSpc>
                <a:spcPts val="1765"/>
              </a:lnSpc>
              <a:spcBef>
                <a:spcPts val="0"/>
              </a:spcBef>
              <a:buNone/>
              <a:defRPr sz="1372" b="0" spc="0">
                <a:solidFill>
                  <a:schemeClr val="bg1"/>
                </a:solidFill>
                <a:latin typeface="+mj-lt"/>
              </a:defRPr>
            </a:lvl1pPr>
            <a:lvl2pPr marL="0" indent="0">
              <a:lnSpc>
                <a:spcPts val="1765"/>
              </a:lnSpc>
              <a:spcBef>
                <a:spcPts val="0"/>
              </a:spcBef>
              <a:buNone/>
              <a:defRPr sz="1372" spc="0">
                <a:solidFill>
                  <a:schemeClr val="bg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426852694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779270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3320"/>
            <a:ext cx="5381243" cy="661720"/>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3" y="1383320"/>
            <a:ext cx="5407701" cy="446276"/>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366183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3167818"/>
            <a:ext cx="2209038"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4"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2"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0"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027717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4872191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158351-AC94-4202-86D4-963DF43DCF72}"/>
              </a:ext>
            </a:extLst>
          </p:cNvPr>
          <p:cNvSpPr>
            <a:spLocks noGrp="1"/>
          </p:cNvSpPr>
          <p:nvPr>
            <p:ph type="dt" sz="half" idx="10"/>
          </p:nvPr>
        </p:nvSpPr>
        <p:spPr/>
        <p:txBody>
          <a:bodyPr/>
          <a:lstStyle/>
          <a:p>
            <a:fld id="{FBDAE4F9-EBB8-48DE-8E1D-68938C296561}" type="datetimeFigureOut">
              <a:rPr lang="en-US" smtClean="0"/>
              <a:t>8/16/2019</a:t>
            </a:fld>
            <a:endParaRPr lang="en-US"/>
          </a:p>
        </p:txBody>
      </p:sp>
      <p:sp>
        <p:nvSpPr>
          <p:cNvPr id="3" name="Footer Placeholder 2">
            <a:extLst>
              <a:ext uri="{FF2B5EF4-FFF2-40B4-BE49-F238E27FC236}">
                <a16:creationId xmlns:a16="http://schemas.microsoft.com/office/drawing/2014/main" id="{05AA06A1-0A04-4D06-BE8C-E150BADE68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F46594-BBBD-4499-A15F-20ADEFACA945}"/>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105395687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9161938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8"/>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2293838"/>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4" y="556381"/>
            <a:ext cx="5482893" cy="813819"/>
          </a:xfrm>
        </p:spPr>
        <p:txBody>
          <a:bodyPr/>
          <a:lstStyle/>
          <a:p>
            <a:r>
              <a:rPr lang="en-US"/>
              <a:t>Click to edit Master title style</a:t>
            </a:r>
          </a:p>
        </p:txBody>
      </p:sp>
    </p:spTree>
    <p:extLst>
      <p:ext uri="{BB962C8B-B14F-4D97-AF65-F5344CB8AC3E}">
        <p14:creationId xmlns:p14="http://schemas.microsoft.com/office/powerpoint/2010/main" val="271350554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741559"/>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1"/>
            <a:ext cx="5520600" cy="813819"/>
          </a:xfrm>
        </p:spPr>
        <p:txBody>
          <a:bodyPr/>
          <a:lstStyle/>
          <a:p>
            <a:r>
              <a:rPr lang="en-US"/>
              <a:t>Click to edit Master title style</a:t>
            </a:r>
          </a:p>
        </p:txBody>
      </p:sp>
    </p:spTree>
    <p:extLst>
      <p:ext uri="{BB962C8B-B14F-4D97-AF65-F5344CB8AC3E}">
        <p14:creationId xmlns:p14="http://schemas.microsoft.com/office/powerpoint/2010/main" val="114061500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143759"/>
            <a:ext cx="5310491" cy="3129062"/>
          </a:xfrm>
        </p:spPr>
        <p:txBody>
          <a:bodyPr lIns="0" tIns="0" rIns="0" bIns="0"/>
          <a:lstStyle>
            <a:lvl1pPr marL="0" indent="0">
              <a:lnSpc>
                <a:spcPts val="1765"/>
              </a:lnSpc>
              <a:spcBef>
                <a:spcPts val="1176"/>
              </a:spcBef>
              <a:buNone/>
              <a:defRPr lang="en-US" sz="20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4" y="556381"/>
            <a:ext cx="5461059" cy="813819"/>
          </a:xfrm>
        </p:spPr>
        <p:txBody>
          <a:bodyPr/>
          <a:lstStyle/>
          <a:p>
            <a:r>
              <a:rPr lang="en-US"/>
              <a:t>Click to edit Master title style</a:t>
            </a:r>
          </a:p>
        </p:txBody>
      </p:sp>
    </p:spTree>
    <p:extLst>
      <p:ext uri="{BB962C8B-B14F-4D97-AF65-F5344CB8AC3E}">
        <p14:creationId xmlns:p14="http://schemas.microsoft.com/office/powerpoint/2010/main" val="284000841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455375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7035235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9494-5428-42B3-AFAB-87BD7B0E7A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857378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Placeholder 136"/>
          <p:cNvSpPr>
            <a:spLocks noGrp="1"/>
          </p:cNvSpPr>
          <p:nvPr>
            <p:ph type="body" sz="quarter" idx="28"/>
          </p:nvPr>
        </p:nvSpPr>
        <p:spPr>
          <a:xfrm>
            <a:off x="10114929" y="6336145"/>
            <a:ext cx="847522"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5"/>
          </p:nvPr>
        </p:nvSpPr>
        <p:spPr>
          <a:xfrm>
            <a:off x="11021291" y="6326909"/>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43" name="Straight Connector 42"/>
          <p:cNvCxnSpPr/>
          <p:nvPr userDrawn="1"/>
        </p:nvCxnSpPr>
        <p:spPr>
          <a:xfrm>
            <a:off x="9866745"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23" name="Text Placeholder 136"/>
          <p:cNvSpPr>
            <a:spLocks noGrp="1"/>
          </p:cNvSpPr>
          <p:nvPr>
            <p:ph type="body" sz="quarter" idx="29"/>
          </p:nvPr>
        </p:nvSpPr>
        <p:spPr>
          <a:xfrm>
            <a:off x="8547902"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0" name="Text Placeholder 136"/>
          <p:cNvSpPr>
            <a:spLocks noGrp="1"/>
          </p:cNvSpPr>
          <p:nvPr>
            <p:ph type="body" sz="quarter" idx="31"/>
          </p:nvPr>
        </p:nvSpPr>
        <p:spPr>
          <a:xfrm>
            <a:off x="7245174"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2" name="Text Placeholder 136"/>
          <p:cNvSpPr>
            <a:spLocks noGrp="1"/>
          </p:cNvSpPr>
          <p:nvPr>
            <p:ph type="body" sz="quarter" idx="32"/>
          </p:nvPr>
        </p:nvSpPr>
        <p:spPr>
          <a:xfrm>
            <a:off x="5947185" y="6177833"/>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3" name="Text Placeholder 136"/>
          <p:cNvSpPr>
            <a:spLocks noGrp="1"/>
          </p:cNvSpPr>
          <p:nvPr>
            <p:ph type="body" sz="quarter" idx="33"/>
          </p:nvPr>
        </p:nvSpPr>
        <p:spPr>
          <a:xfrm>
            <a:off x="4425813"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4"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5" name="TextBox 34"/>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36" name="TextBox 35"/>
          <p:cNvSpPr txBox="1"/>
          <p:nvPr userDrawn="1"/>
        </p:nvSpPr>
        <p:spPr>
          <a:xfrm>
            <a:off x="4420996"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37" name="TextBox 36"/>
          <p:cNvSpPr txBox="1"/>
          <p:nvPr userDrawn="1"/>
        </p:nvSpPr>
        <p:spPr>
          <a:xfrm>
            <a:off x="5947185"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38" name="TextBox 37"/>
          <p:cNvSpPr txBox="1"/>
          <p:nvPr userDrawn="1"/>
        </p:nvSpPr>
        <p:spPr>
          <a:xfrm>
            <a:off x="7229059"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40" name="TextBox 39"/>
          <p:cNvSpPr txBox="1"/>
          <p:nvPr userDrawn="1"/>
        </p:nvSpPr>
        <p:spPr>
          <a:xfrm>
            <a:off x="8547902" y="592436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Tree>
    <p:extLst>
      <p:ext uri="{BB962C8B-B14F-4D97-AF65-F5344CB8AC3E}">
        <p14:creationId xmlns:p14="http://schemas.microsoft.com/office/powerpoint/2010/main" val="131692091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Insert Photo">
    <p:spTree>
      <p:nvGrpSpPr>
        <p:cNvPr id="1" name=""/>
        <p:cNvGrpSpPr/>
        <p:nvPr/>
      </p:nvGrpSpPr>
      <p:grpSpPr>
        <a:xfrm>
          <a:off x="0" y="0"/>
          <a:ext cx="0" cy="0"/>
          <a:chOff x="0" y="0"/>
          <a:chExt cx="0" cy="0"/>
        </a:xfrm>
      </p:grpSpPr>
      <p:pic>
        <p:nvPicPr>
          <p:cNvPr id="41" name="Picture Placeholder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12192000" cy="2990334"/>
          </a:xfrm>
          <a:prstGeom prst="rect">
            <a:avLst/>
          </a:prstGeom>
        </p:spPr>
      </p:pic>
      <p:sp>
        <p:nvSpPr>
          <p:cNvPr id="20" name="Picture Placeholder 144"/>
          <p:cNvSpPr>
            <a:spLocks noGrp="1"/>
          </p:cNvSpPr>
          <p:nvPr>
            <p:ph type="pic" sz="quarter" idx="20" hasCustomPrompt="1"/>
          </p:nvPr>
        </p:nvSpPr>
        <p:spPr>
          <a:xfrm>
            <a:off x="0"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30"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userDrawn="1"/>
        </p:nvCxnSpPr>
        <p:spPr>
          <a:xfrm>
            <a:off x="10523449" y="591423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36" name="Text Placeholder 136"/>
          <p:cNvSpPr>
            <a:spLocks noGrp="1"/>
          </p:cNvSpPr>
          <p:nvPr>
            <p:ph type="body" sz="quarter" idx="29"/>
          </p:nvPr>
        </p:nvSpPr>
        <p:spPr>
          <a:xfrm>
            <a:off x="9156939" y="6181250"/>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7"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8"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3"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5" name="TextBox 44"/>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46" name="TextBox 45"/>
          <p:cNvSpPr txBox="1"/>
          <p:nvPr userDrawn="1"/>
        </p:nvSpPr>
        <p:spPr>
          <a:xfrm>
            <a:off x="4320162"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47" name="TextBox 46"/>
          <p:cNvSpPr txBox="1"/>
          <p:nvPr userDrawn="1"/>
        </p:nvSpPr>
        <p:spPr>
          <a:xfrm>
            <a:off x="5846351"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48" name="TextBox 47"/>
          <p:cNvSpPr txBox="1"/>
          <p:nvPr userDrawn="1"/>
        </p:nvSpPr>
        <p:spPr>
          <a:xfrm>
            <a:off x="6970278"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49" name="TextBox 48"/>
          <p:cNvSpPr txBox="1"/>
          <p:nvPr userDrawn="1"/>
        </p:nvSpPr>
        <p:spPr>
          <a:xfrm>
            <a:off x="9156939" y="5924359"/>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
        <p:nvSpPr>
          <p:cNvPr id="50"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1" name="TextBox 50"/>
          <p:cNvSpPr txBox="1"/>
          <p:nvPr userDrawn="1"/>
        </p:nvSpPr>
        <p:spPr>
          <a:xfrm>
            <a:off x="8093172" y="5917794"/>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49703139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5"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userDrawn="1"/>
        </p:nvSpPr>
        <p:spPr>
          <a:xfrm>
            <a:off x="5010115"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userDrawn="1"/>
        </p:nvSpPr>
        <p:spPr>
          <a:xfrm>
            <a:off x="6536304"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userDrawn="1"/>
        </p:nvSpPr>
        <p:spPr>
          <a:xfrm>
            <a:off x="7660231"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65"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Tree>
    <p:extLst>
      <p:ext uri="{BB962C8B-B14F-4D97-AF65-F5344CB8AC3E}">
        <p14:creationId xmlns:p14="http://schemas.microsoft.com/office/powerpoint/2010/main" val="3859244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9E57F-C73C-47B4-B6E7-F205176653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E11336-659C-4219-8966-E06FEA7DEC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F6E4D12-0239-4C0A-A2B9-2208D9D28B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0D9B3D-3005-40A0-AC02-372B92D4A90F}"/>
              </a:ext>
            </a:extLst>
          </p:cNvPr>
          <p:cNvSpPr>
            <a:spLocks noGrp="1"/>
          </p:cNvSpPr>
          <p:nvPr>
            <p:ph type="dt" sz="half" idx="10"/>
          </p:nvPr>
        </p:nvSpPr>
        <p:spPr/>
        <p:txBody>
          <a:bodyPr/>
          <a:lstStyle/>
          <a:p>
            <a:fld id="{FBDAE4F9-EBB8-48DE-8E1D-68938C296561}" type="datetimeFigureOut">
              <a:rPr lang="en-US" smtClean="0"/>
              <a:t>8/16/2019</a:t>
            </a:fld>
            <a:endParaRPr lang="en-US"/>
          </a:p>
        </p:txBody>
      </p:sp>
      <p:sp>
        <p:nvSpPr>
          <p:cNvPr id="6" name="Footer Placeholder 5">
            <a:extLst>
              <a:ext uri="{FF2B5EF4-FFF2-40B4-BE49-F238E27FC236}">
                <a16:creationId xmlns:a16="http://schemas.microsoft.com/office/drawing/2014/main" id="{959C0891-27B6-4594-945F-F7C132ABB3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A544FC-0A0F-4C95-BD01-7F85635D394F}"/>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213458876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4" strike="noStrike" spc="-49"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4065929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6" y="0"/>
            <a:ext cx="8112955" cy="6858000"/>
          </a:xfrm>
          <a:blipFill>
            <a:blip r:embed="rId2"/>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49"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lvl1pPr>
            <a:lvl2pPr>
              <a:defRPr sz="1765"/>
            </a:lvl2pPr>
            <a:lvl3pPr>
              <a:defRPr sz="1371"/>
            </a:lvl3pPr>
            <a:lvl4pPr>
              <a:defRPr sz="1371"/>
            </a:lvl4pPr>
            <a:lvl5pPr>
              <a:defRPr sz="1028"/>
            </a:lvl5pPr>
          </a:lstStyle>
          <a:p>
            <a:pPr lvl="0"/>
            <a:r>
              <a:rPr lang="en-US" dirty="0"/>
              <a:t>Author name</a:t>
            </a:r>
          </a:p>
          <a:p>
            <a:pPr lvl="1"/>
            <a:r>
              <a:rPr lang="en-US" dirty="0"/>
              <a:t>Date</a:t>
            </a:r>
          </a:p>
        </p:txBody>
      </p:sp>
    </p:spTree>
    <p:extLst>
      <p:ext uri="{BB962C8B-B14F-4D97-AF65-F5344CB8AC3E}">
        <p14:creationId xmlns:p14="http://schemas.microsoft.com/office/powerpoint/2010/main" val="235675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300"/>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49"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lvl1pPr>
            <a:lvl2pPr>
              <a:defRPr sz="1765"/>
            </a:lvl2pPr>
            <a:lvl3pPr>
              <a:defRPr sz="1371"/>
            </a:lvl3pPr>
            <a:lvl4pPr>
              <a:defRPr sz="1371"/>
            </a:lvl4pPr>
            <a:lvl5pPr>
              <a:defRPr sz="1028"/>
            </a:lvl5pPr>
          </a:lstStyle>
          <a:p>
            <a:pPr lvl="0"/>
            <a:r>
              <a:rPr lang="en-US" dirty="0"/>
              <a:t>Author name</a:t>
            </a:r>
          </a:p>
          <a:p>
            <a:pPr lvl="1"/>
            <a:r>
              <a:rPr lang="en-US" dirty="0"/>
              <a:t>Date</a:t>
            </a:r>
          </a:p>
        </p:txBody>
      </p:sp>
    </p:spTree>
    <p:extLst>
      <p:ext uri="{BB962C8B-B14F-4D97-AF65-F5344CB8AC3E}">
        <p14:creationId xmlns:p14="http://schemas.microsoft.com/office/powerpoint/2010/main" val="1986884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9"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0"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Dynamics 365 </a:t>
            </a:r>
            <a:endParaRPr lang="en-US" dirty="0">
              <a:solidFill>
                <a:srgbClr val="FFFFFF">
                  <a:lumMod val="65000"/>
                </a:srgbClr>
              </a:solidFill>
            </a:endParaRPr>
          </a:p>
        </p:txBody>
      </p:sp>
    </p:spTree>
    <p:extLst>
      <p:ext uri="{BB962C8B-B14F-4D97-AF65-F5344CB8AC3E}">
        <p14:creationId xmlns:p14="http://schemas.microsoft.com/office/powerpoint/2010/main" val="1319214805"/>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Dynamics 365 </a:t>
            </a:r>
            <a:endParaRPr lang="en-US" dirty="0">
              <a:solidFill>
                <a:srgbClr val="FFFFFF">
                  <a:lumMod val="65000"/>
                </a:srgbClr>
              </a:solidFill>
            </a:endParaRPr>
          </a:p>
        </p:txBody>
      </p:sp>
    </p:spTree>
    <p:extLst>
      <p:ext uri="{BB962C8B-B14F-4D97-AF65-F5344CB8AC3E}">
        <p14:creationId xmlns:p14="http://schemas.microsoft.com/office/powerpoint/2010/main" val="244429863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9"/>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941692"/>
            <a:ext cx="4885203" cy="3260896"/>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dirty="0"/>
              <a:t>Section title</a:t>
            </a:r>
          </a:p>
        </p:txBody>
      </p:sp>
    </p:spTree>
    <p:extLst>
      <p:ext uri="{BB962C8B-B14F-4D97-AF65-F5344CB8AC3E}">
        <p14:creationId xmlns:p14="http://schemas.microsoft.com/office/powerpoint/2010/main" val="201245645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6"/>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9508"/>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a:t>
            </a:r>
            <a:endParaRPr lang="en-US" dirty="0">
              <a:solidFill>
                <a:srgbClr val="FFFFFF">
                  <a:lumMod val="65000"/>
                </a:srgbClr>
              </a:solidFill>
            </a:endParaRPr>
          </a:p>
        </p:txBody>
      </p:sp>
    </p:spTree>
    <p:extLst>
      <p:ext uri="{BB962C8B-B14F-4D97-AF65-F5344CB8AC3E}">
        <p14:creationId xmlns:p14="http://schemas.microsoft.com/office/powerpoint/2010/main" val="260675917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rgbClr val="008C7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rgbClr val="008C7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Dynamics 365 </a:t>
            </a:r>
            <a:endParaRPr lang="en-US" dirty="0">
              <a:solidFill>
                <a:srgbClr val="FFFFFF">
                  <a:lumMod val="65000"/>
                </a:srgbClr>
              </a:solidFill>
            </a:endParaRPr>
          </a:p>
        </p:txBody>
      </p:sp>
    </p:spTree>
    <p:extLst>
      <p:ext uri="{BB962C8B-B14F-4D97-AF65-F5344CB8AC3E}">
        <p14:creationId xmlns:p14="http://schemas.microsoft.com/office/powerpoint/2010/main" val="342559082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4" strike="noStrike" spc="-49"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9"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1"/>
            </a:lvl3pPr>
            <a:lvl4pPr>
              <a:defRPr sz="1371"/>
            </a:lvl4pPr>
            <a:lvl5pPr>
              <a:defRPr sz="1028"/>
            </a:lvl5pPr>
          </a:lstStyle>
          <a:p>
            <a:pPr lvl="0"/>
            <a:r>
              <a:rPr lang="en-US" dirty="0"/>
              <a:t>Author name</a:t>
            </a:r>
          </a:p>
          <a:p>
            <a:pPr lvl="1"/>
            <a:r>
              <a:rPr lang="en-US" dirty="0"/>
              <a:t>Date</a:t>
            </a:r>
          </a:p>
        </p:txBody>
      </p:sp>
    </p:spTree>
    <p:extLst>
      <p:ext uri="{BB962C8B-B14F-4D97-AF65-F5344CB8AC3E}">
        <p14:creationId xmlns:p14="http://schemas.microsoft.com/office/powerpoint/2010/main" val="759005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4" strike="noStrike" spc="-49"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6131239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FC02D-A075-4B81-9449-6195216A3A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3966C2-3AD4-4D9A-91E9-5B3141156D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41804D-DD2B-49E1-9AF1-78823180E2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838970-C76E-4532-B617-FEF6CE918BC2}"/>
              </a:ext>
            </a:extLst>
          </p:cNvPr>
          <p:cNvSpPr>
            <a:spLocks noGrp="1"/>
          </p:cNvSpPr>
          <p:nvPr>
            <p:ph type="dt" sz="half" idx="10"/>
          </p:nvPr>
        </p:nvSpPr>
        <p:spPr/>
        <p:txBody>
          <a:bodyPr/>
          <a:lstStyle/>
          <a:p>
            <a:fld id="{FBDAE4F9-EBB8-48DE-8E1D-68938C296561}" type="datetimeFigureOut">
              <a:rPr lang="en-US" smtClean="0"/>
              <a:t>8/16/2019</a:t>
            </a:fld>
            <a:endParaRPr lang="en-US"/>
          </a:p>
        </p:txBody>
      </p:sp>
      <p:sp>
        <p:nvSpPr>
          <p:cNvPr id="6" name="Footer Placeholder 5">
            <a:extLst>
              <a:ext uri="{FF2B5EF4-FFF2-40B4-BE49-F238E27FC236}">
                <a16:creationId xmlns:a16="http://schemas.microsoft.com/office/drawing/2014/main" id="{04351095-1AD6-4CD6-AF6C-268FF97814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008C42-F7FD-482C-A1A3-58ACC5F368C8}"/>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412524337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4" spc="-49" baseline="0" dirty="0">
                <a:solidFill>
                  <a:schemeClr val="accent5"/>
                </a:solidFill>
              </a:defRPr>
            </a:lvl1pPr>
          </a:lstStyle>
          <a:p>
            <a:pPr marL="0" lvl="0">
              <a:lnSpc>
                <a:spcPts val="5489"/>
              </a:lnSpc>
            </a:pPr>
            <a:r>
              <a:rPr lang="en-US" dirty="0"/>
              <a:t>Section title</a:t>
            </a:r>
          </a:p>
        </p:txBody>
      </p:sp>
    </p:spTree>
    <p:extLst>
      <p:ext uri="{BB962C8B-B14F-4D97-AF65-F5344CB8AC3E}">
        <p14:creationId xmlns:p14="http://schemas.microsoft.com/office/powerpoint/2010/main" val="1117041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FFFFFF"/>
                </a:solidFill>
                <a:effectLst/>
                <a:uLnTx/>
                <a:uFillTx/>
                <a:latin typeface="Segoe UI"/>
                <a:ea typeface="+mn-ea"/>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Tree>
    <p:extLst>
      <p:ext uri="{BB962C8B-B14F-4D97-AF65-F5344CB8AC3E}">
        <p14:creationId xmlns:p14="http://schemas.microsoft.com/office/powerpoint/2010/main" val="897802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138992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540941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211723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15690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871894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cSld name="2_Title with photo and tile">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grayscl/>
            <a:extLst>
              <a:ext uri="{BEBA8EAE-BF5A-486C-A8C5-ECC9F3942E4B}">
                <a14:imgProps xmlns:a14="http://schemas.microsoft.com/office/drawing/2010/main">
                  <a14:imgLayer r:embed="rId3">
                    <a14:imgEffect>
                      <a14:brightnessContrast bright="-2000" contrast="-12000"/>
                    </a14:imgEffect>
                  </a14:imgLayer>
                </a14:imgProps>
              </a:ext>
            </a:extLst>
          </a:blip>
          <a:srcRect l="-3623" t="-20802" r="-3788" b="38381"/>
          <a:stretch/>
        </p:blipFill>
        <p:spPr>
          <a:xfrm>
            <a:off x="-438571" y="-2500430"/>
            <a:ext cx="13095598" cy="6698511"/>
          </a:xfrm>
          <a:prstGeom prst="ellipse">
            <a:avLst/>
          </a:prstGeom>
        </p:spPr>
      </p:pic>
      <p:sp>
        <p:nvSpPr>
          <p:cNvPr id="5" name="Freeform: Shape 4">
            <a:extLst>
              <a:ext uri="{FF2B5EF4-FFF2-40B4-BE49-F238E27FC236}">
                <a16:creationId xmlns:a16="http://schemas.microsoft.com/office/drawing/2014/main" id="{E6458D7D-1909-4FE5-99AA-53D22F03EA46}"/>
              </a:ext>
            </a:extLst>
          </p:cNvPr>
          <p:cNvSpPr/>
          <p:nvPr/>
        </p:nvSpPr>
        <p:spPr bwMode="auto">
          <a:xfrm>
            <a:off x="-497856" y="-764246"/>
            <a:ext cx="13183136" cy="4971666"/>
          </a:xfrm>
          <a:custGeom>
            <a:avLst/>
            <a:gdLst>
              <a:gd name="connsiteX0" fmla="*/ 730244 w 13399744"/>
              <a:gd name="connsiteY0" fmla="*/ 0 h 5070639"/>
              <a:gd name="connsiteX1" fmla="*/ 12669500 w 13399744"/>
              <a:gd name="connsiteY1" fmla="*/ 0 h 5070639"/>
              <a:gd name="connsiteX2" fmla="*/ 12739064 w 13399744"/>
              <a:gd name="connsiteY2" fmla="*/ 70706 h 5070639"/>
              <a:gd name="connsiteX3" fmla="*/ 13399744 w 13399744"/>
              <a:gd name="connsiteY3" fmla="*/ 1582820 h 5070639"/>
              <a:gd name="connsiteX4" fmla="*/ 6699872 w 13399744"/>
              <a:gd name="connsiteY4" fmla="*/ 5070639 h 5070639"/>
              <a:gd name="connsiteX5" fmla="*/ 0 w 13399744"/>
              <a:gd name="connsiteY5" fmla="*/ 1582820 h 5070639"/>
              <a:gd name="connsiteX6" fmla="*/ 660680 w 13399744"/>
              <a:gd name="connsiteY6" fmla="*/ 70706 h 5070639"/>
              <a:gd name="connsiteX7" fmla="*/ 730244 w 13399744"/>
              <a:gd name="connsiteY7" fmla="*/ 0 h 507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99744" h="5070639">
                <a:moveTo>
                  <a:pt x="730244" y="0"/>
                </a:moveTo>
                <a:lnTo>
                  <a:pt x="12669500" y="0"/>
                </a:lnTo>
                <a:lnTo>
                  <a:pt x="12739064" y="70706"/>
                </a:lnTo>
                <a:cubicBezTo>
                  <a:pt x="13162468" y="528144"/>
                  <a:pt x="13399744" y="1041057"/>
                  <a:pt x="13399744" y="1582820"/>
                </a:cubicBezTo>
                <a:cubicBezTo>
                  <a:pt x="13399744" y="3509089"/>
                  <a:pt x="10400109" y="5070639"/>
                  <a:pt x="6699872" y="5070639"/>
                </a:cubicBezTo>
                <a:cubicBezTo>
                  <a:pt x="2999635" y="5070639"/>
                  <a:pt x="0" y="3509089"/>
                  <a:pt x="0" y="1582820"/>
                </a:cubicBezTo>
                <a:cubicBezTo>
                  <a:pt x="0" y="1041057"/>
                  <a:pt x="237276" y="528144"/>
                  <a:pt x="660680" y="70706"/>
                </a:cubicBezTo>
                <a:lnTo>
                  <a:pt x="730244" y="0"/>
                </a:lnTo>
                <a:close/>
              </a:path>
            </a:pathLst>
          </a:custGeom>
          <a:solidFill>
            <a:srgbClr val="F2F2F2">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82544B65-5628-4101-8A93-1A375782561D}"/>
              </a:ext>
            </a:extLst>
          </p:cNvPr>
          <p:cNvGrpSpPr/>
          <p:nvPr/>
        </p:nvGrpSpPr>
        <p:grpSpPr>
          <a:xfrm>
            <a:off x="-776591" y="-1053760"/>
            <a:ext cx="13771638" cy="3867684"/>
            <a:chOff x="-792163" y="-1074738"/>
            <a:chExt cx="14047788" cy="3944680"/>
          </a:xfrm>
        </p:grpSpPr>
        <p:sp>
          <p:nvSpPr>
            <p:cNvPr id="9" name="Rectangle 8">
              <a:extLst>
                <a:ext uri="{FF2B5EF4-FFF2-40B4-BE49-F238E27FC236}">
                  <a16:creationId xmlns:a16="http://schemas.microsoft.com/office/drawing/2014/main" id="{AADAEDDA-8F84-412D-BB15-812FA7F4DD91}"/>
                </a:ext>
              </a:extLst>
            </p:cNvPr>
            <p:cNvSpPr/>
            <p:nvPr/>
          </p:nvSpPr>
          <p:spPr bwMode="auto">
            <a:xfrm>
              <a:off x="-792163" y="-1074738"/>
              <a:ext cx="14047788" cy="1074738"/>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F5680762-D44C-45F4-BF08-8AA920B1CF70}"/>
                </a:ext>
              </a:extLst>
            </p:cNvPr>
            <p:cNvSpPr/>
            <p:nvPr/>
          </p:nvSpPr>
          <p:spPr bwMode="auto">
            <a:xfrm>
              <a:off x="-792163" y="-312738"/>
              <a:ext cx="792163" cy="318268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EA282885-27E1-4048-BEA8-0B908ADD50C8}"/>
                </a:ext>
              </a:extLst>
            </p:cNvPr>
            <p:cNvSpPr/>
            <p:nvPr/>
          </p:nvSpPr>
          <p:spPr bwMode="auto">
            <a:xfrm>
              <a:off x="12463462" y="-312738"/>
              <a:ext cx="792163" cy="318268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939400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6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6" y="-4977"/>
            <a:ext cx="6273925" cy="5684621"/>
          </a:xfrm>
          <a:prstGeom prst="rect">
            <a:avLst/>
          </a:prstGeom>
        </p:spPr>
      </p:pic>
      <p:sp>
        <p:nvSpPr>
          <p:cNvPr id="20" name="Picture Placeholder 144"/>
          <p:cNvSpPr>
            <a:spLocks noGrp="1"/>
          </p:cNvSpPr>
          <p:nvPr>
            <p:ph type="pic" sz="quarter" idx="20" hasCustomPrompt="1"/>
          </p:nvPr>
        </p:nvSpPr>
        <p:spPr>
          <a:xfrm>
            <a:off x="5918076" y="1"/>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7" y="851201"/>
            <a:ext cx="4699724" cy="1043600"/>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4"/>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 name="Text Placeholder 136"/>
          <p:cNvSpPr>
            <a:spLocks noGrp="1"/>
          </p:cNvSpPr>
          <p:nvPr>
            <p:ph type="body" sz="quarter" idx="35"/>
          </p:nvPr>
        </p:nvSpPr>
        <p:spPr>
          <a:xfrm>
            <a:off x="10933315" y="6301906"/>
            <a:ext cx="840508" cy="382948"/>
          </a:xfrm>
          <a:prstGeom prst="rect">
            <a:avLst/>
          </a:prstGeom>
        </p:spPr>
        <p:txBody>
          <a:bodyPr lIns="0" tIns="0" rIns="0" bIns="0">
            <a:noAutofit/>
          </a:bodyPr>
          <a:lstStyle>
            <a:lvl1pPr marL="0" marR="0" indent="0" algn="ctr" defTabSz="914206"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cxnSp>
        <p:nvCxnSpPr>
          <p:cNvPr id="27" name="Straight Connector 26"/>
          <p:cNvCxnSpPr/>
          <p:nvPr userDrawn="1"/>
        </p:nvCxnSpPr>
        <p:spPr>
          <a:xfrm>
            <a:off x="10523604" y="593090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9" y="5884716"/>
            <a:ext cx="2064635" cy="834379"/>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5" name="Text Placeholder 136"/>
          <p:cNvSpPr>
            <a:spLocks noGrp="1"/>
          </p:cNvSpPr>
          <p:nvPr>
            <p:ph type="body" sz="quarter" idx="31"/>
          </p:nvPr>
        </p:nvSpPr>
        <p:spPr>
          <a:xfrm>
            <a:off x="6986394" y="6181251"/>
            <a:ext cx="805425"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5846350" y="6177834"/>
            <a:ext cx="879812"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2508042" y="6181251"/>
            <a:ext cx="1498693"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60" name="TextBox 59"/>
          <p:cNvSpPr txBox="1"/>
          <p:nvPr userDrawn="1"/>
        </p:nvSpPr>
        <p:spPr>
          <a:xfrm>
            <a:off x="3197995" y="5916410"/>
            <a:ext cx="1487549"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userDrawn="1"/>
        </p:nvSpPr>
        <p:spPr>
          <a:xfrm>
            <a:off x="5400737" y="5922949"/>
            <a:ext cx="1247049"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userDrawn="1"/>
        </p:nvSpPr>
        <p:spPr>
          <a:xfrm>
            <a:off x="7068968" y="5914231"/>
            <a:ext cx="988642"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userDrawn="1"/>
        </p:nvSpPr>
        <p:spPr>
          <a:xfrm>
            <a:off x="8255039" y="5914999"/>
            <a:ext cx="988642"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65" name="Text Placeholder 136"/>
          <p:cNvSpPr>
            <a:spLocks noGrp="1"/>
          </p:cNvSpPr>
          <p:nvPr>
            <p:ph type="body" sz="quarter" idx="37"/>
          </p:nvPr>
        </p:nvSpPr>
        <p:spPr>
          <a:xfrm>
            <a:off x="8109288" y="6184048"/>
            <a:ext cx="805425"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66" name="TextBox 65"/>
          <p:cNvSpPr txBox="1"/>
          <p:nvPr userDrawn="1"/>
        </p:nvSpPr>
        <p:spPr>
          <a:xfrm>
            <a:off x="9413440" y="5917794"/>
            <a:ext cx="988642"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79041525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5_Insert Photo">
    <p:spTree>
      <p:nvGrpSpPr>
        <p:cNvPr id="1" name=""/>
        <p:cNvGrpSpPr/>
        <p:nvPr/>
      </p:nvGrpSpPr>
      <p:grpSpPr>
        <a:xfrm>
          <a:off x="0" y="0"/>
          <a:ext cx="0" cy="0"/>
          <a:chOff x="0" y="0"/>
          <a:chExt cx="0" cy="0"/>
        </a:xfrm>
      </p:grpSpPr>
      <p:pic>
        <p:nvPicPr>
          <p:cNvPr id="41" name="Picture Placeholder 4"/>
          <p:cNvPicPr>
            <a:picLocks noChangeAspect="1"/>
          </p:cNvPicPr>
          <p:nvPr userDrawn="1"/>
        </p:nvPicPr>
        <p:blipFill>
          <a:blip r:embed="rId2">
            <a:extLst>
              <a:ext uri="{28A0092B-C50C-407E-A947-70E740481C1C}">
                <a14:useLocalDpi xmlns:a14="http://schemas.microsoft.com/office/drawing/2010/main" val="0"/>
              </a:ext>
            </a:extLst>
          </a:blip>
          <a:srcRect t="18335" b="18335"/>
          <a:stretch>
            <a:fillRect/>
          </a:stretch>
        </p:blipFill>
        <p:spPr>
          <a:xfrm>
            <a:off x="0" y="0"/>
            <a:ext cx="12192000" cy="2990334"/>
          </a:xfrm>
          <a:prstGeom prst="rect">
            <a:avLst/>
          </a:prstGeom>
        </p:spPr>
      </p:pic>
      <p:sp>
        <p:nvSpPr>
          <p:cNvPr id="20" name="Picture Placeholder 144"/>
          <p:cNvSpPr>
            <a:spLocks noGrp="1"/>
          </p:cNvSpPr>
          <p:nvPr>
            <p:ph type="pic" sz="quarter" idx="20" hasCustomPrompt="1"/>
          </p:nvPr>
        </p:nvSpPr>
        <p:spPr>
          <a:xfrm>
            <a:off x="0" y="1"/>
            <a:ext cx="12192000" cy="2990334"/>
          </a:xfrm>
          <a:prstGeom prst="rect">
            <a:avLst/>
          </a:prstGeom>
          <a:solidFill>
            <a:srgbClr val="0070C0"/>
          </a:solidFill>
        </p:spPr>
        <p:txBody>
          <a:bodyPr anchor="ctr" anchorCtr="0">
            <a:noAutofit/>
          </a:bodyPr>
          <a:lstStyle>
            <a:lvl1pPr marL="0" indent="0" algn="ctr">
              <a:buNone/>
              <a:defRPr>
                <a:solidFill>
                  <a:schemeClr val="bg1"/>
                </a:solidFill>
              </a:defRPr>
            </a:lvl1pPr>
          </a:lstStyle>
          <a:p>
            <a:r>
              <a:rPr lang="en-US"/>
              <a:t>Drag picture here</a:t>
            </a:r>
          </a:p>
        </p:txBody>
      </p:sp>
      <p:sp>
        <p:nvSpPr>
          <p:cNvPr id="21" name="Title 1"/>
          <p:cNvSpPr>
            <a:spLocks noGrp="1"/>
          </p:cNvSpPr>
          <p:nvPr>
            <p:ph type="ctrTitle" hasCustomPrompt="1"/>
          </p:nvPr>
        </p:nvSpPr>
        <p:spPr>
          <a:xfrm>
            <a:off x="502681"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Customer Name and headline</a:t>
            </a:r>
          </a:p>
        </p:txBody>
      </p:sp>
      <p:sp>
        <p:nvSpPr>
          <p:cNvPr id="22" name="Text Placeholder 132"/>
          <p:cNvSpPr>
            <a:spLocks noGrp="1"/>
          </p:cNvSpPr>
          <p:nvPr>
            <p:ph type="body" sz="quarter" idx="11" hasCustomPrompt="1"/>
          </p:nvPr>
        </p:nvSpPr>
        <p:spPr>
          <a:xfrm>
            <a:off x="4341091" y="3404878"/>
            <a:ext cx="7234611" cy="2065292"/>
          </a:xfrm>
          <a:prstGeom prst="rect">
            <a:avLst/>
          </a:prstGeom>
        </p:spPr>
        <p:txBody>
          <a:bodyPr lIns="0" tIns="0" rIns="0" bIns="0">
            <a:noAutofit/>
          </a:bodyPr>
          <a:lstStyle>
            <a:lvl1pPr marL="0" indent="0">
              <a:lnSpc>
                <a:spcPts val="1800"/>
              </a:lnSpc>
              <a:buFont typeface="Arial" panose="020B0604020202020204" pitchFamily="34" charset="0"/>
              <a:buNone/>
              <a:defRPr sz="1200">
                <a:solidFill>
                  <a:schemeClr val="bg2">
                    <a:lumMod val="25000"/>
                  </a:schemeClr>
                </a:solidFill>
              </a:defRPr>
            </a:lvl1pPr>
            <a:lvl2pPr>
              <a:defRPr sz="1200"/>
            </a:lvl2pPr>
          </a:lstStyle>
          <a:p>
            <a:pPr lvl="0"/>
            <a:r>
              <a:rPr lang="en-US"/>
              <a:t>Summary: what was the business opportunity, how did Dynamic 365 (+additional products) solve the problem, proof point / ROI realized?</a:t>
            </a:r>
          </a:p>
        </p:txBody>
      </p:sp>
      <p:sp>
        <p:nvSpPr>
          <p:cNvPr id="19" name="Rectangle 18">
            <a:extLst>
              <a:ext uri="{FF2B5EF4-FFF2-40B4-BE49-F238E27FC236}">
                <a16:creationId xmlns:a16="http://schemas.microsoft.com/office/drawing/2014/main" id="{B582DE79-BFC1-411A-852F-AE6B4D539EB1}"/>
              </a:ext>
            </a:extLst>
          </p:cNvPr>
          <p:cNvSpPr/>
          <p:nvPr userDrawn="1"/>
        </p:nvSpPr>
        <p:spPr>
          <a:xfrm>
            <a:off x="0" y="5688836"/>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23" name="Straight Connector 22">
            <a:extLst>
              <a:ext uri="{FF2B5EF4-FFF2-40B4-BE49-F238E27FC236}">
                <a16:creationId xmlns:a16="http://schemas.microsoft.com/office/drawing/2014/main" id="{1F341A34-3E48-4612-8153-E1E6B260DEA6}"/>
              </a:ext>
            </a:extLst>
          </p:cNvPr>
          <p:cNvCxnSpPr/>
          <p:nvPr userDrawn="1"/>
        </p:nvCxnSpPr>
        <p:spPr>
          <a:xfrm>
            <a:off x="1729072" y="5937283"/>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Picture Placeholder 144">
            <a:extLst>
              <a:ext uri="{FF2B5EF4-FFF2-40B4-BE49-F238E27FC236}">
                <a16:creationId xmlns:a16="http://schemas.microsoft.com/office/drawing/2014/main" id="{4E0F0BFD-36B9-4F51-A916-DAB39E5606F4}"/>
              </a:ext>
            </a:extLst>
          </p:cNvPr>
          <p:cNvSpPr>
            <a:spLocks noGrp="1"/>
          </p:cNvSpPr>
          <p:nvPr>
            <p:ph type="pic" sz="quarter" idx="36" hasCustomPrompt="1"/>
          </p:nvPr>
        </p:nvSpPr>
        <p:spPr>
          <a:xfrm>
            <a:off x="205003" y="5816488"/>
            <a:ext cx="1247050"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25" name="Text Placeholder 136">
            <a:extLst>
              <a:ext uri="{FF2B5EF4-FFF2-40B4-BE49-F238E27FC236}">
                <a16:creationId xmlns:a16="http://schemas.microsoft.com/office/drawing/2014/main" id="{61D6A5CB-F755-4C2D-874F-7AA06DAB7F70}"/>
              </a:ext>
            </a:extLst>
          </p:cNvPr>
          <p:cNvSpPr>
            <a:spLocks noGrp="1"/>
          </p:cNvSpPr>
          <p:nvPr>
            <p:ph type="body" sz="quarter" idx="31"/>
          </p:nvPr>
        </p:nvSpPr>
        <p:spPr>
          <a:xfrm>
            <a:off x="7909758" y="6069928"/>
            <a:ext cx="1095543"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26" name="Text Placeholder 136">
            <a:extLst>
              <a:ext uri="{FF2B5EF4-FFF2-40B4-BE49-F238E27FC236}">
                <a16:creationId xmlns:a16="http://schemas.microsoft.com/office/drawing/2014/main" id="{984D26C4-525D-4841-94DA-A1BE77BB512E}"/>
              </a:ext>
            </a:extLst>
          </p:cNvPr>
          <p:cNvSpPr>
            <a:spLocks noGrp="1"/>
          </p:cNvSpPr>
          <p:nvPr>
            <p:ph type="body" sz="quarter" idx="32"/>
          </p:nvPr>
        </p:nvSpPr>
        <p:spPr>
          <a:xfrm>
            <a:off x="6777468" y="6069928"/>
            <a:ext cx="988642"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27" name="Text Placeholder 136">
            <a:extLst>
              <a:ext uri="{FF2B5EF4-FFF2-40B4-BE49-F238E27FC236}">
                <a16:creationId xmlns:a16="http://schemas.microsoft.com/office/drawing/2014/main" id="{AFFC9E85-3CF4-4A5F-A31E-5FA7BE553360}"/>
              </a:ext>
            </a:extLst>
          </p:cNvPr>
          <p:cNvSpPr>
            <a:spLocks noGrp="1"/>
          </p:cNvSpPr>
          <p:nvPr>
            <p:ph type="body" sz="quarter" idx="33"/>
          </p:nvPr>
        </p:nvSpPr>
        <p:spPr>
          <a:xfrm>
            <a:off x="5186608" y="6104028"/>
            <a:ext cx="1247045"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28" name="Text Placeholder 136">
            <a:extLst>
              <a:ext uri="{FF2B5EF4-FFF2-40B4-BE49-F238E27FC236}">
                <a16:creationId xmlns:a16="http://schemas.microsoft.com/office/drawing/2014/main" id="{5832B6C3-FF40-4F57-AC39-DD2DC5A65F43}"/>
              </a:ext>
            </a:extLst>
          </p:cNvPr>
          <p:cNvSpPr>
            <a:spLocks noGrp="1"/>
          </p:cNvSpPr>
          <p:nvPr>
            <p:ph type="body" sz="quarter" idx="34"/>
          </p:nvPr>
        </p:nvSpPr>
        <p:spPr>
          <a:xfrm>
            <a:off x="2078792" y="6115095"/>
            <a:ext cx="2689813"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29" name="TextBox 28">
            <a:extLst>
              <a:ext uri="{FF2B5EF4-FFF2-40B4-BE49-F238E27FC236}">
                <a16:creationId xmlns:a16="http://schemas.microsoft.com/office/drawing/2014/main" id="{61B9D8CA-8E9D-4EF1-8665-2EE8344CB445}"/>
              </a:ext>
            </a:extLst>
          </p:cNvPr>
          <p:cNvSpPr txBox="1"/>
          <p:nvPr userDrawn="1"/>
        </p:nvSpPr>
        <p:spPr>
          <a:xfrm>
            <a:off x="2066462" y="5854681"/>
            <a:ext cx="1487548"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30" name="TextBox 29">
            <a:extLst>
              <a:ext uri="{FF2B5EF4-FFF2-40B4-BE49-F238E27FC236}">
                <a16:creationId xmlns:a16="http://schemas.microsoft.com/office/drawing/2014/main" id="{83555345-632B-4044-9A97-63629FECAF99}"/>
              </a:ext>
            </a:extLst>
          </p:cNvPr>
          <p:cNvSpPr txBox="1"/>
          <p:nvPr userDrawn="1"/>
        </p:nvSpPr>
        <p:spPr>
          <a:xfrm>
            <a:off x="5192102" y="5846004"/>
            <a:ext cx="1247049"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32" name="TextBox 31">
            <a:extLst>
              <a:ext uri="{FF2B5EF4-FFF2-40B4-BE49-F238E27FC236}">
                <a16:creationId xmlns:a16="http://schemas.microsoft.com/office/drawing/2014/main" id="{0539161C-4BCB-4B3E-A460-966B12CD167F}"/>
              </a:ext>
            </a:extLst>
          </p:cNvPr>
          <p:cNvSpPr txBox="1"/>
          <p:nvPr userDrawn="1"/>
        </p:nvSpPr>
        <p:spPr>
          <a:xfrm>
            <a:off x="6782151" y="5846004"/>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33" name="TextBox 32">
            <a:extLst>
              <a:ext uri="{FF2B5EF4-FFF2-40B4-BE49-F238E27FC236}">
                <a16:creationId xmlns:a16="http://schemas.microsoft.com/office/drawing/2014/main" id="{AE292A7D-4569-4E65-B712-0C8D9AFEB073}"/>
              </a:ext>
            </a:extLst>
          </p:cNvPr>
          <p:cNvSpPr txBox="1"/>
          <p:nvPr userDrawn="1"/>
        </p:nvSpPr>
        <p:spPr>
          <a:xfrm>
            <a:off x="7930414" y="5846004"/>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34" name="Text Placeholder 136">
            <a:extLst>
              <a:ext uri="{FF2B5EF4-FFF2-40B4-BE49-F238E27FC236}">
                <a16:creationId xmlns:a16="http://schemas.microsoft.com/office/drawing/2014/main" id="{6DB6FC67-1276-491C-B874-1F416250C0EE}"/>
              </a:ext>
            </a:extLst>
          </p:cNvPr>
          <p:cNvSpPr>
            <a:spLocks noGrp="1"/>
          </p:cNvSpPr>
          <p:nvPr>
            <p:ph type="body" sz="quarter" idx="37"/>
          </p:nvPr>
        </p:nvSpPr>
        <p:spPr>
          <a:xfrm>
            <a:off x="9345914" y="6069928"/>
            <a:ext cx="1540564"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35" name="TextBox 34">
            <a:extLst>
              <a:ext uri="{FF2B5EF4-FFF2-40B4-BE49-F238E27FC236}">
                <a16:creationId xmlns:a16="http://schemas.microsoft.com/office/drawing/2014/main" id="{8F6A8B53-00F3-4BBD-831C-303CB9D69D0F}"/>
              </a:ext>
            </a:extLst>
          </p:cNvPr>
          <p:cNvSpPr txBox="1"/>
          <p:nvPr userDrawn="1"/>
        </p:nvSpPr>
        <p:spPr>
          <a:xfrm>
            <a:off x="9345914" y="5842776"/>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427890631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6" y="-4977"/>
            <a:ext cx="6273925" cy="5684621"/>
          </a:xfrm>
          <a:prstGeom prst="rect">
            <a:avLst/>
          </a:prstGeom>
        </p:spPr>
      </p:pic>
      <p:sp>
        <p:nvSpPr>
          <p:cNvPr id="20" name="Picture Placeholder 144"/>
          <p:cNvSpPr>
            <a:spLocks noGrp="1"/>
          </p:cNvSpPr>
          <p:nvPr>
            <p:ph type="pic" sz="quarter" idx="20" hasCustomPrompt="1"/>
          </p:nvPr>
        </p:nvSpPr>
        <p:spPr>
          <a:xfrm>
            <a:off x="5918076" y="1"/>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7" y="851201"/>
            <a:ext cx="4699724" cy="1043600"/>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dirty="0"/>
              <a:t>Click to edit Master title style</a:t>
            </a:r>
          </a:p>
        </p:txBody>
      </p:sp>
      <p:sp>
        <p:nvSpPr>
          <p:cNvPr id="22" name="Text Placeholder 132"/>
          <p:cNvSpPr>
            <a:spLocks noGrp="1"/>
          </p:cNvSpPr>
          <p:nvPr>
            <p:ph type="body" sz="quarter" idx="11"/>
          </p:nvPr>
        </p:nvSpPr>
        <p:spPr>
          <a:xfrm>
            <a:off x="622300" y="1930399"/>
            <a:ext cx="4724400" cy="3382924"/>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A284A3B6-1077-4EB0-87EA-FB5D174EEA72}"/>
              </a:ext>
            </a:extLst>
          </p:cNvPr>
          <p:cNvSpPr/>
          <p:nvPr userDrawn="1"/>
        </p:nvSpPr>
        <p:spPr>
          <a:xfrm>
            <a:off x="0" y="5688836"/>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64" name="Straight Connector 63">
            <a:extLst>
              <a:ext uri="{FF2B5EF4-FFF2-40B4-BE49-F238E27FC236}">
                <a16:creationId xmlns:a16="http://schemas.microsoft.com/office/drawing/2014/main" id="{75656BE6-BF23-401A-8BF9-334080B77842}"/>
              </a:ext>
            </a:extLst>
          </p:cNvPr>
          <p:cNvCxnSpPr/>
          <p:nvPr userDrawn="1"/>
        </p:nvCxnSpPr>
        <p:spPr>
          <a:xfrm>
            <a:off x="1729072" y="5937283"/>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Picture Placeholder 144">
            <a:extLst>
              <a:ext uri="{FF2B5EF4-FFF2-40B4-BE49-F238E27FC236}">
                <a16:creationId xmlns:a16="http://schemas.microsoft.com/office/drawing/2014/main" id="{AFBFC39F-A9C7-4DB5-9880-DBD4175C1EFC}"/>
              </a:ext>
            </a:extLst>
          </p:cNvPr>
          <p:cNvSpPr>
            <a:spLocks noGrp="1"/>
          </p:cNvSpPr>
          <p:nvPr>
            <p:ph type="pic" sz="quarter" idx="36" hasCustomPrompt="1"/>
          </p:nvPr>
        </p:nvSpPr>
        <p:spPr>
          <a:xfrm>
            <a:off x="205003" y="5816488"/>
            <a:ext cx="1247050"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68" name="Text Placeholder 136">
            <a:extLst>
              <a:ext uri="{FF2B5EF4-FFF2-40B4-BE49-F238E27FC236}">
                <a16:creationId xmlns:a16="http://schemas.microsoft.com/office/drawing/2014/main" id="{2CC0DC69-0E6D-4C43-8E84-C5029F47ED12}"/>
              </a:ext>
            </a:extLst>
          </p:cNvPr>
          <p:cNvSpPr>
            <a:spLocks noGrp="1"/>
          </p:cNvSpPr>
          <p:nvPr>
            <p:ph type="body" sz="quarter" idx="31"/>
          </p:nvPr>
        </p:nvSpPr>
        <p:spPr>
          <a:xfrm>
            <a:off x="7909758" y="6069928"/>
            <a:ext cx="1095543"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69" name="Text Placeholder 136">
            <a:extLst>
              <a:ext uri="{FF2B5EF4-FFF2-40B4-BE49-F238E27FC236}">
                <a16:creationId xmlns:a16="http://schemas.microsoft.com/office/drawing/2014/main" id="{F8277BDE-C239-4C9E-9CE7-0AAAB31ACF97}"/>
              </a:ext>
            </a:extLst>
          </p:cNvPr>
          <p:cNvSpPr>
            <a:spLocks noGrp="1"/>
          </p:cNvSpPr>
          <p:nvPr>
            <p:ph type="body" sz="quarter" idx="32"/>
          </p:nvPr>
        </p:nvSpPr>
        <p:spPr>
          <a:xfrm>
            <a:off x="6777468" y="6069928"/>
            <a:ext cx="988642"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70" name="Text Placeholder 136">
            <a:extLst>
              <a:ext uri="{FF2B5EF4-FFF2-40B4-BE49-F238E27FC236}">
                <a16:creationId xmlns:a16="http://schemas.microsoft.com/office/drawing/2014/main" id="{99FFFA18-5C97-4E11-9849-FE10983F0BA9}"/>
              </a:ext>
            </a:extLst>
          </p:cNvPr>
          <p:cNvSpPr>
            <a:spLocks noGrp="1"/>
          </p:cNvSpPr>
          <p:nvPr>
            <p:ph type="body" sz="quarter" idx="33"/>
          </p:nvPr>
        </p:nvSpPr>
        <p:spPr>
          <a:xfrm>
            <a:off x="5186608" y="6104028"/>
            <a:ext cx="1247045"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71" name="Text Placeholder 136">
            <a:extLst>
              <a:ext uri="{FF2B5EF4-FFF2-40B4-BE49-F238E27FC236}">
                <a16:creationId xmlns:a16="http://schemas.microsoft.com/office/drawing/2014/main" id="{0762144F-BFA8-4D50-8231-B2C6D6A08417}"/>
              </a:ext>
            </a:extLst>
          </p:cNvPr>
          <p:cNvSpPr>
            <a:spLocks noGrp="1"/>
          </p:cNvSpPr>
          <p:nvPr>
            <p:ph type="body" sz="quarter" idx="34"/>
          </p:nvPr>
        </p:nvSpPr>
        <p:spPr>
          <a:xfrm>
            <a:off x="2078792" y="6115095"/>
            <a:ext cx="2689813"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72" name="TextBox 71">
            <a:extLst>
              <a:ext uri="{FF2B5EF4-FFF2-40B4-BE49-F238E27FC236}">
                <a16:creationId xmlns:a16="http://schemas.microsoft.com/office/drawing/2014/main" id="{2567905B-3C16-4657-8662-D99047DB084C}"/>
              </a:ext>
            </a:extLst>
          </p:cNvPr>
          <p:cNvSpPr txBox="1"/>
          <p:nvPr userDrawn="1"/>
        </p:nvSpPr>
        <p:spPr>
          <a:xfrm>
            <a:off x="2066462" y="5854681"/>
            <a:ext cx="1487548"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73" name="TextBox 72">
            <a:extLst>
              <a:ext uri="{FF2B5EF4-FFF2-40B4-BE49-F238E27FC236}">
                <a16:creationId xmlns:a16="http://schemas.microsoft.com/office/drawing/2014/main" id="{35A895C6-5E1A-46D6-B482-80DCF3C2B1F5}"/>
              </a:ext>
            </a:extLst>
          </p:cNvPr>
          <p:cNvSpPr txBox="1"/>
          <p:nvPr userDrawn="1"/>
        </p:nvSpPr>
        <p:spPr>
          <a:xfrm>
            <a:off x="5192102" y="5846004"/>
            <a:ext cx="1247049"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74" name="TextBox 73">
            <a:extLst>
              <a:ext uri="{FF2B5EF4-FFF2-40B4-BE49-F238E27FC236}">
                <a16:creationId xmlns:a16="http://schemas.microsoft.com/office/drawing/2014/main" id="{30041062-48D8-4962-9C0E-ACC61E95F4F5}"/>
              </a:ext>
            </a:extLst>
          </p:cNvPr>
          <p:cNvSpPr txBox="1"/>
          <p:nvPr userDrawn="1"/>
        </p:nvSpPr>
        <p:spPr>
          <a:xfrm>
            <a:off x="6782151" y="5846004"/>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75" name="TextBox 74">
            <a:extLst>
              <a:ext uri="{FF2B5EF4-FFF2-40B4-BE49-F238E27FC236}">
                <a16:creationId xmlns:a16="http://schemas.microsoft.com/office/drawing/2014/main" id="{7824CCB3-6B27-4075-B1EE-A12DC49B56A3}"/>
              </a:ext>
            </a:extLst>
          </p:cNvPr>
          <p:cNvSpPr txBox="1"/>
          <p:nvPr userDrawn="1"/>
        </p:nvSpPr>
        <p:spPr>
          <a:xfrm>
            <a:off x="7930414" y="5846004"/>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76" name="Text Placeholder 136">
            <a:extLst>
              <a:ext uri="{FF2B5EF4-FFF2-40B4-BE49-F238E27FC236}">
                <a16:creationId xmlns:a16="http://schemas.microsoft.com/office/drawing/2014/main" id="{C013C754-A183-4348-8B62-78071341B47D}"/>
              </a:ext>
            </a:extLst>
          </p:cNvPr>
          <p:cNvSpPr>
            <a:spLocks noGrp="1"/>
          </p:cNvSpPr>
          <p:nvPr>
            <p:ph type="body" sz="quarter" idx="37"/>
          </p:nvPr>
        </p:nvSpPr>
        <p:spPr>
          <a:xfrm>
            <a:off x="9345914" y="6069928"/>
            <a:ext cx="1540564"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77" name="TextBox 76">
            <a:extLst>
              <a:ext uri="{FF2B5EF4-FFF2-40B4-BE49-F238E27FC236}">
                <a16:creationId xmlns:a16="http://schemas.microsoft.com/office/drawing/2014/main" id="{067D0A42-EFEB-461A-B714-2495EE4AC7F7}"/>
              </a:ext>
            </a:extLst>
          </p:cNvPr>
          <p:cNvSpPr txBox="1"/>
          <p:nvPr userDrawn="1"/>
        </p:nvSpPr>
        <p:spPr>
          <a:xfrm>
            <a:off x="9345914" y="5842776"/>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10896923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47.xml"/><Relationship Id="rId3" Type="http://schemas.openxmlformats.org/officeDocument/2006/relationships/slideLayout" Target="../slideLayouts/slideLayout142.xml"/><Relationship Id="rId7" Type="http://schemas.openxmlformats.org/officeDocument/2006/relationships/slideLayout" Target="../slideLayouts/slideLayout146.xml"/><Relationship Id="rId12" Type="http://schemas.openxmlformats.org/officeDocument/2006/relationships/theme" Target="../theme/theme10.xml"/><Relationship Id="rId2" Type="http://schemas.openxmlformats.org/officeDocument/2006/relationships/slideLayout" Target="../slideLayouts/slideLayout141.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5" Type="http://schemas.openxmlformats.org/officeDocument/2006/relationships/slideLayout" Target="../slideLayouts/slideLayout144.xml"/><Relationship Id="rId10" Type="http://schemas.openxmlformats.org/officeDocument/2006/relationships/slideLayout" Target="../slideLayouts/slideLayout149.xml"/><Relationship Id="rId4" Type="http://schemas.openxmlformats.org/officeDocument/2006/relationships/slideLayout" Target="../slideLayouts/slideLayout143.xml"/><Relationship Id="rId9" Type="http://schemas.openxmlformats.org/officeDocument/2006/relationships/slideLayout" Target="../slideLayouts/slideLayout14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image" Target="../media/image1.emf"/><Relationship Id="rId5" Type="http://schemas.openxmlformats.org/officeDocument/2006/relationships/slideLayout" Target="../slideLayouts/slideLayout17.xml"/><Relationship Id="rId10"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image" Target="../media/image1.emf"/><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theme" Target="../theme/theme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image" Target="../media/image9.png"/><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theme" Target="../theme/theme5.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79.xml"/><Relationship Id="rId2" Type="http://schemas.openxmlformats.org/officeDocument/2006/relationships/slideLayout" Target="../slideLayouts/slideLayout78.xml"/><Relationship Id="rId1" Type="http://schemas.openxmlformats.org/officeDocument/2006/relationships/slideLayout" Target="../slideLayouts/slideLayout77.xml"/><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image" Target="../media/image18.png"/><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theme" Target="../theme/theme7.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image" Target="../media/image34.emf"/><Relationship Id="rId3" Type="http://schemas.openxmlformats.org/officeDocument/2006/relationships/slideLayout" Target="../slideLayouts/slideLayout104.xml"/><Relationship Id="rId21" Type="http://schemas.openxmlformats.org/officeDocument/2006/relationships/slideLayout" Target="../slideLayouts/slideLayout122.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theme" Target="../theme/theme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2" Type="http://schemas.openxmlformats.org/officeDocument/2006/relationships/slideLayout" Target="../slideLayouts/slideLayout127.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5" Type="http://schemas.openxmlformats.org/officeDocument/2006/relationships/theme" Target="../theme/theme9.xml"/><Relationship Id="rId10" Type="http://schemas.openxmlformats.org/officeDocument/2006/relationships/slideLayout" Target="../slideLayouts/slideLayout135.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07716F-3B53-4C33-A5E9-5A313F9FEA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62841E-60F8-4CBC-BC24-18A75808B9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EAAF1-D2B7-4DC4-B14E-F0BBE9F04E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DAE4F9-EBB8-48DE-8E1D-68938C296561}" type="datetimeFigureOut">
              <a:rPr lang="en-US" smtClean="0"/>
              <a:t>8/16/2019</a:t>
            </a:fld>
            <a:endParaRPr lang="en-US"/>
          </a:p>
        </p:txBody>
      </p:sp>
      <p:sp>
        <p:nvSpPr>
          <p:cNvPr id="5" name="Footer Placeholder 4">
            <a:extLst>
              <a:ext uri="{FF2B5EF4-FFF2-40B4-BE49-F238E27FC236}">
                <a16:creationId xmlns:a16="http://schemas.microsoft.com/office/drawing/2014/main" id="{DD10B893-082A-42D5-8C2F-D295EF173B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0A3FD59-0F67-44B2-B0A0-76DF4D393E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446461-B1E0-4420-B0ED-6BB7D152D486}" type="slidenum">
              <a:rPr lang="en-US" smtClean="0"/>
              <a:t>‹#›</a:t>
            </a:fld>
            <a:endParaRPr lang="en-US"/>
          </a:p>
        </p:txBody>
      </p:sp>
    </p:spTree>
    <p:extLst>
      <p:ext uri="{BB962C8B-B14F-4D97-AF65-F5344CB8AC3E}">
        <p14:creationId xmlns:p14="http://schemas.microsoft.com/office/powerpoint/2010/main" val="32226127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853946-6142-44E8-B3A3-A7B036ADE7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C25029A-7479-4FD2-A1DF-83C0A9419D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FB7ED5-3A18-4AAD-B063-D5A8C51008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1ED84D-E2A5-4345-BBF1-5EFBBB176F5D}" type="datetimeFigureOut">
              <a:rPr lang="en-US" smtClean="0"/>
              <a:t>8/16/2019</a:t>
            </a:fld>
            <a:endParaRPr lang="en-US"/>
          </a:p>
        </p:txBody>
      </p:sp>
      <p:sp>
        <p:nvSpPr>
          <p:cNvPr id="5" name="Footer Placeholder 4">
            <a:extLst>
              <a:ext uri="{FF2B5EF4-FFF2-40B4-BE49-F238E27FC236}">
                <a16:creationId xmlns:a16="http://schemas.microsoft.com/office/drawing/2014/main" id="{A266F3A8-140B-4167-A7B4-0DE6713C75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87DE5A7-AFC2-4129-91CF-BC458987A9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A1493A-BF54-4AFA-881A-1E49BE1AB1F5}" type="slidenum">
              <a:rPr lang="en-US" smtClean="0"/>
              <a:t>‹#›</a:t>
            </a:fld>
            <a:endParaRPr lang="en-US"/>
          </a:p>
        </p:txBody>
      </p:sp>
    </p:spTree>
    <p:extLst>
      <p:ext uri="{BB962C8B-B14F-4D97-AF65-F5344CB8AC3E}">
        <p14:creationId xmlns:p14="http://schemas.microsoft.com/office/powerpoint/2010/main" val="2390964086"/>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8211527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755"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55612280"/>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Lst>
  <p:transition>
    <p:fade/>
  </p:transition>
  <p:hf sldNum="0" hdr="0" ftr="0" dt="0"/>
  <p:txStyles>
    <p:title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591653"/>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722217371"/>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9706685"/>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Lst>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p:nvPicPr>
        <p:blipFill rotWithShape="1">
          <a:blip r:embed="rId24"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Dynamics 365 </a:t>
            </a:r>
            <a:endParaRPr lang="en-US" dirty="0">
              <a:solidFill>
                <a:srgbClr val="FFFFFF">
                  <a:lumMod val="65000"/>
                </a:srgbClr>
              </a:solidFill>
            </a:endParaRPr>
          </a:p>
        </p:txBody>
      </p:sp>
    </p:spTree>
    <p:extLst>
      <p:ext uri="{BB962C8B-B14F-4D97-AF65-F5344CB8AC3E}">
        <p14:creationId xmlns:p14="http://schemas.microsoft.com/office/powerpoint/2010/main" val="3712075944"/>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Lst>
  <p:transition>
    <p:fade/>
  </p:transition>
  <p:txStyles>
    <p:titleStyle>
      <a:lvl1pPr algn="l" defTabSz="914192"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26"/>
          <a:srcRect l="762"/>
          <a:stretch/>
        </p:blipFill>
        <p:spPr>
          <a:xfrm rot="5400000">
            <a:off x="9464500" y="2843775"/>
            <a:ext cx="6858000" cy="1170455"/>
          </a:xfrm>
          <a:prstGeom prst="rect">
            <a:avLst/>
          </a:prstGeom>
        </p:spPr>
      </p:pic>
    </p:spTree>
    <p:extLst>
      <p:ext uri="{BB962C8B-B14F-4D97-AF65-F5344CB8AC3E}">
        <p14:creationId xmlns:p14="http://schemas.microsoft.com/office/powerpoint/2010/main" val="3028453384"/>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Lst>
  <p:transition>
    <p:fade/>
  </p:transition>
  <p:hf sldNum="0" hdr="0" ftr="0" dt="0"/>
  <p:txStyles>
    <p:titleStyle>
      <a:lvl1pPr algn="l" defTabSz="932384"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F6C74C-D2EA-44BA-AE4C-B408FFE6C35F}" type="datetimeFigureOut">
              <a:rPr lang="en-US" smtClean="0"/>
              <a:t>8/16/2019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64ACDB-04D8-4580-A866-281667270B72}" type="slidenum">
              <a:rPr lang="en-US" smtClean="0"/>
              <a:t>‹#›</a:t>
            </a:fld>
            <a:endParaRPr lang="en-US"/>
          </a:p>
        </p:txBody>
      </p:sp>
    </p:spTree>
    <p:extLst>
      <p:ext uri="{BB962C8B-B14F-4D97-AF65-F5344CB8AC3E}">
        <p14:creationId xmlns:p14="http://schemas.microsoft.com/office/powerpoint/2010/main" val="3504791220"/>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7.xml"/><Relationship Id="rId1" Type="http://schemas.openxmlformats.org/officeDocument/2006/relationships/slideLayout" Target="../slideLayouts/slideLayout72.xml"/><Relationship Id="rId4" Type="http://schemas.openxmlformats.org/officeDocument/2006/relationships/image" Target="../media/image52.jpeg"/></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hyperlink" Target="https://azure.microsoft.com/en-us/pricing/details/sql-database/" TargetMode="External"/><Relationship Id="rId2" Type="http://schemas.openxmlformats.org/officeDocument/2006/relationships/notesSlide" Target="../notesSlides/notesSlide9.xml"/><Relationship Id="rId1" Type="http://schemas.openxmlformats.org/officeDocument/2006/relationships/slideLayout" Target="../slideLayouts/slideLayout62.xml"/></Relationships>
</file>

<file path=ppt/slides/_rels/slide13.xml.rels><?xml version="1.0" encoding="UTF-8" standalone="yes"?>
<Relationships xmlns="http://schemas.openxmlformats.org/package/2006/relationships"><Relationship Id="rId3" Type="http://schemas.openxmlformats.org/officeDocument/2006/relationships/hyperlink" Target="https://azure.microsoft.com/en-us/pricing/details/sql-database/" TargetMode="External"/><Relationship Id="rId2" Type="http://schemas.openxmlformats.org/officeDocument/2006/relationships/notesSlide" Target="../notesSlides/notesSlide10.xml"/><Relationship Id="rId1" Type="http://schemas.openxmlformats.org/officeDocument/2006/relationships/slideLayout" Target="../slideLayouts/slideLayout62.xml"/></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63.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55.png"/><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63.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image" Target="../media/image56.svg"/></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58.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5.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6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3.xml"/></Relationships>
</file>

<file path=ppt/slides/_rels/slide27.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2ahUKEwjS6qHjpNbdAhVPCDQIHXqrAGIQjRx6BAgBEAU&amp;url=https://azure.microsoft.com/en-us/services/app-service/&amp;psig=AOvVaw029YkMhb-_Env32IgyxzbZ&amp;ust=1537969439393685" TargetMode="External"/><Relationship Id="rId2" Type="http://schemas.openxmlformats.org/officeDocument/2006/relationships/notesSlide" Target="../notesSlides/notesSlide22.xml"/><Relationship Id="rId1" Type="http://schemas.openxmlformats.org/officeDocument/2006/relationships/slideLayout" Target="../slideLayouts/slideLayout63.xml"/><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31.xml"/></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31.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9.png"/><Relationship Id="rId7" Type="http://schemas.openxmlformats.org/officeDocument/2006/relationships/image" Target="../media/image70.png"/><Relationship Id="rId2" Type="http://schemas.openxmlformats.org/officeDocument/2006/relationships/image" Target="../media/image68.png"/><Relationship Id="rId1" Type="http://schemas.openxmlformats.org/officeDocument/2006/relationships/slideLayout" Target="../slideLayouts/slideLayout13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emf"/><Relationship Id="rId9" Type="http://schemas.openxmlformats.org/officeDocument/2006/relationships/image" Target="../media/image72.png"/></Relationships>
</file>

<file path=ppt/slides/_rels/slide3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9.png"/><Relationship Id="rId7" Type="http://schemas.openxmlformats.org/officeDocument/2006/relationships/image" Target="../media/image70.png"/><Relationship Id="rId2" Type="http://schemas.openxmlformats.org/officeDocument/2006/relationships/image" Target="../media/image68.png"/><Relationship Id="rId1" Type="http://schemas.openxmlformats.org/officeDocument/2006/relationships/slideLayout" Target="../slideLayouts/slideLayout13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emf"/><Relationship Id="rId9"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9.png"/><Relationship Id="rId1" Type="http://schemas.openxmlformats.org/officeDocument/2006/relationships/slideLayout" Target="../slideLayouts/slideLayout13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83.emf"/><Relationship Id="rId18" Type="http://schemas.openxmlformats.org/officeDocument/2006/relationships/oleObject" Target="../embeddings/oleObject8.bin"/><Relationship Id="rId3" Type="http://schemas.openxmlformats.org/officeDocument/2006/relationships/notesSlide" Target="../notesSlides/notesSlide24.xml"/><Relationship Id="rId21" Type="http://schemas.openxmlformats.org/officeDocument/2006/relationships/image" Target="../media/image86.emf"/><Relationship Id="rId7" Type="http://schemas.openxmlformats.org/officeDocument/2006/relationships/image" Target="../media/image80.emf"/><Relationship Id="rId12" Type="http://schemas.openxmlformats.org/officeDocument/2006/relationships/oleObject" Target="../embeddings/oleObject5.bin"/><Relationship Id="rId17" Type="http://schemas.openxmlformats.org/officeDocument/2006/relationships/image" Target="../media/image85.emf"/><Relationship Id="rId2" Type="http://schemas.openxmlformats.org/officeDocument/2006/relationships/slideLayout" Target="../slideLayouts/slideLayout145.xml"/><Relationship Id="rId16" Type="http://schemas.openxmlformats.org/officeDocument/2006/relationships/oleObject" Target="../embeddings/oleObject7.bin"/><Relationship Id="rId20" Type="http://schemas.openxmlformats.org/officeDocument/2006/relationships/oleObject" Target="../embeddings/oleObject10.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82.emf"/><Relationship Id="rId5" Type="http://schemas.openxmlformats.org/officeDocument/2006/relationships/image" Target="../media/image79.emf"/><Relationship Id="rId15" Type="http://schemas.openxmlformats.org/officeDocument/2006/relationships/image" Target="../media/image84.emf"/><Relationship Id="rId23" Type="http://schemas.openxmlformats.org/officeDocument/2006/relationships/oleObject" Target="../embeddings/oleObject12.bin"/><Relationship Id="rId10" Type="http://schemas.openxmlformats.org/officeDocument/2006/relationships/oleObject" Target="../embeddings/oleObject4.bin"/><Relationship Id="rId19" Type="http://schemas.openxmlformats.org/officeDocument/2006/relationships/oleObject" Target="../embeddings/oleObject9.bin"/><Relationship Id="rId4" Type="http://schemas.openxmlformats.org/officeDocument/2006/relationships/oleObject" Target="../embeddings/oleObject1.bin"/><Relationship Id="rId9" Type="http://schemas.openxmlformats.org/officeDocument/2006/relationships/image" Target="../media/image81.emf"/><Relationship Id="rId14" Type="http://schemas.openxmlformats.org/officeDocument/2006/relationships/oleObject" Target="../embeddings/oleObject6.bin"/><Relationship Id="rId22" Type="http://schemas.openxmlformats.org/officeDocument/2006/relationships/oleObject" Target="../embeddings/oleObject11.bin"/></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16.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1.svg"/></Relationships>
</file>

<file path=ppt/slides/_rels/slide4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44.xml.rels><?xml version="1.0" encoding="UTF-8" standalone="yes"?>
<Relationships xmlns="http://schemas.openxmlformats.org/package/2006/relationships"><Relationship Id="rId8" Type="http://schemas.openxmlformats.org/officeDocument/2006/relationships/hyperlink" Target="https://aka.ms/azuresqlslides" TargetMode="Externa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0.xml"/><Relationship Id="rId1" Type="http://schemas.openxmlformats.org/officeDocument/2006/relationships/slideLayout" Target="../slideLayouts/slideLayout15.xml"/><Relationship Id="rId6"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image" Target="../media/image96.png"/><Relationship Id="rId4" Type="http://schemas.openxmlformats.org/officeDocument/2006/relationships/diagramLayout" Target="../diagrams/layout5.xml"/><Relationship Id="rId9" Type="http://schemas.openxmlformats.org/officeDocument/2006/relationships/image" Target="../media/image95.png"/></Relationships>
</file>

<file path=ppt/slides/_rels/slide45.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hyperlink" Target="http://aka.ms/annalytics" TargetMode="External"/><Relationship Id="rId7" Type="http://schemas.openxmlformats.org/officeDocument/2006/relationships/diagramColors" Target="../diagrams/colors6.xml"/><Relationship Id="rId2" Type="http://schemas.openxmlformats.org/officeDocument/2006/relationships/notesSlide" Target="../notesSlides/notesSlide31.xml"/><Relationship Id="rId1" Type="http://schemas.openxmlformats.org/officeDocument/2006/relationships/slideLayout" Target="../slideLayouts/slideLayout24.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image" Target="../media/image43.jpg"/><Relationship Id="rId7"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79.xml"/><Relationship Id="rId6" Type="http://schemas.openxmlformats.org/officeDocument/2006/relationships/image" Target="../media/image45.emf"/><Relationship Id="rId5" Type="http://schemas.openxmlformats.org/officeDocument/2006/relationships/hyperlink" Target="https://customers.microsoft.com/en-us/story/allscripts-partner-professional-services-azure" TargetMode="External"/><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xml"/><Relationship Id="rId1" Type="http://schemas.openxmlformats.org/officeDocument/2006/relationships/slideLayout" Target="../slideLayouts/slideLayout72.xml"/></Relationships>
</file>

<file path=ppt/slides/_rels/slide9.xml.rels><?xml version="1.0" encoding="UTF-8" standalone="yes"?>
<Relationships xmlns="http://schemas.openxmlformats.org/package/2006/relationships"><Relationship Id="rId8" Type="http://schemas.openxmlformats.org/officeDocument/2006/relationships/hyperlink" Target="https://customers.microsoft.com/en-us/search?sq=%2522Azure%2520API%2520Management%2522&amp;ff=&amp;p=0&amp;so=null" TargetMode="External"/><Relationship Id="rId13" Type="http://schemas.openxmlformats.org/officeDocument/2006/relationships/hyperlink" Target="https://customers.microsoft.com/en-us/search?sq=%2522Azure%2520Storage%2522&amp;ff=&amp;p=0&amp;so=null" TargetMode="External"/><Relationship Id="rId3" Type="http://schemas.openxmlformats.org/officeDocument/2006/relationships/image" Target="../media/image48.jpg"/><Relationship Id="rId7" Type="http://schemas.openxmlformats.org/officeDocument/2006/relationships/image" Target="../media/image44.png"/><Relationship Id="rId12" Type="http://schemas.openxmlformats.org/officeDocument/2006/relationships/hyperlink" Target="https://customers.microsoft.com/en-us/search?sq=%2522Azure%2520SQL%2520Database%2522&amp;ff=&amp;p=0&amp;so=null" TargetMode="External"/><Relationship Id="rId2" Type="http://schemas.openxmlformats.org/officeDocument/2006/relationships/notesSlide" Target="../notesSlides/notesSlide6.xml"/><Relationship Id="rId16" Type="http://schemas.openxmlformats.org/officeDocument/2006/relationships/image" Target="../media/image50.png"/><Relationship Id="rId1" Type="http://schemas.openxmlformats.org/officeDocument/2006/relationships/slideLayout" Target="../slideLayouts/slideLayout98.xml"/><Relationship Id="rId6" Type="http://schemas.openxmlformats.org/officeDocument/2006/relationships/hyperlink" Target="https://azure.microsoft.com/en-us/services/sql-database/" TargetMode="External"/><Relationship Id="rId11" Type="http://schemas.openxmlformats.org/officeDocument/2006/relationships/hyperlink" Target="https://customers.microsoft.com/en-us/search?sq=%2522Azure%2520Machine%2520Learning%2522&amp;ff=&amp;p=0&amp;so=null" TargetMode="External"/><Relationship Id="rId5" Type="http://schemas.openxmlformats.org/officeDocument/2006/relationships/hyperlink" Target="https://azure.microsoft.com/en-us/services/data-factory/" TargetMode="External"/><Relationship Id="rId15" Type="http://schemas.openxmlformats.org/officeDocument/2006/relationships/image" Target="../media/image49.png"/><Relationship Id="rId10" Type="http://schemas.openxmlformats.org/officeDocument/2006/relationships/hyperlink" Target="https://customers.microsoft.com/en-us/search?sq=%2522Azure%2520Data%2520Factory%2522&amp;ff=&amp;p=0&amp;so=null" TargetMode="External"/><Relationship Id="rId4" Type="http://schemas.openxmlformats.org/officeDocument/2006/relationships/hyperlink" Target="https://azure.microsoft.com/en-us/services/storage/blobs/" TargetMode="External"/><Relationship Id="rId9" Type="http://schemas.openxmlformats.org/officeDocument/2006/relationships/hyperlink" Target="https://customers.microsoft.com/en-us/search?sq=%2522Azure%2520App%2520Service%2522&amp;ff=&amp;p=0&amp;so=null" TargetMode="External"/><Relationship Id="rId14" Type="http://schemas.openxmlformats.org/officeDocument/2006/relationships/hyperlink" Target="http://www.tribridge.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672002"/>
            <a:ext cx="10780486" cy="861774"/>
          </a:xfrm>
        </p:spPr>
        <p:txBody>
          <a:bodyPr/>
          <a:lstStyle/>
          <a:p>
            <a:r>
              <a:rPr lang="en-US" dirty="0"/>
              <a:t>SQL Server on the Microsoft Azure Platform</a:t>
            </a:r>
            <a:br>
              <a:rPr lang="en-US" b="1" dirty="0">
                <a:solidFill>
                  <a:schemeClr val="tx1"/>
                </a:solidFill>
              </a:rPr>
            </a:br>
            <a:r>
              <a:rPr lang="en-US" sz="2000" b="1" spc="0" dirty="0">
                <a:solidFill>
                  <a:schemeClr val="tx1"/>
                </a:solidFill>
              </a:rPr>
              <a:t>SQL Server Ground to Cloud Workshop</a:t>
            </a:r>
            <a:endParaRPr lang="en-US" sz="2000" spc="0" dirty="0">
              <a:solidFill>
                <a:schemeClr val="tx1"/>
              </a:solidFill>
            </a:endParaRPr>
          </a:p>
        </p:txBody>
      </p:sp>
    </p:spTree>
    <p:extLst>
      <p:ext uri="{BB962C8B-B14F-4D97-AF65-F5344CB8AC3E}">
        <p14:creationId xmlns:p14="http://schemas.microsoft.com/office/powerpoint/2010/main" val="3546600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F93728-79F1-4452-BFF8-860DE18FF3C4}"/>
              </a:ext>
            </a:extLst>
          </p:cNvPr>
          <p:cNvSpPr>
            <a:spLocks noGrp="1"/>
          </p:cNvSpPr>
          <p:nvPr>
            <p:ph type="title"/>
          </p:nvPr>
        </p:nvSpPr>
        <p:spPr>
          <a:xfrm>
            <a:off x="455995" y="356840"/>
            <a:ext cx="5541959" cy="666726"/>
          </a:xfrm>
        </p:spPr>
        <p:txBody>
          <a:bodyPr/>
          <a:lstStyle/>
          <a:p>
            <a:pPr lvl="0"/>
            <a:r>
              <a:rPr lang="en-US" dirty="0"/>
              <a:t>World-class, cloud-enabled time and labor application. </a:t>
            </a:r>
          </a:p>
        </p:txBody>
      </p:sp>
      <p:sp>
        <p:nvSpPr>
          <p:cNvPr id="17" name="Text Placeholder 2">
            <a:extLst>
              <a:ext uri="{FF2B5EF4-FFF2-40B4-BE49-F238E27FC236}">
                <a16:creationId xmlns:a16="http://schemas.microsoft.com/office/drawing/2014/main" id="{C74FE2CD-47C2-4F9B-8ED5-DD1DDA0045CC}"/>
              </a:ext>
            </a:extLst>
          </p:cNvPr>
          <p:cNvSpPr>
            <a:spLocks noGrp="1"/>
          </p:cNvSpPr>
          <p:nvPr>
            <p:ph type="body" sz="quarter" idx="13"/>
          </p:nvPr>
        </p:nvSpPr>
        <p:spPr>
          <a:xfrm>
            <a:off x="455994" y="1757833"/>
            <a:ext cx="4822952" cy="4514056"/>
          </a:xfrm>
        </p:spPr>
        <p:txBody>
          <a:bodyPr/>
          <a:lstStyle/>
          <a:p>
            <a:pPr lvl="0"/>
            <a:r>
              <a:rPr lang="en-US" sz="1600" dirty="0"/>
              <a:t>Challenge</a:t>
            </a:r>
          </a:p>
          <a:p>
            <a:pPr lvl="1"/>
            <a:r>
              <a:rPr lang="en-US" sz="1600" dirty="0"/>
              <a:t>Flex Time by Paychex handles </a:t>
            </a:r>
            <a:r>
              <a:rPr lang="en-US" sz="1600" dirty="0">
                <a:highlight>
                  <a:srgbClr val="00FFFF"/>
                </a:highlight>
              </a:rPr>
              <a:t>13 million timecards and 3 million distinct punches on any given day for over 650,000 customers</a:t>
            </a:r>
            <a:r>
              <a:rPr lang="en-US" sz="1600" dirty="0"/>
              <a:t>. With an increasing volume of customers, however, managing that environment became very cumbersome. Guaranteeing uptime meant constant investments in new hardware, which was both time-consuming and capital-intensive.</a:t>
            </a:r>
          </a:p>
          <a:p>
            <a:pPr lvl="1"/>
            <a:endParaRPr lang="en-US" sz="1600" dirty="0"/>
          </a:p>
          <a:p>
            <a:pPr lvl="1"/>
            <a:endParaRPr lang="en-US" sz="1600" dirty="0"/>
          </a:p>
          <a:p>
            <a:pPr lvl="0"/>
            <a:r>
              <a:rPr lang="en-US" sz="1600" dirty="0"/>
              <a:t>Impact</a:t>
            </a:r>
          </a:p>
          <a:p>
            <a:pPr lvl="1"/>
            <a:r>
              <a:rPr lang="en-US" sz="1600" dirty="0"/>
              <a:t>Paychex engineers are freed from managing infrastructure, licensing, and database spin up and spin down. Built-in intelligent features like automatic tuning optimize database performance, leaving them to focus on what they do best: understand how clients are accessing the app and provide value in their continuous delivery pipeline.</a:t>
            </a:r>
          </a:p>
        </p:txBody>
      </p:sp>
      <p:pic>
        <p:nvPicPr>
          <p:cNvPr id="8" name="Picture Placeholder 4">
            <a:extLst>
              <a:ext uri="{FF2B5EF4-FFF2-40B4-BE49-F238E27FC236}">
                <a16:creationId xmlns:a16="http://schemas.microsoft.com/office/drawing/2014/main" id="{C93134D7-1FB7-4D08-802C-71BEDA64ED90}"/>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a:xfrm>
            <a:off x="6096000" y="0"/>
            <a:ext cx="6096000" cy="6858000"/>
          </a:xfrm>
        </p:spPr>
      </p:pic>
      <p:sp>
        <p:nvSpPr>
          <p:cNvPr id="12" name="Rectangle 11">
            <a:extLst>
              <a:ext uri="{FF2B5EF4-FFF2-40B4-BE49-F238E27FC236}">
                <a16:creationId xmlns:a16="http://schemas.microsoft.com/office/drawing/2014/main" id="{AC79FF10-4F73-4787-A340-66C694E46DF4}"/>
              </a:ext>
            </a:extLst>
          </p:cNvPr>
          <p:cNvSpPr/>
          <p:nvPr/>
        </p:nvSpPr>
        <p:spPr bwMode="auto">
          <a:xfrm>
            <a:off x="6096000" y="2550886"/>
            <a:ext cx="6096000" cy="4307114"/>
          </a:xfrm>
          <a:prstGeom prst="rect">
            <a:avLst/>
          </a:prstGeom>
          <a:gradFill>
            <a:gsLst>
              <a:gs pos="50000">
                <a:srgbClr val="505050">
                  <a:lumMod val="50000"/>
                  <a:alpha val="70000"/>
                </a:srgbClr>
              </a:gs>
              <a:gs pos="0">
                <a:srgbClr val="505050">
                  <a:lumMod val="50000"/>
                  <a:alpha val="0"/>
                </a:srgbClr>
              </a:gs>
              <a:gs pos="100000">
                <a:srgbClr val="505050">
                  <a:lumMod val="50000"/>
                  <a:alpha val="75000"/>
                </a:srgbClr>
              </a:gs>
            </a:gsLst>
            <a:lin ang="5400000" scaled="1"/>
          </a:gra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auto" latinLnBrk="0" hangingPunct="1">
              <a:lnSpc>
                <a:spcPct val="9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F3080E84-9F9D-4815-97F3-033540CE576D}"/>
              </a:ext>
            </a:extLst>
          </p:cNvPr>
          <p:cNvSpPr txBox="1"/>
          <p:nvPr/>
        </p:nvSpPr>
        <p:spPr>
          <a:xfrm>
            <a:off x="6483365" y="3596415"/>
            <a:ext cx="5407751" cy="2868349"/>
          </a:xfrm>
          <a:prstGeom prst="rect">
            <a:avLst/>
          </a:prstGeom>
          <a:noFill/>
        </p:spPr>
        <p:txBody>
          <a:bodyPr wrap="square" rtlCol="0" anchor="b">
            <a:spAutoFit/>
          </a:bodyPr>
          <a:lstStyle/>
          <a:p>
            <a:pPr marL="0" marR="0" lvl="0" indent="0" algn="l" defTabSz="896181" rtl="0" eaLnBrk="1" fontAlgn="auto" latinLnBrk="0" hangingPunct="1">
              <a:lnSpc>
                <a:spcPct val="100000"/>
              </a:lnSpc>
              <a:spcBef>
                <a:spcPts val="0"/>
              </a:spcBef>
              <a:spcAft>
                <a:spcPts val="0"/>
              </a:spcAft>
              <a:buClrTx/>
              <a:buSzTx/>
              <a:buFontTx/>
              <a:buNone/>
              <a:tabLst/>
              <a:defRPr/>
            </a:pPr>
            <a:r>
              <a:rPr kumimoji="0" lang="en-IN" sz="2353"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r>
              <a:rPr kumimoji="0" lang="en-US" sz="2353"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Azure SQL Database allows us to execute upgrades and releases without our customers ever knowing it, which is critical for an application that runs 24/7/365</a:t>
            </a:r>
            <a:r>
              <a:rPr kumimoji="0" lang="en-US" sz="1800" b="0" i="0" u="none" strike="noStrike" kern="1200" cap="none" spc="0" normalizeH="0" baseline="0" noProof="0" dirty="0">
                <a:ln>
                  <a:noFill/>
                </a:ln>
                <a:solidFill>
                  <a:srgbClr val="3C3C41"/>
                </a:solidFill>
                <a:effectLst/>
                <a:uLnTx/>
                <a:uFillTx/>
                <a:latin typeface="Segoe UI"/>
                <a:ea typeface="+mn-ea"/>
                <a:cs typeface="+mn-cs"/>
              </a:rPr>
              <a:t>.</a:t>
            </a:r>
            <a:r>
              <a:rPr kumimoji="0" lang="en-IN" sz="2353"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p>
          <a:p>
            <a:pPr marL="0" marR="0" lvl="0" indent="0" algn="l" defTabSz="896181"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panose="020B0502040204020203" pitchFamily="34" charset="0"/>
                <a:ea typeface="Segoe UI Semilight" charset="0"/>
                <a:cs typeface="Segoe UI" panose="020B0502040204020203" pitchFamily="34" charset="0"/>
              </a:rPr>
              <a:t> </a:t>
            </a:r>
          </a:p>
          <a:p>
            <a:pPr marL="0" marR="0" lvl="0" indent="0" algn="l" defTabSz="896181" rtl="0" eaLnBrk="1" fontAlgn="auto" latinLnBrk="0" hangingPunct="1">
              <a:lnSpc>
                <a:spcPct val="100000"/>
              </a:lnSpc>
              <a:spcBef>
                <a:spcPts val="0"/>
              </a:spcBef>
              <a:spcAft>
                <a:spcPts val="0"/>
              </a:spcAft>
              <a:buClrTx/>
              <a:buSzTx/>
              <a:buFontTx/>
              <a:buNone/>
              <a:tabLst/>
              <a:defRPr/>
            </a:pPr>
            <a:r>
              <a:rPr kumimoji="0" lang="en-US" sz="1961"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Dave Wilson: Sr. Director of IT Infrastructure and Architecture</a:t>
            </a:r>
          </a:p>
        </p:txBody>
      </p:sp>
      <p:pic>
        <p:nvPicPr>
          <p:cNvPr id="2050" name="Picture 2" descr="Story logo">
            <a:extLst>
              <a:ext uri="{FF2B5EF4-FFF2-40B4-BE49-F238E27FC236}">
                <a16:creationId xmlns:a16="http://schemas.microsoft.com/office/drawing/2014/main" id="{7BAE31C2-229B-427C-8314-0EE0A2FCCA24}"/>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560569" y="6353699"/>
            <a:ext cx="1301115" cy="357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39957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Tailspin Toys – Recommended database</a:t>
            </a:r>
          </a:p>
        </p:txBody>
      </p:sp>
      <p:sp>
        <p:nvSpPr>
          <p:cNvPr id="6" name="Text Placeholder 5">
            <a:extLst>
              <a:ext uri="{FF2B5EF4-FFF2-40B4-BE49-F238E27FC236}">
                <a16:creationId xmlns:a16="http://schemas.microsoft.com/office/drawing/2014/main" id="{1D372358-9A57-4440-96AE-D21B84A637B3}"/>
              </a:ext>
            </a:extLst>
          </p:cNvPr>
          <p:cNvSpPr>
            <a:spLocks noGrp="1"/>
          </p:cNvSpPr>
          <p:nvPr>
            <p:ph type="body" sz="quarter" idx="10"/>
          </p:nvPr>
        </p:nvSpPr>
        <p:spPr>
          <a:xfrm>
            <a:off x="584199" y="1437480"/>
            <a:ext cx="8427454" cy="3662541"/>
          </a:xfrm>
        </p:spPr>
        <p:txBody>
          <a:bodyPr/>
          <a:lstStyle/>
          <a:p>
            <a:pPr marL="0" indent="0">
              <a:buNone/>
            </a:pPr>
            <a:r>
              <a:rPr lang="en-US" dirty="0"/>
              <a:t>Azure SQL Database Managed Instance</a:t>
            </a:r>
          </a:p>
          <a:p>
            <a:pPr marL="0" indent="0">
              <a:buNone/>
            </a:pPr>
            <a:endParaRPr lang="en-US" sz="2000" dirty="0">
              <a:latin typeface="+mn-lt"/>
            </a:endParaRPr>
          </a:p>
          <a:p>
            <a:r>
              <a:rPr lang="en-US" sz="2000" dirty="0">
                <a:latin typeface="+mn-lt"/>
              </a:rPr>
              <a:t>Platform-as-a-Service (PaaS)</a:t>
            </a:r>
          </a:p>
          <a:p>
            <a:r>
              <a:rPr lang="en-US" sz="2000" dirty="0">
                <a:latin typeface="+mn-lt"/>
              </a:rPr>
              <a:t>Supports database migration from on-premises with minimal to no database changes (i.e. Service Broker)</a:t>
            </a:r>
          </a:p>
          <a:p>
            <a:r>
              <a:rPr lang="en-US" sz="2000" dirty="0">
                <a:latin typeface="+mn-lt"/>
              </a:rPr>
              <a:t>Provides the benefits of Azure SQL Database but adds capabilities that were previously only available in SQL VMs</a:t>
            </a:r>
          </a:p>
          <a:p>
            <a:r>
              <a:rPr lang="en-US" sz="2000" dirty="0">
                <a:latin typeface="+mn-lt"/>
              </a:rPr>
              <a:t>Includes a native virtual network (VNet) and near 100% compatibility with on-premises SQL Server</a:t>
            </a:r>
          </a:p>
        </p:txBody>
      </p:sp>
      <p:pic>
        <p:nvPicPr>
          <p:cNvPr id="7" name="Picture 2" descr="Azure SQL Database Managed Instance icon">
            <a:extLst>
              <a:ext uri="{FF2B5EF4-FFF2-40B4-BE49-F238E27FC236}">
                <a16:creationId xmlns:a16="http://schemas.microsoft.com/office/drawing/2014/main" id="{48FCE78F-6C91-45D4-AA58-739EF2AE5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7800" y="2061972"/>
            <a:ext cx="2080550" cy="273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18421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BFFA7A-008F-4085-88AE-E1D7EBCB4679}"/>
              </a:ext>
            </a:extLst>
          </p:cNvPr>
          <p:cNvSpPr>
            <a:spLocks noGrp="1"/>
          </p:cNvSpPr>
          <p:nvPr>
            <p:ph type="body" sz="quarter" idx="14"/>
          </p:nvPr>
        </p:nvSpPr>
        <p:spPr>
          <a:xfrm>
            <a:off x="455995" y="1387201"/>
            <a:ext cx="3391075" cy="4893647"/>
          </a:xfrm>
        </p:spPr>
        <p:txBody>
          <a:bodyPr/>
          <a:lstStyle/>
          <a:p>
            <a:pPr lvl="2"/>
            <a:r>
              <a:rPr lang="en-US" dirty="0"/>
              <a:t>Simplicity</a:t>
            </a:r>
          </a:p>
          <a:p>
            <a:pPr lvl="3"/>
            <a:r>
              <a:rPr lang="en-US" dirty="0"/>
              <a:t>We remain committed to the DTU-based model and the simplicity it offers customers who want a pre-configured solution</a:t>
            </a:r>
          </a:p>
          <a:p>
            <a:pPr lvl="2"/>
            <a:r>
              <a:rPr lang="en-US" dirty="0"/>
              <a:t>Flexibility: </a:t>
            </a:r>
          </a:p>
          <a:p>
            <a:pPr lvl="3"/>
            <a:r>
              <a:rPr lang="en-US" dirty="0"/>
              <a:t>The vCore-based model reflects our commitment to customer choice and to simplify the hybrid benefit for customers migrating from on-premises</a:t>
            </a:r>
          </a:p>
          <a:p>
            <a:pPr lvl="2"/>
            <a:r>
              <a:rPr lang="en-US" dirty="0"/>
              <a:t>Customers pay for:</a:t>
            </a:r>
          </a:p>
          <a:p>
            <a:pPr lvl="3"/>
            <a:r>
              <a:rPr lang="en-US" dirty="0"/>
              <a:t>Service tier + number of vCores</a:t>
            </a:r>
          </a:p>
          <a:p>
            <a:pPr lvl="3"/>
            <a:r>
              <a:rPr lang="en-US" dirty="0"/>
              <a:t>Type and amount of data storage </a:t>
            </a:r>
          </a:p>
          <a:p>
            <a:pPr lvl="3"/>
            <a:r>
              <a:rPr lang="en-US" dirty="0"/>
              <a:t>Number of IO</a:t>
            </a:r>
          </a:p>
          <a:p>
            <a:pPr lvl="3"/>
            <a:r>
              <a:rPr lang="en-US" dirty="0"/>
              <a:t>Backup storage (RA-GRS)</a:t>
            </a:r>
          </a:p>
        </p:txBody>
      </p:sp>
      <p:sp>
        <p:nvSpPr>
          <p:cNvPr id="2" name="Title 1">
            <a:extLst>
              <a:ext uri="{FF2B5EF4-FFF2-40B4-BE49-F238E27FC236}">
                <a16:creationId xmlns:a16="http://schemas.microsoft.com/office/drawing/2014/main" id="{277EC0F6-B31A-411D-BBA7-EF213F312CBB}"/>
              </a:ext>
            </a:extLst>
          </p:cNvPr>
          <p:cNvSpPr>
            <a:spLocks noGrp="1"/>
          </p:cNvSpPr>
          <p:nvPr>
            <p:ph type="title"/>
          </p:nvPr>
        </p:nvSpPr>
        <p:spPr/>
        <p:txBody>
          <a:bodyPr/>
          <a:lstStyle/>
          <a:p>
            <a:r>
              <a:rPr lang="en-US" dirty="0"/>
              <a:t>Flexible compute, storage &amp; performance options</a:t>
            </a:r>
          </a:p>
        </p:txBody>
      </p:sp>
      <p:graphicFrame>
        <p:nvGraphicFramePr>
          <p:cNvPr id="5" name="Table 4">
            <a:extLst>
              <a:ext uri="{FF2B5EF4-FFF2-40B4-BE49-F238E27FC236}">
                <a16:creationId xmlns:a16="http://schemas.microsoft.com/office/drawing/2014/main" id="{1118B543-8A76-41B7-96E3-4FB4D3F747C3}"/>
              </a:ext>
            </a:extLst>
          </p:cNvPr>
          <p:cNvGraphicFramePr>
            <a:graphicFrameLocks noGrp="1"/>
          </p:cNvGraphicFramePr>
          <p:nvPr/>
        </p:nvGraphicFramePr>
        <p:xfrm>
          <a:off x="3847070" y="1585731"/>
          <a:ext cx="8202181" cy="4527662"/>
        </p:xfrm>
        <a:graphic>
          <a:graphicData uri="http://schemas.openxmlformats.org/drawingml/2006/table">
            <a:tbl>
              <a:tblPr/>
              <a:tblGrid>
                <a:gridCol w="1171741">
                  <a:extLst>
                    <a:ext uri="{9D8B030D-6E8A-4147-A177-3AD203B41FA5}">
                      <a16:colId xmlns:a16="http://schemas.microsoft.com/office/drawing/2014/main" val="784886160"/>
                    </a:ext>
                  </a:extLst>
                </a:gridCol>
                <a:gridCol w="1199130">
                  <a:extLst>
                    <a:ext uri="{9D8B030D-6E8A-4147-A177-3AD203B41FA5}">
                      <a16:colId xmlns:a16="http://schemas.microsoft.com/office/drawing/2014/main" val="2771511070"/>
                    </a:ext>
                  </a:extLst>
                </a:gridCol>
                <a:gridCol w="1199130">
                  <a:extLst>
                    <a:ext uri="{9D8B030D-6E8A-4147-A177-3AD203B41FA5}">
                      <a16:colId xmlns:a16="http://schemas.microsoft.com/office/drawing/2014/main" val="4198495588"/>
                    </a:ext>
                  </a:extLst>
                </a:gridCol>
                <a:gridCol w="1199130">
                  <a:extLst>
                    <a:ext uri="{9D8B030D-6E8A-4147-A177-3AD203B41FA5}">
                      <a16:colId xmlns:a16="http://schemas.microsoft.com/office/drawing/2014/main" val="3616988431"/>
                    </a:ext>
                  </a:extLst>
                </a:gridCol>
                <a:gridCol w="1199130">
                  <a:extLst>
                    <a:ext uri="{9D8B030D-6E8A-4147-A177-3AD203B41FA5}">
                      <a16:colId xmlns:a16="http://schemas.microsoft.com/office/drawing/2014/main" val="1579151052"/>
                    </a:ext>
                  </a:extLst>
                </a:gridCol>
                <a:gridCol w="2233920">
                  <a:extLst>
                    <a:ext uri="{9D8B030D-6E8A-4147-A177-3AD203B41FA5}">
                      <a16:colId xmlns:a16="http://schemas.microsoft.com/office/drawing/2014/main" val="745531816"/>
                    </a:ext>
                  </a:extLst>
                </a:gridCol>
              </a:tblGrid>
              <a:tr h="491436">
                <a:tc>
                  <a:txBody>
                    <a:bodyPr/>
                    <a:lstStyle/>
                    <a:p>
                      <a:pPr algn="l" rtl="0" fontAlgn="ctr"/>
                      <a:r>
                        <a:rPr lang="en-US" sz="1100" b="0" i="0" u="none" strike="noStrike" dirty="0">
                          <a:solidFill>
                            <a:srgbClr val="0070C0"/>
                          </a:solidFill>
                          <a:effectLst/>
                          <a:latin typeface="Segoe UI Semibold" panose="020B0702040204020203" pitchFamily="34" charset="0"/>
                        </a:rPr>
                        <a:t> Service tier</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fontAlgn="b"/>
                      <a:r>
                        <a:rPr lang="en-US" sz="1400" b="1" i="0" u="none" strike="noStrike" dirty="0">
                          <a:solidFill>
                            <a:srgbClr val="0070C0"/>
                          </a:solidFill>
                          <a:effectLst/>
                          <a:latin typeface="Segoe UI Semibold" panose="020B0702040204020203" pitchFamily="34" charset="0"/>
                        </a:rPr>
                        <a:t>General purpose</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400" b="1" i="0" u="none" strike="noStrike" dirty="0">
                          <a:solidFill>
                            <a:srgbClr val="0070C0"/>
                          </a:solidFill>
                          <a:effectLst/>
                          <a:latin typeface="Segoe UI Semibold" panose="020B0702040204020203" pitchFamily="34" charset="0"/>
                        </a:rPr>
                        <a:t>Business critical</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fontAlgn="b"/>
                      <a:r>
                        <a:rPr lang="en-US" sz="1400" b="1" i="0" u="none" strike="noStrike" dirty="0">
                          <a:solidFill>
                            <a:srgbClr val="0070C0"/>
                          </a:solidFill>
                          <a:effectLst/>
                          <a:latin typeface="Segoe UI Semibold" panose="020B0702040204020203" pitchFamily="34" charset="0"/>
                        </a:rPr>
                        <a:t>Hyperscale</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587259502"/>
                  </a:ext>
                </a:extLst>
              </a:tr>
              <a:tr h="760067">
                <a:tc>
                  <a:txBody>
                    <a:bodyPr/>
                    <a:lstStyle/>
                    <a:p>
                      <a:pPr algn="l" rtl="0" fontAlgn="ctr"/>
                      <a:r>
                        <a:rPr lang="en-US" sz="1100" b="0" i="0" u="none" strike="noStrike" dirty="0">
                          <a:solidFill>
                            <a:srgbClr val="0070C0"/>
                          </a:solidFill>
                          <a:effectLst/>
                          <a:latin typeface="Segoe UI Semibold" panose="020B0702040204020203" pitchFamily="34" charset="0"/>
                        </a:rPr>
                        <a:t> Best for</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100" b="0" i="0" u="none" strike="noStrike" dirty="0">
                          <a:solidFill>
                            <a:schemeClr val="tx1">
                              <a:lumMod val="95000"/>
                              <a:lumOff val="5000"/>
                            </a:schemeClr>
                          </a:solidFill>
                          <a:effectLst/>
                          <a:latin typeface="Segoe UI" panose="020B0502040204020203" pitchFamily="34" charset="0"/>
                        </a:rPr>
                        <a:t>Most </a:t>
                      </a: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budget-oriented</a:t>
                      </a:r>
                      <a:r>
                        <a:rPr lang="en-US" sz="1100" b="0" i="0" u="none" strike="noStrike" dirty="0">
                          <a:solidFill>
                            <a:schemeClr val="tx1">
                              <a:lumMod val="95000"/>
                              <a:lumOff val="5000"/>
                            </a:schemeClr>
                          </a:solidFill>
                          <a:effectLst/>
                          <a:latin typeface="Segoe UI" panose="020B0502040204020203" pitchFamily="34" charset="0"/>
                        </a:rPr>
                        <a:t> workloads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100" b="0" i="0" u="none" strike="noStrike" dirty="0">
                          <a:solidFill>
                            <a:schemeClr val="tx1">
                              <a:lumMod val="95000"/>
                              <a:lumOff val="5000"/>
                            </a:schemeClr>
                          </a:solidFill>
                          <a:effectLst/>
                          <a:latin typeface="Segoe UI" panose="020B0502040204020203" pitchFamily="34" charset="0"/>
                        </a:rPr>
                        <a:t>Critical business applications with </a:t>
                      </a: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high IO requirements</a:t>
                      </a:r>
                      <a:r>
                        <a:rPr lang="en-US" sz="1100" b="0" i="0" u="none" strike="noStrike" dirty="0">
                          <a:solidFill>
                            <a:schemeClr val="tx1">
                              <a:lumMod val="95000"/>
                              <a:lumOff val="5000"/>
                            </a:schemeClr>
                          </a:solidFill>
                          <a:effectLst/>
                          <a:latin typeface="Segoe UI" panose="020B0502040204020203" pitchFamily="34" charset="0"/>
                        </a:rPr>
                        <a:t>. </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VLDB OLTP and HTAP workloads </a:t>
                      </a:r>
                      <a:r>
                        <a:rPr lang="en-US" sz="1100" b="0" i="0" u="none" strike="noStrike" dirty="0">
                          <a:solidFill>
                            <a:schemeClr val="tx1">
                              <a:lumMod val="95000"/>
                              <a:lumOff val="5000"/>
                            </a:schemeClr>
                          </a:solidFill>
                          <a:effectLst/>
                          <a:latin typeface="Segoe UI" panose="020B0502040204020203" pitchFamily="34" charset="0"/>
                        </a:rPr>
                        <a:t>with highly scalable storage and read-scale requirements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943949272"/>
                  </a:ext>
                </a:extLst>
              </a:tr>
              <a:tr h="419359">
                <a:tc>
                  <a:txBody>
                    <a:bodyPr/>
                    <a:lstStyle/>
                    <a:p>
                      <a:pPr algn="l" rtl="0" fontAlgn="ctr"/>
                      <a:r>
                        <a:rPr lang="en-US" sz="1100" b="0" i="0" u="none" strike="noStrike" dirty="0">
                          <a:solidFill>
                            <a:srgbClr val="0070C0"/>
                          </a:solidFill>
                          <a:effectLst/>
                          <a:latin typeface="Segoe UI Semibold" panose="020B0702040204020203" pitchFamily="34" charset="0"/>
                        </a:rPr>
                        <a:t>Deployment  option</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 / </a:t>
                      </a:r>
                    </a:p>
                    <a:p>
                      <a:pPr algn="ctr" rtl="0" fontAlgn="ctr"/>
                      <a:r>
                        <a:rPr lang="en-US" sz="1200" b="0" i="0" u="none" strike="noStrike" dirty="0">
                          <a:solidFill>
                            <a:srgbClr val="FFFFFF"/>
                          </a:solidFill>
                          <a:effectLst/>
                          <a:latin typeface="Segoe UI Semibold" panose="020B0702040204020203" pitchFamily="34" charset="0"/>
                        </a:rPr>
                        <a:t>Elastic Pools</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C1C1C1"/>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Managed Instance</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C1C1C1"/>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 / </a:t>
                      </a:r>
                    </a:p>
                    <a:p>
                      <a:pPr algn="ctr" rtl="0" fontAlgn="ctr"/>
                      <a:r>
                        <a:rPr lang="en-US" sz="1200" b="0" i="0" u="none" strike="noStrike" dirty="0">
                          <a:solidFill>
                            <a:srgbClr val="FFFFFF"/>
                          </a:solidFill>
                          <a:effectLst/>
                          <a:latin typeface="Segoe UI Semibold" panose="020B0702040204020203" pitchFamily="34" charset="0"/>
                        </a:rPr>
                        <a:t>Elastic Pools</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Managed Instance</a:t>
                      </a:r>
                    </a:p>
                    <a:p>
                      <a:pPr algn="ctr" rtl="0" fontAlgn="ctr"/>
                      <a:endParaRPr lang="en-US" sz="1200" b="0" i="0" u="none" strike="noStrike" dirty="0">
                        <a:solidFill>
                          <a:srgbClr val="FFFFFF"/>
                        </a:solidFill>
                        <a:effectLst/>
                        <a:latin typeface="Segoe UI Semibold" panose="020B0702040204020203" pitchFamily="34" charset="0"/>
                      </a:endParaRP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a:t>
                      </a:r>
                    </a:p>
                  </a:txBody>
                  <a:tcPr marL="0" marR="0" marT="0" marB="0">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extLst>
                  <a:ext uri="{0D108BD9-81ED-4DB2-BD59-A6C34878D82A}">
                    <a16:rowId xmlns:a16="http://schemas.microsoft.com/office/drawing/2014/main" val="1056660644"/>
                  </a:ext>
                </a:extLst>
              </a:tr>
              <a:tr h="760067">
                <a:tc>
                  <a:txBody>
                    <a:bodyPr/>
                    <a:lstStyle/>
                    <a:p>
                      <a:pPr algn="l" rtl="0" fontAlgn="ctr"/>
                      <a:r>
                        <a:rPr lang="en-US" sz="1100" b="0" i="0" u="none" strike="noStrike" dirty="0">
                          <a:solidFill>
                            <a:srgbClr val="0070C0"/>
                          </a:solidFill>
                          <a:effectLst/>
                          <a:latin typeface="Segoe UI Semibold" panose="020B0702040204020203" pitchFamily="34" charset="0"/>
                        </a:rPr>
                        <a:t> Compute tiers</a:t>
                      </a:r>
                    </a:p>
                  </a:txBody>
                  <a:tcPr marL="45720" marR="0" marT="0" marB="0" anchor="ctr">
                    <a:lnL w="12700" cap="flat" cmpd="sng" algn="ctr">
                      <a:solidFill>
                        <a:srgbClr val="262626"/>
                      </a:solidFill>
                      <a:prstDash val="solid"/>
                      <a:round/>
                      <a:headEnd type="none" w="med" len="med"/>
                      <a:tailEnd type="none" w="med" len="med"/>
                    </a:lnL>
                    <a:lnR w="12700" cap="flat" cmpd="sng" algn="ctr">
                      <a:solidFill>
                        <a:srgbClr val="C1C1C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12700" cap="flat" cmpd="sng" algn="ctr">
                      <a:solidFill>
                        <a:srgbClr val="C1C1C1"/>
                      </a:solidFill>
                      <a:prstDash val="solid"/>
                      <a:round/>
                      <a:headEnd type="none" w="med" len="med"/>
                      <a:tailEnd type="none" w="med" len="med"/>
                    </a:lnT>
                    <a:lnB w="12700" cap="flat" cmpd="sng" algn="ctr">
                      <a:solidFill>
                        <a:srgbClr val="C1C1C1"/>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4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4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12700" cap="flat" cmpd="sng" algn="ctr">
                      <a:solidFill>
                        <a:srgbClr val="C1C1C1"/>
                      </a:solidFill>
                      <a:prstDash val="solid"/>
                      <a:round/>
                      <a:headEnd type="none" w="med" len="med"/>
                      <a:tailEnd type="none" w="med" len="med"/>
                    </a:lnT>
                    <a:lnB w="12700" cap="flat" cmpd="sng" algn="ctr">
                      <a:solidFill>
                        <a:srgbClr val="C1C1C1"/>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4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4 to 80 vCore</a:t>
                      </a:r>
                    </a:p>
                  </a:txBody>
                  <a:tcPr marL="0" marR="0" marT="0" marB="0" anchor="ctr">
                    <a:lnL w="12700" cap="flat" cmpd="sng" algn="ctr">
                      <a:solidFill>
                        <a:srgbClr val="C1C1C1"/>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687905213"/>
                  </a:ext>
                </a:extLst>
              </a:tr>
              <a:tr h="229337">
                <a:tc rowSpan="2">
                  <a:txBody>
                    <a:bodyPr/>
                    <a:lstStyle/>
                    <a:p>
                      <a:pPr algn="l" rtl="0" fontAlgn="ctr"/>
                      <a:r>
                        <a:rPr lang="en-US" sz="1100" b="0" i="0" u="none" strike="noStrike" dirty="0">
                          <a:solidFill>
                            <a:srgbClr val="0070C0"/>
                          </a:solidFill>
                          <a:effectLst/>
                          <a:latin typeface="Segoe UI Semibold" panose="020B0702040204020203" pitchFamily="34" charset="0"/>
                        </a:rPr>
                        <a:t> Storage</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Premium remote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C1C1C1"/>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Local SSD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Local SSD Cache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4002356545"/>
                  </a:ext>
                </a:extLst>
              </a:tr>
              <a:tr h="380034">
                <a:tc vMerge="1">
                  <a:txBody>
                    <a:bodyPr/>
                    <a:lstStyle/>
                    <a:p>
                      <a:endParaRPr lang="en-US"/>
                    </a:p>
                  </a:txBody>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4TB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Scale from 5GB to 100TB of storage in 1GB increments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052644292"/>
                  </a:ext>
                </a:extLst>
              </a:tr>
              <a:tr h="217979">
                <a:tc>
                  <a:txBody>
                    <a:bodyPr/>
                    <a:lstStyle/>
                    <a:p>
                      <a:pPr algn="l" rtl="0" fontAlgn="ctr"/>
                      <a:r>
                        <a:rPr lang="en-US" sz="1100" b="0" i="0" u="none" strike="noStrike" dirty="0">
                          <a:solidFill>
                            <a:srgbClr val="0070C0"/>
                          </a:solidFill>
                          <a:effectLst/>
                          <a:latin typeface="Segoe UI Semibold" panose="020B0702040204020203" pitchFamily="34" charset="0"/>
                        </a:rPr>
                        <a:t> In-Memory</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Not supported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Supported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Not supported</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145969495"/>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Read-write IO</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~2ms for all data access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&lt;0.5ms for all data access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&lt;0.5ms for hot data access</a:t>
                      </a:r>
                      <a:br>
                        <a:rPr lang="en-US" sz="1050" b="0" i="0" u="none" strike="noStrike" dirty="0">
                          <a:solidFill>
                            <a:schemeClr val="tx1">
                              <a:lumMod val="95000"/>
                              <a:lumOff val="5000"/>
                            </a:schemeClr>
                          </a:solidFill>
                          <a:effectLst/>
                          <a:latin typeface="Segoe UI" panose="020B0502040204020203" pitchFamily="34" charset="0"/>
                        </a:rPr>
                      </a:br>
                      <a:r>
                        <a:rPr lang="en-US" sz="1050" b="0" i="0" u="none" strike="noStrike" dirty="0">
                          <a:solidFill>
                            <a:schemeClr val="tx1">
                              <a:lumMod val="95000"/>
                              <a:lumOff val="5000"/>
                            </a:schemeClr>
                          </a:solidFill>
                          <a:effectLst/>
                          <a:latin typeface="Segoe UI" panose="020B0502040204020203" pitchFamily="34" charset="0"/>
                        </a:rPr>
                        <a:t>~2ms otherwise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513752236"/>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Availability</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2 read replicas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it-IT" sz="1050" b="0" i="0" u="none" strike="noStrike">
                          <a:solidFill>
                            <a:schemeClr val="tx1">
                              <a:lumMod val="95000"/>
                              <a:lumOff val="5000"/>
                            </a:schemeClr>
                          </a:solidFill>
                          <a:effectLst/>
                          <a:latin typeface="Segoe UI" panose="020B0502040204020203" pitchFamily="34" charset="0"/>
                        </a:rPr>
                        <a:t>3 replicas, 1 read-scale replica, zone-redundant HA</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Primary read/write replica + up to 4 read replicas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645875476"/>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Backups</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RA-GRS, 7-35 days (7 days by default)</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RA-GRS, 7-35 days (7 days by default)</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LRS, ZRS, RA-GRS, 7-35 days (7 days by default)</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extLst>
                  <a:ext uri="{0D108BD9-81ED-4DB2-BD59-A6C34878D82A}">
                    <a16:rowId xmlns:a16="http://schemas.microsoft.com/office/drawing/2014/main" val="4008461807"/>
                  </a:ext>
                </a:extLst>
              </a:tr>
            </a:tbl>
          </a:graphicData>
        </a:graphic>
      </p:graphicFrame>
      <p:sp>
        <p:nvSpPr>
          <p:cNvPr id="18" name="Freeform 182">
            <a:extLst>
              <a:ext uri="{FF2B5EF4-FFF2-40B4-BE49-F238E27FC236}">
                <a16:creationId xmlns:a16="http://schemas.microsoft.com/office/drawing/2014/main" id="{8CE34CF4-C4B4-4A18-88EB-8C1C9AD175BD}"/>
              </a:ext>
            </a:extLst>
          </p:cNvPr>
          <p:cNvSpPr/>
          <p:nvPr/>
        </p:nvSpPr>
        <p:spPr bwMode="auto">
          <a:xfrm>
            <a:off x="5238934" y="1640571"/>
            <a:ext cx="309562" cy="3968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 name="Group 18">
            <a:extLst>
              <a:ext uri="{FF2B5EF4-FFF2-40B4-BE49-F238E27FC236}">
                <a16:creationId xmlns:a16="http://schemas.microsoft.com/office/drawing/2014/main" id="{85AC5BB8-000D-4371-A92D-2217B5C4FDDA}"/>
              </a:ext>
            </a:extLst>
          </p:cNvPr>
          <p:cNvGrpSpPr/>
          <p:nvPr/>
        </p:nvGrpSpPr>
        <p:grpSpPr>
          <a:xfrm>
            <a:off x="9919026" y="1655180"/>
            <a:ext cx="344583" cy="455681"/>
            <a:chOff x="0" y="0"/>
            <a:chExt cx="815248" cy="984722"/>
          </a:xfrm>
        </p:grpSpPr>
        <p:sp>
          <p:nvSpPr>
            <p:cNvPr id="20" name="Freeform 182">
              <a:extLst>
                <a:ext uri="{FF2B5EF4-FFF2-40B4-BE49-F238E27FC236}">
                  <a16:creationId xmlns:a16="http://schemas.microsoft.com/office/drawing/2014/main" id="{03B0F42E-12BF-4D34-801A-233A36C8B2E7}"/>
                </a:ext>
              </a:extLst>
            </p:cNvPr>
            <p:cNvSpPr/>
            <p:nvPr/>
          </p:nvSpPr>
          <p:spPr bwMode="auto">
            <a:xfrm>
              <a:off x="0" y="0"/>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Freeform 28">
              <a:extLst>
                <a:ext uri="{FF2B5EF4-FFF2-40B4-BE49-F238E27FC236}">
                  <a16:creationId xmlns:a16="http://schemas.microsoft.com/office/drawing/2014/main" id="{4C5C849D-FB2F-42B5-9C1C-8EC521A36307}"/>
                </a:ext>
              </a:extLst>
            </p:cNvPr>
            <p:cNvSpPr/>
            <p:nvPr/>
          </p:nvSpPr>
          <p:spPr bwMode="auto">
            <a:xfrm>
              <a:off x="425605" y="313978"/>
              <a:ext cx="389643" cy="670744"/>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rgbClr val="50E6FF"/>
            </a:solidFill>
            <a:ln w="12700" cap="flat" cmpd="sng" algn="ctr">
              <a:noFill/>
              <a:prstDash val="solid"/>
              <a:bevel/>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DCA2A26E-1F83-4CFA-AE0C-32AAB76AAF14}"/>
              </a:ext>
            </a:extLst>
          </p:cNvPr>
          <p:cNvGrpSpPr/>
          <p:nvPr/>
        </p:nvGrpSpPr>
        <p:grpSpPr>
          <a:xfrm>
            <a:off x="7522752" y="1632981"/>
            <a:ext cx="388307" cy="393192"/>
            <a:chOff x="0" y="0"/>
            <a:chExt cx="854772" cy="827284"/>
          </a:xfrm>
        </p:grpSpPr>
        <p:sp>
          <p:nvSpPr>
            <p:cNvPr id="23" name="Freeform 182">
              <a:extLst>
                <a:ext uri="{FF2B5EF4-FFF2-40B4-BE49-F238E27FC236}">
                  <a16:creationId xmlns:a16="http://schemas.microsoft.com/office/drawing/2014/main" id="{A6C682B2-93D1-4718-8062-0518FDAD83AE}"/>
                </a:ext>
              </a:extLst>
            </p:cNvPr>
            <p:cNvSpPr/>
            <p:nvPr/>
          </p:nvSpPr>
          <p:spPr bwMode="auto">
            <a:xfrm>
              <a:off x="0" y="0"/>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Freeform 121">
              <a:extLst>
                <a:ext uri="{FF2B5EF4-FFF2-40B4-BE49-F238E27FC236}">
                  <a16:creationId xmlns:a16="http://schemas.microsoft.com/office/drawing/2014/main" id="{63F6DCB6-B667-44F3-8B22-C82BB2DDB913}"/>
                </a:ext>
              </a:extLst>
            </p:cNvPr>
            <p:cNvSpPr>
              <a:spLocks noChangeAspect="1"/>
            </p:cNvSpPr>
            <p:nvPr/>
          </p:nvSpPr>
          <p:spPr bwMode="black">
            <a:xfrm rot="5400000" flipH="1">
              <a:off x="367841" y="256150"/>
              <a:ext cx="554377" cy="419485"/>
            </a:xfrm>
            <a:custGeom>
              <a:avLst/>
              <a:gdLst>
                <a:gd name="T0" fmla="*/ 30 w 62"/>
                <a:gd name="T1" fmla="*/ 81 h 83"/>
                <a:gd name="T2" fmla="*/ 9 w 62"/>
                <a:gd name="T3" fmla="*/ 56 h 83"/>
                <a:gd name="T4" fmla="*/ 35 w 62"/>
                <a:gd name="T5" fmla="*/ 31 h 83"/>
                <a:gd name="T6" fmla="*/ 35 w 62"/>
                <a:gd name="T7" fmla="*/ 47 h 83"/>
                <a:gd name="T8" fmla="*/ 62 w 62"/>
                <a:gd name="T9" fmla="*/ 23 h 83"/>
                <a:gd name="T10" fmla="*/ 35 w 62"/>
                <a:gd name="T11" fmla="*/ 0 h 83"/>
                <a:gd name="T12" fmla="*/ 35 w 62"/>
                <a:gd name="T13" fmla="*/ 15 h 83"/>
                <a:gd name="T14" fmla="*/ 34 w 62"/>
                <a:gd name="T15" fmla="*/ 15 h 83"/>
                <a:gd name="T16" fmla="*/ 0 w 62"/>
                <a:gd name="T17" fmla="*/ 50 h 83"/>
                <a:gd name="T18" fmla="*/ 30 w 62"/>
                <a:gd name="T19" fmla="*/ 83 h 83"/>
                <a:gd name="T20" fmla="*/ 30 w 62"/>
                <a:gd name="T21" fmla="*/ 81 h 83"/>
                <a:gd name="connsiteX0" fmla="*/ 4839 w 10000"/>
                <a:gd name="connsiteY0" fmla="*/ 10000 h 10000"/>
                <a:gd name="connsiteX1" fmla="*/ 1452 w 10000"/>
                <a:gd name="connsiteY1" fmla="*/ 6747 h 10000"/>
                <a:gd name="connsiteX2" fmla="*/ 5645 w 10000"/>
                <a:gd name="connsiteY2" fmla="*/ 3735 h 10000"/>
                <a:gd name="connsiteX3" fmla="*/ 5645 w 10000"/>
                <a:gd name="connsiteY3" fmla="*/ 5663 h 10000"/>
                <a:gd name="connsiteX4" fmla="*/ 10000 w 10000"/>
                <a:gd name="connsiteY4" fmla="*/ 2771 h 10000"/>
                <a:gd name="connsiteX5" fmla="*/ 5645 w 10000"/>
                <a:gd name="connsiteY5" fmla="*/ 0 h 10000"/>
                <a:gd name="connsiteX6" fmla="*/ 5645 w 10000"/>
                <a:gd name="connsiteY6" fmla="*/ 1807 h 10000"/>
                <a:gd name="connsiteX7" fmla="*/ 5484 w 10000"/>
                <a:gd name="connsiteY7" fmla="*/ 1807 h 10000"/>
                <a:gd name="connsiteX8" fmla="*/ 0 w 10000"/>
                <a:gd name="connsiteY8" fmla="*/ 6024 h 10000"/>
                <a:gd name="connsiteX9" fmla="*/ 4839 w 10000"/>
                <a:gd name="connsiteY9" fmla="*/ 10000 h 10000"/>
                <a:gd name="connsiteX0" fmla="*/ 197 w 10197"/>
                <a:gd name="connsiteY0" fmla="*/ 6024 h 6914"/>
                <a:gd name="connsiteX1" fmla="*/ 1649 w 10197"/>
                <a:gd name="connsiteY1" fmla="*/ 6747 h 6914"/>
                <a:gd name="connsiteX2" fmla="*/ 5842 w 10197"/>
                <a:gd name="connsiteY2" fmla="*/ 3735 h 6914"/>
                <a:gd name="connsiteX3" fmla="*/ 5842 w 10197"/>
                <a:gd name="connsiteY3" fmla="*/ 5663 h 6914"/>
                <a:gd name="connsiteX4" fmla="*/ 10197 w 10197"/>
                <a:gd name="connsiteY4" fmla="*/ 2771 h 6914"/>
                <a:gd name="connsiteX5" fmla="*/ 5842 w 10197"/>
                <a:gd name="connsiteY5" fmla="*/ 0 h 6914"/>
                <a:gd name="connsiteX6" fmla="*/ 5842 w 10197"/>
                <a:gd name="connsiteY6" fmla="*/ 1807 h 6914"/>
                <a:gd name="connsiteX7" fmla="*/ 5681 w 10197"/>
                <a:gd name="connsiteY7" fmla="*/ 1807 h 6914"/>
                <a:gd name="connsiteX8" fmla="*/ 197 w 10197"/>
                <a:gd name="connsiteY8" fmla="*/ 6024 h 6914"/>
                <a:gd name="connsiteX0" fmla="*/ 89 w 12307"/>
                <a:gd name="connsiteY0" fmla="*/ 8581 h 9965"/>
                <a:gd name="connsiteX1" fmla="*/ 3924 w 12307"/>
                <a:gd name="connsiteY1" fmla="*/ 9758 h 9965"/>
                <a:gd name="connsiteX2" fmla="*/ 8036 w 12307"/>
                <a:gd name="connsiteY2" fmla="*/ 5402 h 9965"/>
                <a:gd name="connsiteX3" fmla="*/ 8036 w 12307"/>
                <a:gd name="connsiteY3" fmla="*/ 8191 h 9965"/>
                <a:gd name="connsiteX4" fmla="*/ 12307 w 12307"/>
                <a:gd name="connsiteY4" fmla="*/ 4008 h 9965"/>
                <a:gd name="connsiteX5" fmla="*/ 8036 w 12307"/>
                <a:gd name="connsiteY5" fmla="*/ 0 h 9965"/>
                <a:gd name="connsiteX6" fmla="*/ 8036 w 12307"/>
                <a:gd name="connsiteY6" fmla="*/ 2614 h 9965"/>
                <a:gd name="connsiteX7" fmla="*/ 7878 w 12307"/>
                <a:gd name="connsiteY7" fmla="*/ 2614 h 9965"/>
                <a:gd name="connsiteX8" fmla="*/ 89 w 12307"/>
                <a:gd name="connsiteY8" fmla="*/ 8581 h 9965"/>
                <a:gd name="connsiteX0" fmla="*/ 77 w 10005"/>
                <a:gd name="connsiteY0" fmla="*/ 8611 h 10000"/>
                <a:gd name="connsiteX1" fmla="*/ 3193 w 10005"/>
                <a:gd name="connsiteY1" fmla="*/ 9792 h 10000"/>
                <a:gd name="connsiteX2" fmla="*/ 6535 w 10005"/>
                <a:gd name="connsiteY2" fmla="*/ 5421 h 10000"/>
                <a:gd name="connsiteX3" fmla="*/ 6535 w 10005"/>
                <a:gd name="connsiteY3" fmla="*/ 8220 h 10000"/>
                <a:gd name="connsiteX4" fmla="*/ 10005 w 10005"/>
                <a:gd name="connsiteY4" fmla="*/ 4022 h 10000"/>
                <a:gd name="connsiteX5" fmla="*/ 6535 w 10005"/>
                <a:gd name="connsiteY5" fmla="*/ 0 h 10000"/>
                <a:gd name="connsiteX6" fmla="*/ 6535 w 10005"/>
                <a:gd name="connsiteY6" fmla="*/ 2623 h 10000"/>
                <a:gd name="connsiteX7" fmla="*/ 77 w 10005"/>
                <a:gd name="connsiteY7" fmla="*/ 8611 h 10000"/>
                <a:gd name="connsiteX0" fmla="*/ 0 w 9928"/>
                <a:gd name="connsiteY0" fmla="*/ 8611 h 8652"/>
                <a:gd name="connsiteX1" fmla="*/ 6458 w 9928"/>
                <a:gd name="connsiteY1" fmla="*/ 5421 h 8652"/>
                <a:gd name="connsiteX2" fmla="*/ 6458 w 9928"/>
                <a:gd name="connsiteY2" fmla="*/ 8220 h 8652"/>
                <a:gd name="connsiteX3" fmla="*/ 9928 w 9928"/>
                <a:gd name="connsiteY3" fmla="*/ 4022 h 8652"/>
                <a:gd name="connsiteX4" fmla="*/ 6458 w 9928"/>
                <a:gd name="connsiteY4" fmla="*/ 0 h 8652"/>
                <a:gd name="connsiteX5" fmla="*/ 6458 w 9928"/>
                <a:gd name="connsiteY5" fmla="*/ 2623 h 8652"/>
                <a:gd name="connsiteX6" fmla="*/ 0 w 9928"/>
                <a:gd name="connsiteY6" fmla="*/ 8611 h 8652"/>
                <a:gd name="connsiteX0" fmla="*/ 0 w 10025"/>
                <a:gd name="connsiteY0" fmla="*/ 9224 h 9501"/>
                <a:gd name="connsiteX1" fmla="*/ 6530 w 10025"/>
                <a:gd name="connsiteY1" fmla="*/ 6266 h 9501"/>
                <a:gd name="connsiteX2" fmla="*/ 6530 w 10025"/>
                <a:gd name="connsiteY2" fmla="*/ 9501 h 9501"/>
                <a:gd name="connsiteX3" fmla="*/ 10025 w 10025"/>
                <a:gd name="connsiteY3" fmla="*/ 4649 h 9501"/>
                <a:gd name="connsiteX4" fmla="*/ 6530 w 10025"/>
                <a:gd name="connsiteY4" fmla="*/ 0 h 9501"/>
                <a:gd name="connsiteX5" fmla="*/ 6530 w 10025"/>
                <a:gd name="connsiteY5" fmla="*/ 3032 h 9501"/>
                <a:gd name="connsiteX6" fmla="*/ 0 w 10025"/>
                <a:gd name="connsiteY6" fmla="*/ 9224 h 9501"/>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9951"/>
                <a:gd name="connsiteY0" fmla="*/ 10354 h 10354"/>
                <a:gd name="connsiteX1" fmla="*/ 6465 w 9951"/>
                <a:gd name="connsiteY1" fmla="*/ 6595 h 10354"/>
                <a:gd name="connsiteX2" fmla="*/ 6465 w 9951"/>
                <a:gd name="connsiteY2" fmla="*/ 10000 h 10354"/>
                <a:gd name="connsiteX3" fmla="*/ 9951 w 9951"/>
                <a:gd name="connsiteY3" fmla="*/ 4893 h 10354"/>
                <a:gd name="connsiteX4" fmla="*/ 6465 w 9951"/>
                <a:gd name="connsiteY4" fmla="*/ 0 h 10354"/>
                <a:gd name="connsiteX5" fmla="*/ 6465 w 9951"/>
                <a:gd name="connsiteY5" fmla="*/ 3191 h 10354"/>
                <a:gd name="connsiteX6" fmla="*/ 0 w 9951"/>
                <a:gd name="connsiteY6" fmla="*/ 10354 h 10354"/>
                <a:gd name="connsiteX0" fmla="*/ 0 w 10000"/>
                <a:gd name="connsiteY0" fmla="*/ 10000 h 10000"/>
                <a:gd name="connsiteX1" fmla="*/ 6497 w 10000"/>
                <a:gd name="connsiteY1" fmla="*/ 6370 h 10000"/>
                <a:gd name="connsiteX2" fmla="*/ 6497 w 10000"/>
                <a:gd name="connsiteY2" fmla="*/ 9658 h 10000"/>
                <a:gd name="connsiteX3" fmla="*/ 10000 w 10000"/>
                <a:gd name="connsiteY3" fmla="*/ 4726 h 10000"/>
                <a:gd name="connsiteX4" fmla="*/ 6497 w 10000"/>
                <a:gd name="connsiteY4" fmla="*/ 0 h 10000"/>
                <a:gd name="connsiteX5" fmla="*/ 6497 w 10000"/>
                <a:gd name="connsiteY5" fmla="*/ 3082 h 10000"/>
                <a:gd name="connsiteX6" fmla="*/ 0 w 10000"/>
                <a:gd name="connsiteY6" fmla="*/ 10000 h 10000"/>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74" h="12029">
                  <a:moveTo>
                    <a:pt x="0" y="12029"/>
                  </a:moveTo>
                  <a:cubicBezTo>
                    <a:pt x="1929" y="7777"/>
                    <a:pt x="5476" y="6765"/>
                    <a:pt x="6571" y="6370"/>
                  </a:cubicBezTo>
                  <a:lnTo>
                    <a:pt x="6571" y="9658"/>
                  </a:lnTo>
                  <a:lnTo>
                    <a:pt x="10074" y="4726"/>
                  </a:lnTo>
                  <a:lnTo>
                    <a:pt x="6571" y="0"/>
                  </a:lnTo>
                  <a:lnTo>
                    <a:pt x="6571" y="3082"/>
                  </a:lnTo>
                  <a:cubicBezTo>
                    <a:pt x="3841" y="3185"/>
                    <a:pt x="1048" y="5994"/>
                    <a:pt x="0" y="12029"/>
                  </a:cubicBezTo>
                  <a:close/>
                </a:path>
              </a:pathLst>
            </a:custGeom>
            <a:solidFill>
              <a:srgbClr val="50E6FF"/>
            </a:solidFill>
            <a:ln>
              <a:noFill/>
            </a:ln>
          </p:spPr>
          <p:txBody>
            <a:bodyPr vert="horz" wrap="square" lIns="68583" tIns="34292" rIns="68583" bIns="34292"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000000"/>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30810C71-C65E-415A-9FE2-C0BB608D51C6}"/>
              </a:ext>
            </a:extLst>
          </p:cNvPr>
          <p:cNvSpPr txBox="1"/>
          <p:nvPr/>
        </p:nvSpPr>
        <p:spPr>
          <a:xfrm>
            <a:off x="0" y="6396335"/>
            <a:ext cx="6971524"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For latest information reference: </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hlinkClick r:id="rId3"/>
              </a:rPr>
              <a:t>https://azure.microsoft.com/en-us/pricing/details/sql-database/</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203023981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BFFA7A-008F-4085-88AE-E1D7EBCB4679}"/>
              </a:ext>
            </a:extLst>
          </p:cNvPr>
          <p:cNvSpPr>
            <a:spLocks noGrp="1"/>
          </p:cNvSpPr>
          <p:nvPr>
            <p:ph type="body" sz="quarter" idx="14"/>
          </p:nvPr>
        </p:nvSpPr>
        <p:spPr>
          <a:xfrm>
            <a:off x="455995" y="1387201"/>
            <a:ext cx="3391075" cy="4893647"/>
          </a:xfrm>
        </p:spPr>
        <p:txBody>
          <a:bodyPr/>
          <a:lstStyle/>
          <a:p>
            <a:pPr lvl="2"/>
            <a:r>
              <a:rPr lang="en-US" dirty="0"/>
              <a:t>Simplicity</a:t>
            </a:r>
          </a:p>
          <a:p>
            <a:pPr lvl="3"/>
            <a:r>
              <a:rPr lang="en-US" dirty="0"/>
              <a:t>We remain committed to the DTU-based model and the simplicity it offers customers who want a pre-configured solution</a:t>
            </a:r>
          </a:p>
          <a:p>
            <a:pPr lvl="2"/>
            <a:r>
              <a:rPr lang="en-US" dirty="0"/>
              <a:t>Flexibility: </a:t>
            </a:r>
          </a:p>
          <a:p>
            <a:pPr lvl="3"/>
            <a:r>
              <a:rPr lang="en-US" dirty="0"/>
              <a:t>The </a:t>
            </a:r>
            <a:r>
              <a:rPr lang="en-US" dirty="0">
                <a:highlight>
                  <a:srgbClr val="00FF00"/>
                </a:highlight>
              </a:rPr>
              <a:t>vCore-based model </a:t>
            </a:r>
            <a:r>
              <a:rPr lang="en-US" dirty="0"/>
              <a:t>reflects our commitment to customer choice and to simplify the hybrid benefit for customers migrating from on-premises</a:t>
            </a:r>
          </a:p>
          <a:p>
            <a:pPr lvl="2"/>
            <a:r>
              <a:rPr lang="en-US" dirty="0"/>
              <a:t>Customers pay for:</a:t>
            </a:r>
          </a:p>
          <a:p>
            <a:pPr lvl="3"/>
            <a:r>
              <a:rPr lang="en-US" dirty="0"/>
              <a:t>Service tier + number of vCores</a:t>
            </a:r>
          </a:p>
          <a:p>
            <a:pPr lvl="3"/>
            <a:r>
              <a:rPr lang="en-US" dirty="0"/>
              <a:t>Type and amount of data storage </a:t>
            </a:r>
          </a:p>
          <a:p>
            <a:pPr lvl="3"/>
            <a:r>
              <a:rPr lang="en-US" dirty="0"/>
              <a:t>Number of IO</a:t>
            </a:r>
          </a:p>
          <a:p>
            <a:pPr lvl="3"/>
            <a:r>
              <a:rPr lang="en-US" dirty="0"/>
              <a:t>Backup storage (RA-GRS)</a:t>
            </a:r>
          </a:p>
        </p:txBody>
      </p:sp>
      <p:sp>
        <p:nvSpPr>
          <p:cNvPr id="2" name="Title 1">
            <a:extLst>
              <a:ext uri="{FF2B5EF4-FFF2-40B4-BE49-F238E27FC236}">
                <a16:creationId xmlns:a16="http://schemas.microsoft.com/office/drawing/2014/main" id="{277EC0F6-B31A-411D-BBA7-EF213F312CBB}"/>
              </a:ext>
            </a:extLst>
          </p:cNvPr>
          <p:cNvSpPr>
            <a:spLocks noGrp="1"/>
          </p:cNvSpPr>
          <p:nvPr>
            <p:ph type="title"/>
          </p:nvPr>
        </p:nvSpPr>
        <p:spPr/>
        <p:txBody>
          <a:bodyPr/>
          <a:lstStyle/>
          <a:p>
            <a:r>
              <a:rPr lang="en-US" dirty="0"/>
              <a:t>Flexible compute, storage &amp; performance options</a:t>
            </a:r>
          </a:p>
        </p:txBody>
      </p:sp>
      <p:graphicFrame>
        <p:nvGraphicFramePr>
          <p:cNvPr id="5" name="Table 4">
            <a:extLst>
              <a:ext uri="{FF2B5EF4-FFF2-40B4-BE49-F238E27FC236}">
                <a16:creationId xmlns:a16="http://schemas.microsoft.com/office/drawing/2014/main" id="{1118B543-8A76-41B7-96E3-4FB4D3F747C3}"/>
              </a:ext>
            </a:extLst>
          </p:cNvPr>
          <p:cNvGraphicFramePr>
            <a:graphicFrameLocks noGrp="1"/>
          </p:cNvGraphicFramePr>
          <p:nvPr>
            <p:extLst>
              <p:ext uri="{D42A27DB-BD31-4B8C-83A1-F6EECF244321}">
                <p14:modId xmlns:p14="http://schemas.microsoft.com/office/powerpoint/2010/main" val="1339604599"/>
              </p:ext>
            </p:extLst>
          </p:nvPr>
        </p:nvGraphicFramePr>
        <p:xfrm>
          <a:off x="3847070" y="1585731"/>
          <a:ext cx="8202181" cy="4527662"/>
        </p:xfrm>
        <a:graphic>
          <a:graphicData uri="http://schemas.openxmlformats.org/drawingml/2006/table">
            <a:tbl>
              <a:tblPr/>
              <a:tblGrid>
                <a:gridCol w="1171741">
                  <a:extLst>
                    <a:ext uri="{9D8B030D-6E8A-4147-A177-3AD203B41FA5}">
                      <a16:colId xmlns:a16="http://schemas.microsoft.com/office/drawing/2014/main" val="784886160"/>
                    </a:ext>
                  </a:extLst>
                </a:gridCol>
                <a:gridCol w="1199130">
                  <a:extLst>
                    <a:ext uri="{9D8B030D-6E8A-4147-A177-3AD203B41FA5}">
                      <a16:colId xmlns:a16="http://schemas.microsoft.com/office/drawing/2014/main" val="2771511070"/>
                    </a:ext>
                  </a:extLst>
                </a:gridCol>
                <a:gridCol w="1199130">
                  <a:extLst>
                    <a:ext uri="{9D8B030D-6E8A-4147-A177-3AD203B41FA5}">
                      <a16:colId xmlns:a16="http://schemas.microsoft.com/office/drawing/2014/main" val="4198495588"/>
                    </a:ext>
                  </a:extLst>
                </a:gridCol>
                <a:gridCol w="1199130">
                  <a:extLst>
                    <a:ext uri="{9D8B030D-6E8A-4147-A177-3AD203B41FA5}">
                      <a16:colId xmlns:a16="http://schemas.microsoft.com/office/drawing/2014/main" val="3616988431"/>
                    </a:ext>
                  </a:extLst>
                </a:gridCol>
                <a:gridCol w="1199130">
                  <a:extLst>
                    <a:ext uri="{9D8B030D-6E8A-4147-A177-3AD203B41FA5}">
                      <a16:colId xmlns:a16="http://schemas.microsoft.com/office/drawing/2014/main" val="1579151052"/>
                    </a:ext>
                  </a:extLst>
                </a:gridCol>
                <a:gridCol w="2233920">
                  <a:extLst>
                    <a:ext uri="{9D8B030D-6E8A-4147-A177-3AD203B41FA5}">
                      <a16:colId xmlns:a16="http://schemas.microsoft.com/office/drawing/2014/main" val="745531816"/>
                    </a:ext>
                  </a:extLst>
                </a:gridCol>
              </a:tblGrid>
              <a:tr h="491436">
                <a:tc>
                  <a:txBody>
                    <a:bodyPr/>
                    <a:lstStyle/>
                    <a:p>
                      <a:pPr algn="l" rtl="0" fontAlgn="ctr"/>
                      <a:r>
                        <a:rPr lang="en-US" sz="1100" b="0" i="0" u="none" strike="noStrike" dirty="0">
                          <a:solidFill>
                            <a:srgbClr val="0070C0"/>
                          </a:solidFill>
                          <a:effectLst/>
                          <a:latin typeface="Segoe UI Semibold" panose="020B0702040204020203" pitchFamily="34" charset="0"/>
                        </a:rPr>
                        <a:t> Service tier</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fontAlgn="b"/>
                      <a:r>
                        <a:rPr lang="en-US" sz="1400" b="1" i="0" u="none" strike="noStrike" dirty="0">
                          <a:solidFill>
                            <a:srgbClr val="0070C0"/>
                          </a:solidFill>
                          <a:effectLst/>
                          <a:latin typeface="Segoe UI Semibold" panose="020B0702040204020203" pitchFamily="34" charset="0"/>
                        </a:rPr>
                        <a:t>General purpose</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400" b="1" i="0" u="none" strike="noStrike" dirty="0">
                          <a:solidFill>
                            <a:srgbClr val="0070C0"/>
                          </a:solidFill>
                          <a:effectLst/>
                          <a:latin typeface="Segoe UI Semibold" panose="020B0702040204020203" pitchFamily="34" charset="0"/>
                        </a:rPr>
                        <a:t>Business critical</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fontAlgn="b"/>
                      <a:r>
                        <a:rPr lang="en-US" sz="1400" b="1" i="0" u="none" strike="noStrike" dirty="0">
                          <a:solidFill>
                            <a:srgbClr val="0070C0"/>
                          </a:solidFill>
                          <a:effectLst/>
                          <a:latin typeface="Segoe UI Semibold" panose="020B0702040204020203" pitchFamily="34" charset="0"/>
                        </a:rPr>
                        <a:t>Hyperscale</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587259502"/>
                  </a:ext>
                </a:extLst>
              </a:tr>
              <a:tr h="760067">
                <a:tc>
                  <a:txBody>
                    <a:bodyPr/>
                    <a:lstStyle/>
                    <a:p>
                      <a:pPr algn="l" rtl="0" fontAlgn="ctr"/>
                      <a:r>
                        <a:rPr lang="en-US" sz="1100" b="0" i="0" u="none" strike="noStrike" dirty="0">
                          <a:solidFill>
                            <a:srgbClr val="0070C0"/>
                          </a:solidFill>
                          <a:effectLst/>
                          <a:latin typeface="Segoe UI Semibold" panose="020B0702040204020203" pitchFamily="34" charset="0"/>
                        </a:rPr>
                        <a:t> Best for</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100" b="0" i="0" u="none" strike="noStrike" dirty="0">
                          <a:solidFill>
                            <a:schemeClr val="tx1">
                              <a:lumMod val="95000"/>
                              <a:lumOff val="5000"/>
                            </a:schemeClr>
                          </a:solidFill>
                          <a:effectLst/>
                          <a:latin typeface="Segoe UI" panose="020B0502040204020203" pitchFamily="34" charset="0"/>
                        </a:rPr>
                        <a:t>Most </a:t>
                      </a: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budget-oriented</a:t>
                      </a:r>
                      <a:r>
                        <a:rPr lang="en-US" sz="1100" b="0" i="0" u="none" strike="noStrike" dirty="0">
                          <a:solidFill>
                            <a:schemeClr val="tx1">
                              <a:lumMod val="95000"/>
                              <a:lumOff val="5000"/>
                            </a:schemeClr>
                          </a:solidFill>
                          <a:effectLst/>
                          <a:latin typeface="Segoe UI" panose="020B0502040204020203" pitchFamily="34" charset="0"/>
                        </a:rPr>
                        <a:t> workloads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100" b="0" i="0" u="none" strike="noStrike" dirty="0">
                          <a:solidFill>
                            <a:schemeClr val="tx1">
                              <a:lumMod val="95000"/>
                              <a:lumOff val="5000"/>
                            </a:schemeClr>
                          </a:solidFill>
                          <a:effectLst/>
                          <a:latin typeface="Segoe UI" panose="020B0502040204020203" pitchFamily="34" charset="0"/>
                        </a:rPr>
                        <a:t>Critical business applications with </a:t>
                      </a: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high IO requirements</a:t>
                      </a:r>
                      <a:r>
                        <a:rPr lang="en-US" sz="1100" b="0" i="0" u="none" strike="noStrike" dirty="0">
                          <a:solidFill>
                            <a:schemeClr val="tx1">
                              <a:lumMod val="95000"/>
                              <a:lumOff val="5000"/>
                            </a:schemeClr>
                          </a:solidFill>
                          <a:effectLst/>
                          <a:latin typeface="Segoe UI" panose="020B0502040204020203" pitchFamily="34" charset="0"/>
                        </a:rPr>
                        <a:t>. </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VLDB OLTP and HTAP workloads </a:t>
                      </a:r>
                      <a:r>
                        <a:rPr lang="en-US" sz="1100" b="0" i="0" u="none" strike="noStrike" dirty="0">
                          <a:solidFill>
                            <a:schemeClr val="tx1">
                              <a:lumMod val="95000"/>
                              <a:lumOff val="5000"/>
                            </a:schemeClr>
                          </a:solidFill>
                          <a:effectLst/>
                          <a:latin typeface="Segoe UI" panose="020B0502040204020203" pitchFamily="34" charset="0"/>
                        </a:rPr>
                        <a:t>with highly scalable storage and read-scale requirements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943949272"/>
                  </a:ext>
                </a:extLst>
              </a:tr>
              <a:tr h="419359">
                <a:tc>
                  <a:txBody>
                    <a:bodyPr/>
                    <a:lstStyle/>
                    <a:p>
                      <a:pPr algn="l" rtl="0" fontAlgn="ctr"/>
                      <a:r>
                        <a:rPr lang="en-US" sz="1100" b="0" i="0" u="none" strike="noStrike" dirty="0">
                          <a:solidFill>
                            <a:srgbClr val="0070C0"/>
                          </a:solidFill>
                          <a:effectLst/>
                          <a:latin typeface="Segoe UI Semibold" panose="020B0702040204020203" pitchFamily="34" charset="0"/>
                        </a:rPr>
                        <a:t>Deployment  option</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 / </a:t>
                      </a:r>
                    </a:p>
                    <a:p>
                      <a:pPr algn="ctr" rtl="0" fontAlgn="ctr"/>
                      <a:r>
                        <a:rPr lang="en-US" sz="1200" b="0" i="0" u="none" strike="noStrike" dirty="0">
                          <a:solidFill>
                            <a:srgbClr val="FFFFFF"/>
                          </a:solidFill>
                          <a:effectLst/>
                          <a:latin typeface="Segoe UI Semibold" panose="020B0702040204020203" pitchFamily="34" charset="0"/>
                        </a:rPr>
                        <a:t>Elastic Pools</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C1C1C1"/>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Managed Instance</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C1C1C1"/>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 / </a:t>
                      </a:r>
                    </a:p>
                    <a:p>
                      <a:pPr algn="ctr" rtl="0" fontAlgn="ctr"/>
                      <a:r>
                        <a:rPr lang="en-US" sz="1200" b="0" i="0" u="none" strike="noStrike" dirty="0">
                          <a:solidFill>
                            <a:srgbClr val="FFFFFF"/>
                          </a:solidFill>
                          <a:effectLst/>
                          <a:latin typeface="Segoe UI Semibold" panose="020B0702040204020203" pitchFamily="34" charset="0"/>
                        </a:rPr>
                        <a:t>Elastic Pools</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chemeClr val="tx1"/>
                          </a:solidFill>
                          <a:effectLst/>
                          <a:latin typeface="Segoe UI Semibold" panose="020B0702040204020203" pitchFamily="34" charset="0"/>
                        </a:rPr>
                        <a:t>Managed Instance</a:t>
                      </a:r>
                    </a:p>
                    <a:p>
                      <a:pPr algn="ctr" rtl="0" fontAlgn="ctr"/>
                      <a:endParaRPr lang="en-US" sz="1200" b="0" i="0" u="none" strike="noStrike" dirty="0">
                        <a:solidFill>
                          <a:srgbClr val="FFFFFF"/>
                        </a:solidFill>
                        <a:effectLst/>
                        <a:latin typeface="Segoe UI Semibold" panose="020B0702040204020203" pitchFamily="34" charset="0"/>
                      </a:endParaRP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28F841"/>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a:t>
                      </a:r>
                    </a:p>
                  </a:txBody>
                  <a:tcPr marL="0" marR="0" marT="0" marB="0">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extLst>
                  <a:ext uri="{0D108BD9-81ED-4DB2-BD59-A6C34878D82A}">
                    <a16:rowId xmlns:a16="http://schemas.microsoft.com/office/drawing/2014/main" val="1056660644"/>
                  </a:ext>
                </a:extLst>
              </a:tr>
              <a:tr h="760067">
                <a:tc>
                  <a:txBody>
                    <a:bodyPr/>
                    <a:lstStyle/>
                    <a:p>
                      <a:pPr algn="l" rtl="0" fontAlgn="ctr"/>
                      <a:r>
                        <a:rPr lang="en-US" sz="1100" b="0" i="0" u="none" strike="noStrike" dirty="0">
                          <a:solidFill>
                            <a:srgbClr val="0070C0"/>
                          </a:solidFill>
                          <a:effectLst/>
                          <a:latin typeface="Segoe UI Semibold" panose="020B0702040204020203" pitchFamily="34" charset="0"/>
                        </a:rPr>
                        <a:t> Compute tiers</a:t>
                      </a:r>
                    </a:p>
                  </a:txBody>
                  <a:tcPr marL="45720" marR="0" marT="0" marB="0" anchor="ctr">
                    <a:lnL w="12700" cap="flat" cmpd="sng" algn="ctr">
                      <a:solidFill>
                        <a:srgbClr val="262626"/>
                      </a:solidFill>
                      <a:prstDash val="solid"/>
                      <a:round/>
                      <a:headEnd type="none" w="med" len="med"/>
                      <a:tailEnd type="none" w="med" len="med"/>
                    </a:lnL>
                    <a:lnR w="12700" cap="flat" cmpd="sng" algn="ctr">
                      <a:solidFill>
                        <a:srgbClr val="C1C1C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12700" cap="flat" cmpd="sng" algn="ctr">
                      <a:solidFill>
                        <a:srgbClr val="C1C1C1"/>
                      </a:solidFill>
                      <a:prstDash val="solid"/>
                      <a:round/>
                      <a:headEnd type="none" w="med" len="med"/>
                      <a:tailEnd type="none" w="med" len="med"/>
                    </a:lnT>
                    <a:lnB w="12700" cap="flat" cmpd="sng" algn="ctr">
                      <a:solidFill>
                        <a:srgbClr val="C1C1C1"/>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4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4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12700" cap="flat" cmpd="sng" algn="ctr">
                      <a:solidFill>
                        <a:srgbClr val="C1C1C1"/>
                      </a:solidFill>
                      <a:prstDash val="solid"/>
                      <a:round/>
                      <a:headEnd type="none" w="med" len="med"/>
                      <a:tailEnd type="none" w="med" len="med"/>
                    </a:lnT>
                    <a:lnB w="12700" cap="flat" cmpd="sng" algn="ctr">
                      <a:solidFill>
                        <a:srgbClr val="C1C1C1"/>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4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highlight>
                            <a:srgbClr val="00FF00"/>
                          </a:highlight>
                          <a:latin typeface="Segoe UI" panose="020B0502040204020203" pitchFamily="34" charset="0"/>
                        </a:rPr>
                        <a:t>Gen5: 4 to 80 vCore</a:t>
                      </a:r>
                    </a:p>
                  </a:txBody>
                  <a:tcPr marL="0" marR="0" marT="0" marB="0" anchor="ctr">
                    <a:lnL w="12700" cap="flat" cmpd="sng" algn="ctr">
                      <a:solidFill>
                        <a:srgbClr val="C1C1C1"/>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687905213"/>
                  </a:ext>
                </a:extLst>
              </a:tr>
              <a:tr h="229337">
                <a:tc rowSpan="2">
                  <a:txBody>
                    <a:bodyPr/>
                    <a:lstStyle/>
                    <a:p>
                      <a:pPr algn="l" rtl="0" fontAlgn="ctr"/>
                      <a:r>
                        <a:rPr lang="en-US" sz="1100" b="0" i="0" u="none" strike="noStrike" dirty="0">
                          <a:solidFill>
                            <a:srgbClr val="0070C0"/>
                          </a:solidFill>
                          <a:effectLst/>
                          <a:latin typeface="Segoe UI Semibold" panose="020B0702040204020203" pitchFamily="34" charset="0"/>
                        </a:rPr>
                        <a:t> Storage</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Premium remote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C1C1C1"/>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Local SSD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Local SSD Cache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4002356545"/>
                  </a:ext>
                </a:extLst>
              </a:tr>
              <a:tr h="380034">
                <a:tc vMerge="1">
                  <a:txBody>
                    <a:bodyPr/>
                    <a:lstStyle/>
                    <a:p>
                      <a:endParaRPr lang="en-US"/>
                    </a:p>
                  </a:txBody>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4TB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Scale from 5GB to 100TB of storage in 1GB increments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052644292"/>
                  </a:ext>
                </a:extLst>
              </a:tr>
              <a:tr h="217979">
                <a:tc>
                  <a:txBody>
                    <a:bodyPr/>
                    <a:lstStyle/>
                    <a:p>
                      <a:pPr algn="l" rtl="0" fontAlgn="ctr"/>
                      <a:r>
                        <a:rPr lang="en-US" sz="1100" b="0" i="0" u="none" strike="noStrike" dirty="0">
                          <a:solidFill>
                            <a:srgbClr val="0070C0"/>
                          </a:solidFill>
                          <a:effectLst/>
                          <a:latin typeface="Segoe UI Semibold" panose="020B0702040204020203" pitchFamily="34" charset="0"/>
                        </a:rPr>
                        <a:t> In-Memory</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Not supported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Supported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Not supported</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145969495"/>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Read-write IO</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~2ms for all data access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&lt;0.5ms for all data access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&lt;0.5ms for hot data access</a:t>
                      </a:r>
                      <a:br>
                        <a:rPr lang="en-US" sz="1050" b="0" i="0" u="none" strike="noStrike" dirty="0">
                          <a:solidFill>
                            <a:schemeClr val="tx1">
                              <a:lumMod val="95000"/>
                              <a:lumOff val="5000"/>
                            </a:schemeClr>
                          </a:solidFill>
                          <a:effectLst/>
                          <a:latin typeface="Segoe UI" panose="020B0502040204020203" pitchFamily="34" charset="0"/>
                        </a:rPr>
                      </a:br>
                      <a:r>
                        <a:rPr lang="en-US" sz="1050" b="0" i="0" u="none" strike="noStrike" dirty="0">
                          <a:solidFill>
                            <a:schemeClr val="tx1">
                              <a:lumMod val="95000"/>
                              <a:lumOff val="5000"/>
                            </a:schemeClr>
                          </a:solidFill>
                          <a:effectLst/>
                          <a:latin typeface="Segoe UI" panose="020B0502040204020203" pitchFamily="34" charset="0"/>
                        </a:rPr>
                        <a:t>~2ms otherwise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513752236"/>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Availability</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2 read replicas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it-IT" sz="1050" b="0" i="0" u="none" strike="noStrike" dirty="0">
                          <a:solidFill>
                            <a:schemeClr val="tx1">
                              <a:lumMod val="95000"/>
                              <a:lumOff val="5000"/>
                            </a:schemeClr>
                          </a:solidFill>
                          <a:effectLst/>
                          <a:highlight>
                            <a:srgbClr val="00FF00"/>
                          </a:highlight>
                          <a:latin typeface="Segoe UI" panose="020B0502040204020203" pitchFamily="34" charset="0"/>
                        </a:rPr>
                        <a:t>3 replicas, 1 read-scale replica, zone-redundant HA</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Primary read/write replica + up to 4 read replicas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645875476"/>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Backups</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RA-GRS, 7-35 days (7 days by default)</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RA-GRS, 7-35 days (7 days by default)</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LRS, ZRS, RA-GRS, 7-35 days (7 days by default)</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extLst>
                  <a:ext uri="{0D108BD9-81ED-4DB2-BD59-A6C34878D82A}">
                    <a16:rowId xmlns:a16="http://schemas.microsoft.com/office/drawing/2014/main" val="4008461807"/>
                  </a:ext>
                </a:extLst>
              </a:tr>
            </a:tbl>
          </a:graphicData>
        </a:graphic>
      </p:graphicFrame>
      <p:sp>
        <p:nvSpPr>
          <p:cNvPr id="18" name="Freeform 182">
            <a:extLst>
              <a:ext uri="{FF2B5EF4-FFF2-40B4-BE49-F238E27FC236}">
                <a16:creationId xmlns:a16="http://schemas.microsoft.com/office/drawing/2014/main" id="{8CE34CF4-C4B4-4A18-88EB-8C1C9AD175BD}"/>
              </a:ext>
            </a:extLst>
          </p:cNvPr>
          <p:cNvSpPr/>
          <p:nvPr/>
        </p:nvSpPr>
        <p:spPr bwMode="auto">
          <a:xfrm>
            <a:off x="5238934" y="1640571"/>
            <a:ext cx="309562" cy="3968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 name="Group 18">
            <a:extLst>
              <a:ext uri="{FF2B5EF4-FFF2-40B4-BE49-F238E27FC236}">
                <a16:creationId xmlns:a16="http://schemas.microsoft.com/office/drawing/2014/main" id="{85AC5BB8-000D-4371-A92D-2217B5C4FDDA}"/>
              </a:ext>
            </a:extLst>
          </p:cNvPr>
          <p:cNvGrpSpPr/>
          <p:nvPr/>
        </p:nvGrpSpPr>
        <p:grpSpPr>
          <a:xfrm>
            <a:off x="9919026" y="1655180"/>
            <a:ext cx="344583" cy="455681"/>
            <a:chOff x="0" y="0"/>
            <a:chExt cx="815248" cy="984722"/>
          </a:xfrm>
        </p:grpSpPr>
        <p:sp>
          <p:nvSpPr>
            <p:cNvPr id="20" name="Freeform 182">
              <a:extLst>
                <a:ext uri="{FF2B5EF4-FFF2-40B4-BE49-F238E27FC236}">
                  <a16:creationId xmlns:a16="http://schemas.microsoft.com/office/drawing/2014/main" id="{03B0F42E-12BF-4D34-801A-233A36C8B2E7}"/>
                </a:ext>
              </a:extLst>
            </p:cNvPr>
            <p:cNvSpPr/>
            <p:nvPr/>
          </p:nvSpPr>
          <p:spPr bwMode="auto">
            <a:xfrm>
              <a:off x="0" y="0"/>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Freeform 28">
              <a:extLst>
                <a:ext uri="{FF2B5EF4-FFF2-40B4-BE49-F238E27FC236}">
                  <a16:creationId xmlns:a16="http://schemas.microsoft.com/office/drawing/2014/main" id="{4C5C849D-FB2F-42B5-9C1C-8EC521A36307}"/>
                </a:ext>
              </a:extLst>
            </p:cNvPr>
            <p:cNvSpPr/>
            <p:nvPr/>
          </p:nvSpPr>
          <p:spPr bwMode="auto">
            <a:xfrm>
              <a:off x="425605" y="313978"/>
              <a:ext cx="389643" cy="670744"/>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rgbClr val="50E6FF"/>
            </a:solidFill>
            <a:ln w="12700" cap="flat" cmpd="sng" algn="ctr">
              <a:noFill/>
              <a:prstDash val="solid"/>
              <a:bevel/>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DCA2A26E-1F83-4CFA-AE0C-32AAB76AAF14}"/>
              </a:ext>
            </a:extLst>
          </p:cNvPr>
          <p:cNvGrpSpPr/>
          <p:nvPr/>
        </p:nvGrpSpPr>
        <p:grpSpPr>
          <a:xfrm>
            <a:off x="7522752" y="1632981"/>
            <a:ext cx="388307" cy="393192"/>
            <a:chOff x="0" y="0"/>
            <a:chExt cx="854772" cy="827284"/>
          </a:xfrm>
        </p:grpSpPr>
        <p:sp>
          <p:nvSpPr>
            <p:cNvPr id="23" name="Freeform 182">
              <a:extLst>
                <a:ext uri="{FF2B5EF4-FFF2-40B4-BE49-F238E27FC236}">
                  <a16:creationId xmlns:a16="http://schemas.microsoft.com/office/drawing/2014/main" id="{A6C682B2-93D1-4718-8062-0518FDAD83AE}"/>
                </a:ext>
              </a:extLst>
            </p:cNvPr>
            <p:cNvSpPr/>
            <p:nvPr/>
          </p:nvSpPr>
          <p:spPr bwMode="auto">
            <a:xfrm>
              <a:off x="0" y="0"/>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Freeform 121">
              <a:extLst>
                <a:ext uri="{FF2B5EF4-FFF2-40B4-BE49-F238E27FC236}">
                  <a16:creationId xmlns:a16="http://schemas.microsoft.com/office/drawing/2014/main" id="{63F6DCB6-B667-44F3-8B22-C82BB2DDB913}"/>
                </a:ext>
              </a:extLst>
            </p:cNvPr>
            <p:cNvSpPr>
              <a:spLocks noChangeAspect="1"/>
            </p:cNvSpPr>
            <p:nvPr/>
          </p:nvSpPr>
          <p:spPr bwMode="black">
            <a:xfrm rot="5400000" flipH="1">
              <a:off x="367841" y="256150"/>
              <a:ext cx="554377" cy="419485"/>
            </a:xfrm>
            <a:custGeom>
              <a:avLst/>
              <a:gdLst>
                <a:gd name="T0" fmla="*/ 30 w 62"/>
                <a:gd name="T1" fmla="*/ 81 h 83"/>
                <a:gd name="T2" fmla="*/ 9 w 62"/>
                <a:gd name="T3" fmla="*/ 56 h 83"/>
                <a:gd name="T4" fmla="*/ 35 w 62"/>
                <a:gd name="T5" fmla="*/ 31 h 83"/>
                <a:gd name="T6" fmla="*/ 35 w 62"/>
                <a:gd name="T7" fmla="*/ 47 h 83"/>
                <a:gd name="T8" fmla="*/ 62 w 62"/>
                <a:gd name="T9" fmla="*/ 23 h 83"/>
                <a:gd name="T10" fmla="*/ 35 w 62"/>
                <a:gd name="T11" fmla="*/ 0 h 83"/>
                <a:gd name="T12" fmla="*/ 35 w 62"/>
                <a:gd name="T13" fmla="*/ 15 h 83"/>
                <a:gd name="T14" fmla="*/ 34 w 62"/>
                <a:gd name="T15" fmla="*/ 15 h 83"/>
                <a:gd name="T16" fmla="*/ 0 w 62"/>
                <a:gd name="T17" fmla="*/ 50 h 83"/>
                <a:gd name="T18" fmla="*/ 30 w 62"/>
                <a:gd name="T19" fmla="*/ 83 h 83"/>
                <a:gd name="T20" fmla="*/ 30 w 62"/>
                <a:gd name="T21" fmla="*/ 81 h 83"/>
                <a:gd name="connsiteX0" fmla="*/ 4839 w 10000"/>
                <a:gd name="connsiteY0" fmla="*/ 10000 h 10000"/>
                <a:gd name="connsiteX1" fmla="*/ 1452 w 10000"/>
                <a:gd name="connsiteY1" fmla="*/ 6747 h 10000"/>
                <a:gd name="connsiteX2" fmla="*/ 5645 w 10000"/>
                <a:gd name="connsiteY2" fmla="*/ 3735 h 10000"/>
                <a:gd name="connsiteX3" fmla="*/ 5645 w 10000"/>
                <a:gd name="connsiteY3" fmla="*/ 5663 h 10000"/>
                <a:gd name="connsiteX4" fmla="*/ 10000 w 10000"/>
                <a:gd name="connsiteY4" fmla="*/ 2771 h 10000"/>
                <a:gd name="connsiteX5" fmla="*/ 5645 w 10000"/>
                <a:gd name="connsiteY5" fmla="*/ 0 h 10000"/>
                <a:gd name="connsiteX6" fmla="*/ 5645 w 10000"/>
                <a:gd name="connsiteY6" fmla="*/ 1807 h 10000"/>
                <a:gd name="connsiteX7" fmla="*/ 5484 w 10000"/>
                <a:gd name="connsiteY7" fmla="*/ 1807 h 10000"/>
                <a:gd name="connsiteX8" fmla="*/ 0 w 10000"/>
                <a:gd name="connsiteY8" fmla="*/ 6024 h 10000"/>
                <a:gd name="connsiteX9" fmla="*/ 4839 w 10000"/>
                <a:gd name="connsiteY9" fmla="*/ 10000 h 10000"/>
                <a:gd name="connsiteX0" fmla="*/ 197 w 10197"/>
                <a:gd name="connsiteY0" fmla="*/ 6024 h 6914"/>
                <a:gd name="connsiteX1" fmla="*/ 1649 w 10197"/>
                <a:gd name="connsiteY1" fmla="*/ 6747 h 6914"/>
                <a:gd name="connsiteX2" fmla="*/ 5842 w 10197"/>
                <a:gd name="connsiteY2" fmla="*/ 3735 h 6914"/>
                <a:gd name="connsiteX3" fmla="*/ 5842 w 10197"/>
                <a:gd name="connsiteY3" fmla="*/ 5663 h 6914"/>
                <a:gd name="connsiteX4" fmla="*/ 10197 w 10197"/>
                <a:gd name="connsiteY4" fmla="*/ 2771 h 6914"/>
                <a:gd name="connsiteX5" fmla="*/ 5842 w 10197"/>
                <a:gd name="connsiteY5" fmla="*/ 0 h 6914"/>
                <a:gd name="connsiteX6" fmla="*/ 5842 w 10197"/>
                <a:gd name="connsiteY6" fmla="*/ 1807 h 6914"/>
                <a:gd name="connsiteX7" fmla="*/ 5681 w 10197"/>
                <a:gd name="connsiteY7" fmla="*/ 1807 h 6914"/>
                <a:gd name="connsiteX8" fmla="*/ 197 w 10197"/>
                <a:gd name="connsiteY8" fmla="*/ 6024 h 6914"/>
                <a:gd name="connsiteX0" fmla="*/ 89 w 12307"/>
                <a:gd name="connsiteY0" fmla="*/ 8581 h 9965"/>
                <a:gd name="connsiteX1" fmla="*/ 3924 w 12307"/>
                <a:gd name="connsiteY1" fmla="*/ 9758 h 9965"/>
                <a:gd name="connsiteX2" fmla="*/ 8036 w 12307"/>
                <a:gd name="connsiteY2" fmla="*/ 5402 h 9965"/>
                <a:gd name="connsiteX3" fmla="*/ 8036 w 12307"/>
                <a:gd name="connsiteY3" fmla="*/ 8191 h 9965"/>
                <a:gd name="connsiteX4" fmla="*/ 12307 w 12307"/>
                <a:gd name="connsiteY4" fmla="*/ 4008 h 9965"/>
                <a:gd name="connsiteX5" fmla="*/ 8036 w 12307"/>
                <a:gd name="connsiteY5" fmla="*/ 0 h 9965"/>
                <a:gd name="connsiteX6" fmla="*/ 8036 w 12307"/>
                <a:gd name="connsiteY6" fmla="*/ 2614 h 9965"/>
                <a:gd name="connsiteX7" fmla="*/ 7878 w 12307"/>
                <a:gd name="connsiteY7" fmla="*/ 2614 h 9965"/>
                <a:gd name="connsiteX8" fmla="*/ 89 w 12307"/>
                <a:gd name="connsiteY8" fmla="*/ 8581 h 9965"/>
                <a:gd name="connsiteX0" fmla="*/ 77 w 10005"/>
                <a:gd name="connsiteY0" fmla="*/ 8611 h 10000"/>
                <a:gd name="connsiteX1" fmla="*/ 3193 w 10005"/>
                <a:gd name="connsiteY1" fmla="*/ 9792 h 10000"/>
                <a:gd name="connsiteX2" fmla="*/ 6535 w 10005"/>
                <a:gd name="connsiteY2" fmla="*/ 5421 h 10000"/>
                <a:gd name="connsiteX3" fmla="*/ 6535 w 10005"/>
                <a:gd name="connsiteY3" fmla="*/ 8220 h 10000"/>
                <a:gd name="connsiteX4" fmla="*/ 10005 w 10005"/>
                <a:gd name="connsiteY4" fmla="*/ 4022 h 10000"/>
                <a:gd name="connsiteX5" fmla="*/ 6535 w 10005"/>
                <a:gd name="connsiteY5" fmla="*/ 0 h 10000"/>
                <a:gd name="connsiteX6" fmla="*/ 6535 w 10005"/>
                <a:gd name="connsiteY6" fmla="*/ 2623 h 10000"/>
                <a:gd name="connsiteX7" fmla="*/ 77 w 10005"/>
                <a:gd name="connsiteY7" fmla="*/ 8611 h 10000"/>
                <a:gd name="connsiteX0" fmla="*/ 0 w 9928"/>
                <a:gd name="connsiteY0" fmla="*/ 8611 h 8652"/>
                <a:gd name="connsiteX1" fmla="*/ 6458 w 9928"/>
                <a:gd name="connsiteY1" fmla="*/ 5421 h 8652"/>
                <a:gd name="connsiteX2" fmla="*/ 6458 w 9928"/>
                <a:gd name="connsiteY2" fmla="*/ 8220 h 8652"/>
                <a:gd name="connsiteX3" fmla="*/ 9928 w 9928"/>
                <a:gd name="connsiteY3" fmla="*/ 4022 h 8652"/>
                <a:gd name="connsiteX4" fmla="*/ 6458 w 9928"/>
                <a:gd name="connsiteY4" fmla="*/ 0 h 8652"/>
                <a:gd name="connsiteX5" fmla="*/ 6458 w 9928"/>
                <a:gd name="connsiteY5" fmla="*/ 2623 h 8652"/>
                <a:gd name="connsiteX6" fmla="*/ 0 w 9928"/>
                <a:gd name="connsiteY6" fmla="*/ 8611 h 8652"/>
                <a:gd name="connsiteX0" fmla="*/ 0 w 10025"/>
                <a:gd name="connsiteY0" fmla="*/ 9224 h 9501"/>
                <a:gd name="connsiteX1" fmla="*/ 6530 w 10025"/>
                <a:gd name="connsiteY1" fmla="*/ 6266 h 9501"/>
                <a:gd name="connsiteX2" fmla="*/ 6530 w 10025"/>
                <a:gd name="connsiteY2" fmla="*/ 9501 h 9501"/>
                <a:gd name="connsiteX3" fmla="*/ 10025 w 10025"/>
                <a:gd name="connsiteY3" fmla="*/ 4649 h 9501"/>
                <a:gd name="connsiteX4" fmla="*/ 6530 w 10025"/>
                <a:gd name="connsiteY4" fmla="*/ 0 h 9501"/>
                <a:gd name="connsiteX5" fmla="*/ 6530 w 10025"/>
                <a:gd name="connsiteY5" fmla="*/ 3032 h 9501"/>
                <a:gd name="connsiteX6" fmla="*/ 0 w 10025"/>
                <a:gd name="connsiteY6" fmla="*/ 9224 h 9501"/>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9951"/>
                <a:gd name="connsiteY0" fmla="*/ 10354 h 10354"/>
                <a:gd name="connsiteX1" fmla="*/ 6465 w 9951"/>
                <a:gd name="connsiteY1" fmla="*/ 6595 h 10354"/>
                <a:gd name="connsiteX2" fmla="*/ 6465 w 9951"/>
                <a:gd name="connsiteY2" fmla="*/ 10000 h 10354"/>
                <a:gd name="connsiteX3" fmla="*/ 9951 w 9951"/>
                <a:gd name="connsiteY3" fmla="*/ 4893 h 10354"/>
                <a:gd name="connsiteX4" fmla="*/ 6465 w 9951"/>
                <a:gd name="connsiteY4" fmla="*/ 0 h 10354"/>
                <a:gd name="connsiteX5" fmla="*/ 6465 w 9951"/>
                <a:gd name="connsiteY5" fmla="*/ 3191 h 10354"/>
                <a:gd name="connsiteX6" fmla="*/ 0 w 9951"/>
                <a:gd name="connsiteY6" fmla="*/ 10354 h 10354"/>
                <a:gd name="connsiteX0" fmla="*/ 0 w 10000"/>
                <a:gd name="connsiteY0" fmla="*/ 10000 h 10000"/>
                <a:gd name="connsiteX1" fmla="*/ 6497 w 10000"/>
                <a:gd name="connsiteY1" fmla="*/ 6370 h 10000"/>
                <a:gd name="connsiteX2" fmla="*/ 6497 w 10000"/>
                <a:gd name="connsiteY2" fmla="*/ 9658 h 10000"/>
                <a:gd name="connsiteX3" fmla="*/ 10000 w 10000"/>
                <a:gd name="connsiteY3" fmla="*/ 4726 h 10000"/>
                <a:gd name="connsiteX4" fmla="*/ 6497 w 10000"/>
                <a:gd name="connsiteY4" fmla="*/ 0 h 10000"/>
                <a:gd name="connsiteX5" fmla="*/ 6497 w 10000"/>
                <a:gd name="connsiteY5" fmla="*/ 3082 h 10000"/>
                <a:gd name="connsiteX6" fmla="*/ 0 w 10000"/>
                <a:gd name="connsiteY6" fmla="*/ 10000 h 10000"/>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74" h="12029">
                  <a:moveTo>
                    <a:pt x="0" y="12029"/>
                  </a:moveTo>
                  <a:cubicBezTo>
                    <a:pt x="1929" y="7777"/>
                    <a:pt x="5476" y="6765"/>
                    <a:pt x="6571" y="6370"/>
                  </a:cubicBezTo>
                  <a:lnTo>
                    <a:pt x="6571" y="9658"/>
                  </a:lnTo>
                  <a:lnTo>
                    <a:pt x="10074" y="4726"/>
                  </a:lnTo>
                  <a:lnTo>
                    <a:pt x="6571" y="0"/>
                  </a:lnTo>
                  <a:lnTo>
                    <a:pt x="6571" y="3082"/>
                  </a:lnTo>
                  <a:cubicBezTo>
                    <a:pt x="3841" y="3185"/>
                    <a:pt x="1048" y="5994"/>
                    <a:pt x="0" y="12029"/>
                  </a:cubicBezTo>
                  <a:close/>
                </a:path>
              </a:pathLst>
            </a:custGeom>
            <a:solidFill>
              <a:srgbClr val="50E6FF"/>
            </a:solidFill>
            <a:ln>
              <a:noFill/>
            </a:ln>
          </p:spPr>
          <p:txBody>
            <a:bodyPr vert="horz" wrap="square" lIns="68583" tIns="34292" rIns="68583" bIns="34292"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000000"/>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30810C71-C65E-415A-9FE2-C0BB608D51C6}"/>
              </a:ext>
            </a:extLst>
          </p:cNvPr>
          <p:cNvSpPr txBox="1"/>
          <p:nvPr/>
        </p:nvSpPr>
        <p:spPr>
          <a:xfrm>
            <a:off x="0" y="6396335"/>
            <a:ext cx="6971524"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For latest information reference: </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hlinkClick r:id="rId3"/>
              </a:rPr>
              <a:t>https://azure.microsoft.com/en-us/pricing/details/sql-database/</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1201823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Read-only reporting</a:t>
            </a:r>
          </a:p>
        </p:txBody>
      </p:sp>
      <p:sp>
        <p:nvSpPr>
          <p:cNvPr id="6" name="Text Placeholder 5">
            <a:extLst>
              <a:ext uri="{FF2B5EF4-FFF2-40B4-BE49-F238E27FC236}">
                <a16:creationId xmlns:a16="http://schemas.microsoft.com/office/drawing/2014/main" id="{1D372358-9A57-4440-96AE-D21B84A637B3}"/>
              </a:ext>
            </a:extLst>
          </p:cNvPr>
          <p:cNvSpPr>
            <a:spLocks noGrp="1"/>
          </p:cNvSpPr>
          <p:nvPr>
            <p:ph type="body" sz="quarter" idx="10"/>
          </p:nvPr>
        </p:nvSpPr>
        <p:spPr>
          <a:xfrm>
            <a:off x="584199" y="1437480"/>
            <a:ext cx="8427454" cy="1600438"/>
          </a:xfrm>
        </p:spPr>
        <p:txBody>
          <a:bodyPr/>
          <a:lstStyle/>
          <a:p>
            <a:r>
              <a:rPr lang="en-US" dirty="0"/>
              <a:t>Read Scale-out</a:t>
            </a:r>
          </a:p>
          <a:p>
            <a:r>
              <a:rPr lang="en-US" dirty="0"/>
              <a:t>Read-only replica</a:t>
            </a:r>
          </a:p>
          <a:p>
            <a:r>
              <a:rPr lang="en-US" dirty="0"/>
              <a:t>Free with SQL MI BC</a:t>
            </a:r>
          </a:p>
        </p:txBody>
      </p:sp>
      <p:pic>
        <p:nvPicPr>
          <p:cNvPr id="3" name="Picture 2" descr="Diagram of Read Scale-out architecture, displaying the read-only endpoint on a secondary replica within the SQL MI Business Critical service tier.">
            <a:extLst>
              <a:ext uri="{FF2B5EF4-FFF2-40B4-BE49-F238E27FC236}">
                <a16:creationId xmlns:a16="http://schemas.microsoft.com/office/drawing/2014/main" id="{F48F0629-74C4-4E04-AE95-603C14A2E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125" y="1189176"/>
            <a:ext cx="5952543" cy="5475915"/>
          </a:xfrm>
          <a:prstGeom prst="rect">
            <a:avLst/>
          </a:prstGeom>
        </p:spPr>
      </p:pic>
    </p:spTree>
    <p:extLst>
      <p:ext uri="{BB962C8B-B14F-4D97-AF65-F5344CB8AC3E}">
        <p14:creationId xmlns:p14="http://schemas.microsoft.com/office/powerpoint/2010/main" val="286011978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FA21910-E444-4975-BC9E-FA3DBF89AE69}"/>
              </a:ext>
            </a:extLst>
          </p:cNvPr>
          <p:cNvSpPr>
            <a:spLocks noGrp="1"/>
          </p:cNvSpPr>
          <p:nvPr>
            <p:ph type="body" sz="quarter" idx="14"/>
          </p:nvPr>
        </p:nvSpPr>
        <p:spPr>
          <a:xfrm>
            <a:off x="455994" y="1387201"/>
            <a:ext cx="4827205" cy="3477875"/>
          </a:xfrm>
        </p:spPr>
        <p:txBody>
          <a:bodyPr vert="horz" wrap="square" lIns="0" tIns="91440" rIns="146304" bIns="91440" rtlCol="0" anchor="t">
            <a:spAutoFit/>
          </a:bodyPr>
          <a:lstStyle/>
          <a:p>
            <a:r>
              <a:rPr lang="en-US" dirty="0"/>
              <a:t>Take an inventory of on-premises licenses </a:t>
            </a:r>
            <a:br>
              <a:rPr lang="en-US" dirty="0"/>
            </a:br>
            <a:r>
              <a:rPr lang="en-US" dirty="0"/>
              <a:t>to determine potential for conversion </a:t>
            </a:r>
          </a:p>
          <a:p>
            <a:r>
              <a:rPr lang="en-US" dirty="0"/>
              <a:t>Convert on-premises cores to vCores to maximize value of investments </a:t>
            </a:r>
          </a:p>
          <a:p>
            <a:pPr lvl="1"/>
            <a:r>
              <a:rPr lang="en-US" dirty="0"/>
              <a:t>1 Standard license core = </a:t>
            </a:r>
            <a:br>
              <a:rPr lang="en-US" dirty="0"/>
            </a:br>
            <a:r>
              <a:rPr lang="en-US" dirty="0"/>
              <a:t>1 General Purpose or Hyperscale core</a:t>
            </a:r>
            <a:endParaRPr lang="en-US" dirty="0">
              <a:cs typeface="Segoe UI"/>
            </a:endParaRPr>
          </a:p>
          <a:p>
            <a:pPr lvl="1"/>
            <a:r>
              <a:rPr lang="en-US" dirty="0"/>
              <a:t>1 Enterprise license core = </a:t>
            </a:r>
            <a:br>
              <a:rPr lang="en-US" dirty="0"/>
            </a:br>
            <a:r>
              <a:rPr lang="en-US" dirty="0"/>
              <a:t>1 Business Critical core</a:t>
            </a:r>
          </a:p>
          <a:p>
            <a:pPr lvl="1"/>
            <a:r>
              <a:rPr lang="en-US" dirty="0"/>
              <a:t>1 Enterprise license core = </a:t>
            </a:r>
            <a:br>
              <a:rPr lang="en-US" dirty="0"/>
            </a:br>
            <a:r>
              <a:rPr lang="en-US" dirty="0"/>
              <a:t>4 General Purpose or Hyperscale cores </a:t>
            </a:r>
            <a:br>
              <a:rPr lang="en-US" dirty="0"/>
            </a:br>
            <a:r>
              <a:rPr lang="en-US" dirty="0"/>
              <a:t>(virtualization benefit)</a:t>
            </a:r>
          </a:p>
        </p:txBody>
      </p:sp>
      <p:sp>
        <p:nvSpPr>
          <p:cNvPr id="2" name="Title 1"/>
          <p:cNvSpPr>
            <a:spLocks noGrp="1"/>
          </p:cNvSpPr>
          <p:nvPr>
            <p:ph type="title"/>
          </p:nvPr>
        </p:nvSpPr>
        <p:spPr/>
        <p:txBody>
          <a:bodyPr/>
          <a:lstStyle/>
          <a:p>
            <a:r>
              <a:rPr lang="en-US" sz="2700">
                <a:cs typeface="Segoe UI"/>
              </a:rPr>
              <a:t>Azure Hybrid Benefit for SQL Server</a:t>
            </a:r>
          </a:p>
        </p:txBody>
      </p:sp>
      <p:sp>
        <p:nvSpPr>
          <p:cNvPr id="37" name="TextBox 36">
            <a:extLst>
              <a:ext uri="{FF2B5EF4-FFF2-40B4-BE49-F238E27FC236}">
                <a16:creationId xmlns:a16="http://schemas.microsoft.com/office/drawing/2014/main" id="{DDCB5B40-37A6-42AB-9329-5DB4844B9FE3}"/>
              </a:ext>
            </a:extLst>
          </p:cNvPr>
          <p:cNvSpPr txBox="1"/>
          <p:nvPr/>
        </p:nvSpPr>
        <p:spPr>
          <a:xfrm>
            <a:off x="7465414" y="1189177"/>
            <a:ext cx="2568016" cy="338554"/>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License trade-in values</a:t>
            </a:r>
          </a:p>
        </p:txBody>
      </p:sp>
      <p:cxnSp>
        <p:nvCxnSpPr>
          <p:cNvPr id="38" name="Straight Arrow Connector 37">
            <a:extLst>
              <a:ext uri="{FF2B5EF4-FFF2-40B4-BE49-F238E27FC236}">
                <a16:creationId xmlns:a16="http://schemas.microsoft.com/office/drawing/2014/main" id="{BF72DD1D-A3D6-4645-BAE5-E4E85C7473F1}"/>
              </a:ext>
            </a:extLst>
          </p:cNvPr>
          <p:cNvCxnSpPr>
            <a:cxnSpLocks/>
          </p:cNvCxnSpPr>
          <p:nvPr/>
        </p:nvCxnSpPr>
        <p:spPr>
          <a:xfrm>
            <a:off x="7965209" y="2705009"/>
            <a:ext cx="1383443" cy="0"/>
          </a:xfrm>
          <a:prstGeom prst="straightConnector1">
            <a:avLst/>
          </a:prstGeom>
          <a:grpFill/>
          <a:ln w="12700" cap="flat" cmpd="sng" algn="ctr">
            <a:solidFill>
              <a:srgbClr val="0078D7"/>
            </a:solidFill>
            <a:prstDash val="dash"/>
            <a:miter lim="800000"/>
            <a:tailEnd type="triangle"/>
          </a:ln>
          <a:effectLst/>
        </p:spPr>
      </p:cxnSp>
      <p:grpSp>
        <p:nvGrpSpPr>
          <p:cNvPr id="39" name="Group 38">
            <a:extLst>
              <a:ext uri="{FF2B5EF4-FFF2-40B4-BE49-F238E27FC236}">
                <a16:creationId xmlns:a16="http://schemas.microsoft.com/office/drawing/2014/main" id="{0C85A76F-050E-42CD-BDC0-6453AB3CEED7}"/>
              </a:ext>
            </a:extLst>
          </p:cNvPr>
          <p:cNvGrpSpPr/>
          <p:nvPr/>
        </p:nvGrpSpPr>
        <p:grpSpPr>
          <a:xfrm>
            <a:off x="9634799" y="2311391"/>
            <a:ext cx="1332792" cy="734704"/>
            <a:chOff x="9596354" y="1993850"/>
            <a:chExt cx="1332792" cy="734704"/>
          </a:xfrm>
        </p:grpSpPr>
        <p:sp useBgFill="1">
          <p:nvSpPr>
            <p:cNvPr id="40" name="Cylinder 39">
              <a:extLst>
                <a:ext uri="{FF2B5EF4-FFF2-40B4-BE49-F238E27FC236}">
                  <a16:creationId xmlns:a16="http://schemas.microsoft.com/office/drawing/2014/main" id="{E12C0E95-98AB-4F3E-A7A7-405EEF466B18}"/>
                </a:ext>
              </a:extLst>
            </p:cNvPr>
            <p:cNvSpPr/>
            <p:nvPr/>
          </p:nvSpPr>
          <p:spPr bwMode="auto">
            <a:xfrm>
              <a:off x="10103274" y="2195803"/>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41" name="Freeform: Shape 40">
              <a:extLst>
                <a:ext uri="{FF2B5EF4-FFF2-40B4-BE49-F238E27FC236}">
                  <a16:creationId xmlns:a16="http://schemas.microsoft.com/office/drawing/2014/main" id="{E9CCD324-A0B4-4B76-9B35-198C0D49D085}"/>
                </a:ext>
              </a:extLst>
            </p:cNvPr>
            <p:cNvSpPr/>
            <p:nvPr/>
          </p:nvSpPr>
          <p:spPr bwMode="auto">
            <a:xfrm rot="10800000" flipV="1">
              <a:off x="9596354" y="1993850"/>
              <a:ext cx="1332792" cy="734704"/>
            </a:xfrm>
            <a:custGeom>
              <a:avLst/>
              <a:gdLst>
                <a:gd name="connsiteX0" fmla="*/ 468654 w 923172"/>
                <a:gd name="connsiteY0" fmla="*/ 0 h 508901"/>
                <a:gd name="connsiteX1" fmla="*/ 268765 w 923172"/>
                <a:gd name="connsiteY1" fmla="*/ 132495 h 508901"/>
                <a:gd name="connsiteX2" fmla="*/ 266909 w 923172"/>
                <a:gd name="connsiteY2" fmla="*/ 138472 h 508901"/>
                <a:gd name="connsiteX3" fmla="*/ 249452 w 923172"/>
                <a:gd name="connsiteY3" fmla="*/ 132083 h 508901"/>
                <a:gd name="connsiteX4" fmla="*/ 192276 w 923172"/>
                <a:gd name="connsiteY4" fmla="*/ 123439 h 508901"/>
                <a:gd name="connsiteX5" fmla="*/ 0 w 923172"/>
                <a:gd name="connsiteY5" fmla="*/ 315715 h 508901"/>
                <a:gd name="connsiteX6" fmla="*/ 172616 w 923172"/>
                <a:gd name="connsiteY6" fmla="*/ 506997 h 508901"/>
                <a:gd name="connsiteX7" fmla="*/ 187286 w 923172"/>
                <a:gd name="connsiteY7" fmla="*/ 507738 h 508901"/>
                <a:gd name="connsiteX8" fmla="*/ 195320 w 923172"/>
                <a:gd name="connsiteY8" fmla="*/ 508548 h 508901"/>
                <a:gd name="connsiteX9" fmla="*/ 814971 w 923172"/>
                <a:gd name="connsiteY9" fmla="*/ 508548 h 508901"/>
                <a:gd name="connsiteX10" fmla="*/ 823982 w 923172"/>
                <a:gd name="connsiteY10" fmla="*/ 508901 h 508901"/>
                <a:gd name="connsiteX11" fmla="*/ 845048 w 923172"/>
                <a:gd name="connsiteY11" fmla="*/ 505473 h 508901"/>
                <a:gd name="connsiteX12" fmla="*/ 919556 w 923172"/>
                <a:gd name="connsiteY12" fmla="*/ 376422 h 508901"/>
                <a:gd name="connsiteX13" fmla="*/ 811571 w 923172"/>
                <a:gd name="connsiteY13" fmla="*/ 298486 h 508901"/>
                <a:gd name="connsiteX14" fmla="*/ 803541 w 923172"/>
                <a:gd name="connsiteY14" fmla="*/ 299793 h 508901"/>
                <a:gd name="connsiteX15" fmla="*/ 805759 w 923172"/>
                <a:gd name="connsiteY15" fmla="*/ 286575 h 508901"/>
                <a:gd name="connsiteX16" fmla="*/ 789439 w 923172"/>
                <a:gd name="connsiteY16" fmla="*/ 215965 h 508901"/>
                <a:gd name="connsiteX17" fmla="*/ 690710 w 923172"/>
                <a:gd name="connsiteY17" fmla="*/ 154271 h 508901"/>
                <a:gd name="connsiteX18" fmla="*/ 676409 w 923172"/>
                <a:gd name="connsiteY18" fmla="*/ 154648 h 508901"/>
                <a:gd name="connsiteX19" fmla="*/ 675838 w 923172"/>
                <a:gd name="connsiteY19" fmla="*/ 152427 h 508901"/>
                <a:gd name="connsiteX20" fmla="*/ 468654 w 923172"/>
                <a:gd name="connsiteY20" fmla="*/ 0 h 50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3172" h="508901">
                  <a:moveTo>
                    <a:pt x="468654" y="0"/>
                  </a:moveTo>
                  <a:cubicBezTo>
                    <a:pt x="378796" y="0"/>
                    <a:pt x="301697" y="54633"/>
                    <a:pt x="268765" y="132495"/>
                  </a:cubicBezTo>
                  <a:lnTo>
                    <a:pt x="266909" y="138472"/>
                  </a:lnTo>
                  <a:lnTo>
                    <a:pt x="249452" y="132083"/>
                  </a:lnTo>
                  <a:cubicBezTo>
                    <a:pt x="231390" y="126465"/>
                    <a:pt x="212186" y="123439"/>
                    <a:pt x="192276" y="123439"/>
                  </a:cubicBezTo>
                  <a:cubicBezTo>
                    <a:pt x="86085" y="123439"/>
                    <a:pt x="0" y="209524"/>
                    <a:pt x="0" y="315715"/>
                  </a:cubicBezTo>
                  <a:cubicBezTo>
                    <a:pt x="0" y="415269"/>
                    <a:pt x="75660" y="497151"/>
                    <a:pt x="172616" y="506997"/>
                  </a:cubicBezTo>
                  <a:lnTo>
                    <a:pt x="187286" y="507738"/>
                  </a:lnTo>
                  <a:lnTo>
                    <a:pt x="195320" y="508548"/>
                  </a:lnTo>
                  <a:lnTo>
                    <a:pt x="814971" y="508548"/>
                  </a:lnTo>
                  <a:lnTo>
                    <a:pt x="823982" y="508901"/>
                  </a:lnTo>
                  <a:cubicBezTo>
                    <a:pt x="830971" y="508482"/>
                    <a:pt x="838022" y="507355"/>
                    <a:pt x="845048" y="505473"/>
                  </a:cubicBezTo>
                  <a:cubicBezTo>
                    <a:pt x="901259" y="490411"/>
                    <a:pt x="934617" y="432633"/>
                    <a:pt x="919556" y="376422"/>
                  </a:cubicBezTo>
                  <a:cubicBezTo>
                    <a:pt x="906376" y="327237"/>
                    <a:pt x="860493" y="295549"/>
                    <a:pt x="811571" y="298486"/>
                  </a:cubicBezTo>
                  <a:lnTo>
                    <a:pt x="803541" y="299793"/>
                  </a:lnTo>
                  <a:lnTo>
                    <a:pt x="805759" y="286575"/>
                  </a:lnTo>
                  <a:cubicBezTo>
                    <a:pt x="807442" y="262757"/>
                    <a:pt x="802276" y="238199"/>
                    <a:pt x="789439" y="215965"/>
                  </a:cubicBezTo>
                  <a:cubicBezTo>
                    <a:pt x="768044" y="178908"/>
                    <a:pt x="730406" y="157077"/>
                    <a:pt x="690710" y="154271"/>
                  </a:cubicBezTo>
                  <a:lnTo>
                    <a:pt x="676409" y="154648"/>
                  </a:lnTo>
                  <a:lnTo>
                    <a:pt x="675838" y="152427"/>
                  </a:lnTo>
                  <a:cubicBezTo>
                    <a:pt x="648371" y="64118"/>
                    <a:pt x="566000" y="0"/>
                    <a:pt x="468654" y="0"/>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42" name="Group 41">
            <a:extLst>
              <a:ext uri="{FF2B5EF4-FFF2-40B4-BE49-F238E27FC236}">
                <a16:creationId xmlns:a16="http://schemas.microsoft.com/office/drawing/2014/main" id="{BBA4DA81-AD81-4E1B-B288-289612EC1BC6}"/>
              </a:ext>
            </a:extLst>
          </p:cNvPr>
          <p:cNvGrpSpPr/>
          <p:nvPr/>
        </p:nvGrpSpPr>
        <p:grpSpPr>
          <a:xfrm>
            <a:off x="7965210" y="4141507"/>
            <a:ext cx="1383442" cy="1528772"/>
            <a:chOff x="8163493" y="4027295"/>
            <a:chExt cx="1005840" cy="1687922"/>
          </a:xfrm>
        </p:grpSpPr>
        <p:cxnSp>
          <p:nvCxnSpPr>
            <p:cNvPr id="43" name="Straight Arrow Connector 42">
              <a:extLst>
                <a:ext uri="{FF2B5EF4-FFF2-40B4-BE49-F238E27FC236}">
                  <a16:creationId xmlns:a16="http://schemas.microsoft.com/office/drawing/2014/main" id="{7DB4DE16-18E0-4CF6-BF2E-57AA05AA7849}"/>
                </a:ext>
              </a:extLst>
            </p:cNvPr>
            <p:cNvCxnSpPr>
              <a:cxnSpLocks/>
            </p:cNvCxnSpPr>
            <p:nvPr/>
          </p:nvCxnSpPr>
          <p:spPr>
            <a:xfrm>
              <a:off x="8163493" y="5029417"/>
              <a:ext cx="1005840" cy="685800"/>
            </a:xfrm>
            <a:prstGeom prst="straightConnector1">
              <a:avLst/>
            </a:prstGeom>
            <a:grpFill/>
            <a:ln w="12700" cap="flat" cmpd="sng" algn="ctr">
              <a:solidFill>
                <a:srgbClr val="0078D7"/>
              </a:solidFill>
              <a:prstDash val="dash"/>
              <a:miter lim="800000"/>
              <a:tailEnd type="triangle"/>
            </a:ln>
            <a:effectLst/>
          </p:spPr>
        </p:cxnSp>
        <p:cxnSp>
          <p:nvCxnSpPr>
            <p:cNvPr id="44" name="Straight Arrow Connector 43">
              <a:extLst>
                <a:ext uri="{FF2B5EF4-FFF2-40B4-BE49-F238E27FC236}">
                  <a16:creationId xmlns:a16="http://schemas.microsoft.com/office/drawing/2014/main" id="{DCF86B45-FC5E-4184-89AB-C26520CEC885}"/>
                </a:ext>
              </a:extLst>
            </p:cNvPr>
            <p:cNvCxnSpPr>
              <a:cxnSpLocks/>
            </p:cNvCxnSpPr>
            <p:nvPr/>
          </p:nvCxnSpPr>
          <p:spPr>
            <a:xfrm flipV="1">
              <a:off x="8163493" y="4027295"/>
              <a:ext cx="1005840" cy="685800"/>
            </a:xfrm>
            <a:prstGeom prst="straightConnector1">
              <a:avLst/>
            </a:prstGeom>
            <a:grpFill/>
            <a:ln w="12700" cap="flat" cmpd="sng" algn="ctr">
              <a:solidFill>
                <a:srgbClr val="0078D7"/>
              </a:solidFill>
              <a:prstDash val="dash"/>
              <a:miter lim="800000"/>
              <a:tailEnd type="triangle"/>
            </a:ln>
            <a:effectLst/>
          </p:spPr>
        </p:cxnSp>
      </p:grpSp>
      <p:grpSp>
        <p:nvGrpSpPr>
          <p:cNvPr id="45" name="Group 44">
            <a:extLst>
              <a:ext uri="{FF2B5EF4-FFF2-40B4-BE49-F238E27FC236}">
                <a16:creationId xmlns:a16="http://schemas.microsoft.com/office/drawing/2014/main" id="{5A4A0909-3F45-4433-AC97-56F4AF20F8D4}"/>
              </a:ext>
            </a:extLst>
          </p:cNvPr>
          <p:cNvGrpSpPr/>
          <p:nvPr/>
        </p:nvGrpSpPr>
        <p:grpSpPr>
          <a:xfrm>
            <a:off x="9634799" y="3694232"/>
            <a:ext cx="1332792" cy="734704"/>
            <a:chOff x="9263138" y="3580020"/>
            <a:chExt cx="1332792" cy="734704"/>
          </a:xfrm>
        </p:grpSpPr>
        <p:sp>
          <p:nvSpPr>
            <p:cNvPr id="46" name="Freeform: Shape 45">
              <a:extLst>
                <a:ext uri="{FF2B5EF4-FFF2-40B4-BE49-F238E27FC236}">
                  <a16:creationId xmlns:a16="http://schemas.microsoft.com/office/drawing/2014/main" id="{3118225C-7FA4-4AAC-8D9E-5049B2A19C8A}"/>
                </a:ext>
              </a:extLst>
            </p:cNvPr>
            <p:cNvSpPr/>
            <p:nvPr/>
          </p:nvSpPr>
          <p:spPr bwMode="auto">
            <a:xfrm rot="10800000" flipV="1">
              <a:off x="9263138" y="3580020"/>
              <a:ext cx="1332792" cy="734704"/>
            </a:xfrm>
            <a:custGeom>
              <a:avLst/>
              <a:gdLst>
                <a:gd name="connsiteX0" fmla="*/ 468654 w 923172"/>
                <a:gd name="connsiteY0" fmla="*/ 0 h 508901"/>
                <a:gd name="connsiteX1" fmla="*/ 268765 w 923172"/>
                <a:gd name="connsiteY1" fmla="*/ 132495 h 508901"/>
                <a:gd name="connsiteX2" fmla="*/ 266909 w 923172"/>
                <a:gd name="connsiteY2" fmla="*/ 138472 h 508901"/>
                <a:gd name="connsiteX3" fmla="*/ 249452 w 923172"/>
                <a:gd name="connsiteY3" fmla="*/ 132083 h 508901"/>
                <a:gd name="connsiteX4" fmla="*/ 192276 w 923172"/>
                <a:gd name="connsiteY4" fmla="*/ 123439 h 508901"/>
                <a:gd name="connsiteX5" fmla="*/ 0 w 923172"/>
                <a:gd name="connsiteY5" fmla="*/ 315715 h 508901"/>
                <a:gd name="connsiteX6" fmla="*/ 172616 w 923172"/>
                <a:gd name="connsiteY6" fmla="*/ 506997 h 508901"/>
                <a:gd name="connsiteX7" fmla="*/ 187286 w 923172"/>
                <a:gd name="connsiteY7" fmla="*/ 507738 h 508901"/>
                <a:gd name="connsiteX8" fmla="*/ 195320 w 923172"/>
                <a:gd name="connsiteY8" fmla="*/ 508548 h 508901"/>
                <a:gd name="connsiteX9" fmla="*/ 814971 w 923172"/>
                <a:gd name="connsiteY9" fmla="*/ 508548 h 508901"/>
                <a:gd name="connsiteX10" fmla="*/ 823982 w 923172"/>
                <a:gd name="connsiteY10" fmla="*/ 508901 h 508901"/>
                <a:gd name="connsiteX11" fmla="*/ 845048 w 923172"/>
                <a:gd name="connsiteY11" fmla="*/ 505473 h 508901"/>
                <a:gd name="connsiteX12" fmla="*/ 919556 w 923172"/>
                <a:gd name="connsiteY12" fmla="*/ 376422 h 508901"/>
                <a:gd name="connsiteX13" fmla="*/ 811571 w 923172"/>
                <a:gd name="connsiteY13" fmla="*/ 298486 h 508901"/>
                <a:gd name="connsiteX14" fmla="*/ 803541 w 923172"/>
                <a:gd name="connsiteY14" fmla="*/ 299793 h 508901"/>
                <a:gd name="connsiteX15" fmla="*/ 805759 w 923172"/>
                <a:gd name="connsiteY15" fmla="*/ 286575 h 508901"/>
                <a:gd name="connsiteX16" fmla="*/ 789439 w 923172"/>
                <a:gd name="connsiteY16" fmla="*/ 215965 h 508901"/>
                <a:gd name="connsiteX17" fmla="*/ 690710 w 923172"/>
                <a:gd name="connsiteY17" fmla="*/ 154271 h 508901"/>
                <a:gd name="connsiteX18" fmla="*/ 676409 w 923172"/>
                <a:gd name="connsiteY18" fmla="*/ 154648 h 508901"/>
                <a:gd name="connsiteX19" fmla="*/ 675838 w 923172"/>
                <a:gd name="connsiteY19" fmla="*/ 152427 h 508901"/>
                <a:gd name="connsiteX20" fmla="*/ 468654 w 923172"/>
                <a:gd name="connsiteY20" fmla="*/ 0 h 50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3172" h="508901">
                  <a:moveTo>
                    <a:pt x="468654" y="0"/>
                  </a:moveTo>
                  <a:cubicBezTo>
                    <a:pt x="378796" y="0"/>
                    <a:pt x="301697" y="54633"/>
                    <a:pt x="268765" y="132495"/>
                  </a:cubicBezTo>
                  <a:lnTo>
                    <a:pt x="266909" y="138472"/>
                  </a:lnTo>
                  <a:lnTo>
                    <a:pt x="249452" y="132083"/>
                  </a:lnTo>
                  <a:cubicBezTo>
                    <a:pt x="231390" y="126465"/>
                    <a:pt x="212186" y="123439"/>
                    <a:pt x="192276" y="123439"/>
                  </a:cubicBezTo>
                  <a:cubicBezTo>
                    <a:pt x="86085" y="123439"/>
                    <a:pt x="0" y="209524"/>
                    <a:pt x="0" y="315715"/>
                  </a:cubicBezTo>
                  <a:cubicBezTo>
                    <a:pt x="0" y="415269"/>
                    <a:pt x="75660" y="497151"/>
                    <a:pt x="172616" y="506997"/>
                  </a:cubicBezTo>
                  <a:lnTo>
                    <a:pt x="187286" y="507738"/>
                  </a:lnTo>
                  <a:lnTo>
                    <a:pt x="195320" y="508548"/>
                  </a:lnTo>
                  <a:lnTo>
                    <a:pt x="814971" y="508548"/>
                  </a:lnTo>
                  <a:lnTo>
                    <a:pt x="823982" y="508901"/>
                  </a:lnTo>
                  <a:cubicBezTo>
                    <a:pt x="830971" y="508482"/>
                    <a:pt x="838022" y="507355"/>
                    <a:pt x="845048" y="505473"/>
                  </a:cubicBezTo>
                  <a:cubicBezTo>
                    <a:pt x="901259" y="490411"/>
                    <a:pt x="934617" y="432633"/>
                    <a:pt x="919556" y="376422"/>
                  </a:cubicBezTo>
                  <a:cubicBezTo>
                    <a:pt x="906376" y="327237"/>
                    <a:pt x="860493" y="295549"/>
                    <a:pt x="811571" y="298486"/>
                  </a:cubicBezTo>
                  <a:lnTo>
                    <a:pt x="803541" y="299793"/>
                  </a:lnTo>
                  <a:lnTo>
                    <a:pt x="805759" y="286575"/>
                  </a:lnTo>
                  <a:cubicBezTo>
                    <a:pt x="807442" y="262757"/>
                    <a:pt x="802276" y="238199"/>
                    <a:pt x="789439" y="215965"/>
                  </a:cubicBezTo>
                  <a:cubicBezTo>
                    <a:pt x="768044" y="178908"/>
                    <a:pt x="730406" y="157077"/>
                    <a:pt x="690710" y="154271"/>
                  </a:cubicBezTo>
                  <a:lnTo>
                    <a:pt x="676409" y="154648"/>
                  </a:lnTo>
                  <a:lnTo>
                    <a:pt x="675838" y="152427"/>
                  </a:lnTo>
                  <a:cubicBezTo>
                    <a:pt x="648371" y="64118"/>
                    <a:pt x="566000" y="0"/>
                    <a:pt x="468654" y="0"/>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47" name="Group 46">
              <a:extLst>
                <a:ext uri="{FF2B5EF4-FFF2-40B4-BE49-F238E27FC236}">
                  <a16:creationId xmlns:a16="http://schemas.microsoft.com/office/drawing/2014/main" id="{69E5F24A-1CD7-471C-8DE2-617FBF4E7230}"/>
                </a:ext>
              </a:extLst>
            </p:cNvPr>
            <p:cNvGrpSpPr/>
            <p:nvPr/>
          </p:nvGrpSpPr>
          <p:grpSpPr>
            <a:xfrm>
              <a:off x="9764940" y="3728909"/>
              <a:ext cx="358760" cy="533152"/>
              <a:chOff x="9769209" y="169256"/>
              <a:chExt cx="250996" cy="373004"/>
            </a:xfrm>
          </p:grpSpPr>
          <p:sp>
            <p:nvSpPr>
              <p:cNvPr id="48" name="Cylinder 47">
                <a:extLst>
                  <a:ext uri="{FF2B5EF4-FFF2-40B4-BE49-F238E27FC236}">
                    <a16:creationId xmlns:a16="http://schemas.microsoft.com/office/drawing/2014/main" id="{C481612C-6E8E-4870-9F88-B1F4F6EA435E}"/>
                  </a:ext>
                </a:extLst>
              </p:cNvPr>
              <p:cNvSpPr/>
              <p:nvPr/>
            </p:nvSpPr>
            <p:spPr bwMode="auto">
              <a:xfrm>
                <a:off x="9769209" y="169256"/>
                <a:ext cx="183070" cy="240510"/>
              </a:xfrm>
              <a:prstGeom prst="can">
                <a:avLst>
                  <a:gd name="adj" fmla="val 39530"/>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useBgFill="1">
            <p:nvSpPr>
              <p:cNvPr id="49" name="Freeform 28">
                <a:extLst>
                  <a:ext uri="{FF2B5EF4-FFF2-40B4-BE49-F238E27FC236}">
                    <a16:creationId xmlns:a16="http://schemas.microsoft.com/office/drawing/2014/main" id="{5402264B-D382-4BF6-90CE-10F4CE53F72D}"/>
                  </a:ext>
                </a:extLst>
              </p:cNvPr>
              <p:cNvSpPr/>
              <p:nvPr/>
            </p:nvSpPr>
            <p:spPr bwMode="auto">
              <a:xfrm>
                <a:off x="9884353" y="308400"/>
                <a:ext cx="135852" cy="233860"/>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50" name="Rectangle 49">
            <a:extLst>
              <a:ext uri="{FF2B5EF4-FFF2-40B4-BE49-F238E27FC236}">
                <a16:creationId xmlns:a16="http://schemas.microsoft.com/office/drawing/2014/main" id="{AD544D3A-12A7-497D-862E-032BD82117BA}"/>
              </a:ext>
            </a:extLst>
          </p:cNvPr>
          <p:cNvSpPr/>
          <p:nvPr/>
        </p:nvSpPr>
        <p:spPr>
          <a:xfrm>
            <a:off x="9579645" y="3098167"/>
            <a:ext cx="1443101" cy="430887"/>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MS PGothic"/>
                <a:cs typeface="Segoe UI Semibold"/>
              </a:rPr>
              <a:t>General purpose or Hyperscale </a:t>
            </a:r>
            <a:r>
              <a:rPr kumimoji="0" lang="en-US" sz="1100" b="0" i="0" u="none" strike="noStrike" kern="0" cap="none" spc="0" normalizeH="0" baseline="0" noProof="0" dirty="0" err="1">
                <a:ln>
                  <a:noFill/>
                </a:ln>
                <a:solidFill>
                  <a:srgbClr val="0078D7"/>
                </a:solidFill>
                <a:effectLst/>
                <a:uLnTx/>
                <a:uFillTx/>
                <a:latin typeface="Segoe UI Semibold"/>
                <a:ea typeface="MS PGothic"/>
                <a:cs typeface="Segoe UI Semibold"/>
              </a:rPr>
              <a:t>vCore</a:t>
            </a:r>
          </a:p>
        </p:txBody>
      </p:sp>
      <p:sp>
        <p:nvSpPr>
          <p:cNvPr id="51" name="Rectangle 50">
            <a:extLst>
              <a:ext uri="{FF2B5EF4-FFF2-40B4-BE49-F238E27FC236}">
                <a16:creationId xmlns:a16="http://schemas.microsoft.com/office/drawing/2014/main" id="{73526835-0FBB-440D-8CCB-590B8044D749}"/>
              </a:ext>
            </a:extLst>
          </p:cNvPr>
          <p:cNvSpPr/>
          <p:nvPr/>
        </p:nvSpPr>
        <p:spPr>
          <a:xfrm>
            <a:off x="9579645" y="6058328"/>
            <a:ext cx="1600678" cy="430887"/>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MS PGothic"/>
                <a:cs typeface="Segoe UI Semibold"/>
              </a:rPr>
              <a:t>4x General purpose or Hyperscale </a:t>
            </a:r>
            <a:r>
              <a:rPr kumimoji="0" lang="en-US" sz="1100" b="0" i="0" u="none" strike="noStrike" kern="0" cap="none" spc="0" normalizeH="0" baseline="0" noProof="0" dirty="0" err="1">
                <a:ln>
                  <a:noFill/>
                </a:ln>
                <a:solidFill>
                  <a:srgbClr val="0078D7"/>
                </a:solidFill>
                <a:effectLst/>
                <a:uLnTx/>
                <a:uFillTx/>
                <a:latin typeface="Segoe UI Semibold"/>
                <a:ea typeface="MS PGothic"/>
                <a:cs typeface="Segoe UI Semibold"/>
              </a:rPr>
              <a:t>vCores</a:t>
            </a:r>
          </a:p>
        </p:txBody>
      </p:sp>
      <p:sp>
        <p:nvSpPr>
          <p:cNvPr id="52" name="Rectangle 51">
            <a:extLst>
              <a:ext uri="{FF2B5EF4-FFF2-40B4-BE49-F238E27FC236}">
                <a16:creationId xmlns:a16="http://schemas.microsoft.com/office/drawing/2014/main" id="{B3090857-BE31-4396-943E-24D1429A98BB}"/>
              </a:ext>
            </a:extLst>
          </p:cNvPr>
          <p:cNvSpPr/>
          <p:nvPr/>
        </p:nvSpPr>
        <p:spPr>
          <a:xfrm>
            <a:off x="9579645" y="4476583"/>
            <a:ext cx="1443101"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Business critical vCore</a:t>
            </a:r>
          </a:p>
        </p:txBody>
      </p:sp>
      <p:grpSp>
        <p:nvGrpSpPr>
          <p:cNvPr id="53" name="Group 52">
            <a:extLst>
              <a:ext uri="{FF2B5EF4-FFF2-40B4-BE49-F238E27FC236}">
                <a16:creationId xmlns:a16="http://schemas.microsoft.com/office/drawing/2014/main" id="{7AAC2CA2-C128-49D8-B85F-C76DDD97EF06}"/>
              </a:ext>
            </a:extLst>
          </p:cNvPr>
          <p:cNvGrpSpPr/>
          <p:nvPr/>
        </p:nvGrpSpPr>
        <p:grpSpPr>
          <a:xfrm>
            <a:off x="9422067" y="5315699"/>
            <a:ext cx="1758256" cy="709160"/>
            <a:chOff x="9594488" y="5319194"/>
            <a:chExt cx="1829746" cy="737994"/>
          </a:xfrm>
        </p:grpSpPr>
        <p:grpSp>
          <p:nvGrpSpPr>
            <p:cNvPr id="54" name="Group 53">
              <a:extLst>
                <a:ext uri="{FF2B5EF4-FFF2-40B4-BE49-F238E27FC236}">
                  <a16:creationId xmlns:a16="http://schemas.microsoft.com/office/drawing/2014/main" id="{E61DB42B-5F9B-4397-8FD2-F68C4A27F976}"/>
                </a:ext>
              </a:extLst>
            </p:cNvPr>
            <p:cNvGrpSpPr/>
            <p:nvPr/>
          </p:nvGrpSpPr>
          <p:grpSpPr>
            <a:xfrm>
              <a:off x="9929521" y="5626621"/>
              <a:ext cx="1254196" cy="347388"/>
              <a:chOff x="6561008" y="1026495"/>
              <a:chExt cx="1502937" cy="419026"/>
            </a:xfrm>
          </p:grpSpPr>
          <p:sp useBgFill="1">
            <p:nvSpPr>
              <p:cNvPr id="56" name="Cylinder 55">
                <a:extLst>
                  <a:ext uri="{FF2B5EF4-FFF2-40B4-BE49-F238E27FC236}">
                    <a16:creationId xmlns:a16="http://schemas.microsoft.com/office/drawing/2014/main" id="{0D7EE3A1-4638-4124-8A2A-1C03C9FBFA5F}"/>
                  </a:ext>
                </a:extLst>
              </p:cNvPr>
              <p:cNvSpPr/>
              <p:nvPr/>
            </p:nvSpPr>
            <p:spPr bwMode="auto">
              <a:xfrm>
                <a:off x="6561008" y="1026495"/>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useBgFill="1">
            <p:nvSpPr>
              <p:cNvPr id="57" name="Cylinder 56">
                <a:extLst>
                  <a:ext uri="{FF2B5EF4-FFF2-40B4-BE49-F238E27FC236}">
                    <a16:creationId xmlns:a16="http://schemas.microsoft.com/office/drawing/2014/main" id="{5C585CA9-7B31-42BF-8070-0CF36DEBEE80}"/>
                  </a:ext>
                </a:extLst>
              </p:cNvPr>
              <p:cNvSpPr/>
              <p:nvPr/>
            </p:nvSpPr>
            <p:spPr bwMode="auto">
              <a:xfrm>
                <a:off x="6955670" y="1026495"/>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useBgFill="1">
            <p:nvSpPr>
              <p:cNvPr id="58" name="Cylinder 57">
                <a:extLst>
                  <a:ext uri="{FF2B5EF4-FFF2-40B4-BE49-F238E27FC236}">
                    <a16:creationId xmlns:a16="http://schemas.microsoft.com/office/drawing/2014/main" id="{E1A76415-F7E3-48D3-B890-36014A2008AC}"/>
                  </a:ext>
                </a:extLst>
              </p:cNvPr>
              <p:cNvSpPr/>
              <p:nvPr/>
            </p:nvSpPr>
            <p:spPr bwMode="auto">
              <a:xfrm>
                <a:off x="7350332" y="1026495"/>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useBgFill="1">
            <p:nvSpPr>
              <p:cNvPr id="84" name="Cylinder 83">
                <a:extLst>
                  <a:ext uri="{FF2B5EF4-FFF2-40B4-BE49-F238E27FC236}">
                    <a16:creationId xmlns:a16="http://schemas.microsoft.com/office/drawing/2014/main" id="{9DC7F3FD-E50B-43E5-96B3-3A86F7EB66E6}"/>
                  </a:ext>
                </a:extLst>
              </p:cNvPr>
              <p:cNvSpPr/>
              <p:nvPr/>
            </p:nvSpPr>
            <p:spPr bwMode="auto">
              <a:xfrm>
                <a:off x="7744993" y="1026495"/>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5" name="Freeform: Shape 54">
              <a:extLst>
                <a:ext uri="{FF2B5EF4-FFF2-40B4-BE49-F238E27FC236}">
                  <a16:creationId xmlns:a16="http://schemas.microsoft.com/office/drawing/2014/main" id="{BF3BE900-FB9B-494E-ACBF-880A95D85130}"/>
                </a:ext>
              </a:extLst>
            </p:cNvPr>
            <p:cNvSpPr/>
            <p:nvPr/>
          </p:nvSpPr>
          <p:spPr bwMode="auto">
            <a:xfrm rot="10800000" flipV="1">
              <a:off x="9594488" y="5319194"/>
              <a:ext cx="1829746" cy="737994"/>
            </a:xfrm>
            <a:custGeom>
              <a:avLst/>
              <a:gdLst>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264565 w 2034499"/>
                <a:gd name="connsiteY16" fmla="*/ 734226 h 734704"/>
                <a:gd name="connsiteX17" fmla="*/ 1103895 w 2034499"/>
                <a:gd name="connsiteY17" fmla="*/ 734226 h 734704"/>
                <a:gd name="connsiteX18" fmla="*/ 1116100 w 2034499"/>
                <a:gd name="connsiteY18" fmla="*/ 734704 h 734704"/>
                <a:gd name="connsiteX19" fmla="*/ 1119232 w 2034499"/>
                <a:gd name="connsiteY19" fmla="*/ 734194 h 734704"/>
                <a:gd name="connsiteX20" fmla="*/ 1878288 w 2034499"/>
                <a:gd name="connsiteY20" fmla="*/ 734194 h 734704"/>
                <a:gd name="connsiteX21" fmla="*/ 1891298 w 2034499"/>
                <a:gd name="connsiteY21" fmla="*/ 734704 h 734704"/>
                <a:gd name="connsiteX22" fmla="*/ 1921711 w 2034499"/>
                <a:gd name="connsiteY22" fmla="*/ 729755 h 734704"/>
                <a:gd name="connsiteX23" fmla="*/ 2029279 w 2034499"/>
                <a:gd name="connsiteY23" fmla="*/ 543443 h 734704"/>
                <a:gd name="connsiteX24" fmla="*/ 1873380 w 2034499"/>
                <a:gd name="connsiteY24" fmla="*/ 430926 h 734704"/>
                <a:gd name="connsiteX25" fmla="*/ 1861787 w 2034499"/>
                <a:gd name="connsiteY25" fmla="*/ 432813 h 734704"/>
                <a:gd name="connsiteX26" fmla="*/ 1864989 w 2034499"/>
                <a:gd name="connsiteY26" fmla="*/ 413730 h 734704"/>
                <a:gd name="connsiteX27" fmla="*/ 1841428 w 2034499"/>
                <a:gd name="connsiteY27" fmla="*/ 311790 h 734704"/>
                <a:gd name="connsiteX28" fmla="*/ 1698892 w 2034499"/>
                <a:gd name="connsiteY28" fmla="*/ 222722 h 734704"/>
                <a:gd name="connsiteX29" fmla="*/ 1678245 w 2034499"/>
                <a:gd name="connsiteY29" fmla="*/ 223266 h 734704"/>
                <a:gd name="connsiteX30" fmla="*/ 1677421 w 2034499"/>
                <a:gd name="connsiteY30" fmla="*/ 220060 h 734704"/>
                <a:gd name="connsiteX31" fmla="*/ 1378307 w 2034499"/>
                <a:gd name="connsiteY31"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264565 w 2034499"/>
                <a:gd name="connsiteY16" fmla="*/ 734226 h 734704"/>
                <a:gd name="connsiteX17" fmla="*/ 1103895 w 2034499"/>
                <a:gd name="connsiteY17" fmla="*/ 734226 h 734704"/>
                <a:gd name="connsiteX18" fmla="*/ 1116100 w 2034499"/>
                <a:gd name="connsiteY18" fmla="*/ 734704 h 734704"/>
                <a:gd name="connsiteX19" fmla="*/ 1878288 w 2034499"/>
                <a:gd name="connsiteY19" fmla="*/ 734194 h 734704"/>
                <a:gd name="connsiteX20" fmla="*/ 1891298 w 2034499"/>
                <a:gd name="connsiteY20" fmla="*/ 734704 h 734704"/>
                <a:gd name="connsiteX21" fmla="*/ 1921711 w 2034499"/>
                <a:gd name="connsiteY21" fmla="*/ 729755 h 734704"/>
                <a:gd name="connsiteX22" fmla="*/ 2029279 w 2034499"/>
                <a:gd name="connsiteY22" fmla="*/ 543443 h 734704"/>
                <a:gd name="connsiteX23" fmla="*/ 1873380 w 2034499"/>
                <a:gd name="connsiteY23" fmla="*/ 430926 h 734704"/>
                <a:gd name="connsiteX24" fmla="*/ 1861787 w 2034499"/>
                <a:gd name="connsiteY24" fmla="*/ 432813 h 734704"/>
                <a:gd name="connsiteX25" fmla="*/ 1864989 w 2034499"/>
                <a:gd name="connsiteY25" fmla="*/ 413730 h 734704"/>
                <a:gd name="connsiteX26" fmla="*/ 1841428 w 2034499"/>
                <a:gd name="connsiteY26" fmla="*/ 311790 h 734704"/>
                <a:gd name="connsiteX27" fmla="*/ 1698892 w 2034499"/>
                <a:gd name="connsiteY27" fmla="*/ 222722 h 734704"/>
                <a:gd name="connsiteX28" fmla="*/ 1678245 w 2034499"/>
                <a:gd name="connsiteY28" fmla="*/ 223266 h 734704"/>
                <a:gd name="connsiteX29" fmla="*/ 1677421 w 2034499"/>
                <a:gd name="connsiteY29" fmla="*/ 220060 h 734704"/>
                <a:gd name="connsiteX30" fmla="*/ 1378307 w 2034499"/>
                <a:gd name="connsiteY30"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264565 w 2034499"/>
                <a:gd name="connsiteY16" fmla="*/ 734226 h 734704"/>
                <a:gd name="connsiteX17" fmla="*/ 1103895 w 2034499"/>
                <a:gd name="connsiteY17" fmla="*/ 734226 h 734704"/>
                <a:gd name="connsiteX18" fmla="*/ 1878288 w 2034499"/>
                <a:gd name="connsiteY18" fmla="*/ 734194 h 734704"/>
                <a:gd name="connsiteX19" fmla="*/ 1891298 w 2034499"/>
                <a:gd name="connsiteY19" fmla="*/ 734704 h 734704"/>
                <a:gd name="connsiteX20" fmla="*/ 1921711 w 2034499"/>
                <a:gd name="connsiteY20" fmla="*/ 729755 h 734704"/>
                <a:gd name="connsiteX21" fmla="*/ 2029279 w 2034499"/>
                <a:gd name="connsiteY21" fmla="*/ 543443 h 734704"/>
                <a:gd name="connsiteX22" fmla="*/ 1873380 w 2034499"/>
                <a:gd name="connsiteY22" fmla="*/ 430926 h 734704"/>
                <a:gd name="connsiteX23" fmla="*/ 1861787 w 2034499"/>
                <a:gd name="connsiteY23" fmla="*/ 432813 h 734704"/>
                <a:gd name="connsiteX24" fmla="*/ 1864989 w 2034499"/>
                <a:gd name="connsiteY24" fmla="*/ 413730 h 734704"/>
                <a:gd name="connsiteX25" fmla="*/ 1841428 w 2034499"/>
                <a:gd name="connsiteY25" fmla="*/ 311790 h 734704"/>
                <a:gd name="connsiteX26" fmla="*/ 1698892 w 2034499"/>
                <a:gd name="connsiteY26" fmla="*/ 222722 h 734704"/>
                <a:gd name="connsiteX27" fmla="*/ 1678245 w 2034499"/>
                <a:gd name="connsiteY27" fmla="*/ 223266 h 734704"/>
                <a:gd name="connsiteX28" fmla="*/ 1677421 w 2034499"/>
                <a:gd name="connsiteY28" fmla="*/ 220060 h 734704"/>
                <a:gd name="connsiteX29" fmla="*/ 1378307 w 2034499"/>
                <a:gd name="connsiteY29"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264565 w 2034499"/>
                <a:gd name="connsiteY16" fmla="*/ 734226 h 734704"/>
                <a:gd name="connsiteX17" fmla="*/ 1878288 w 2034499"/>
                <a:gd name="connsiteY17" fmla="*/ 734194 h 734704"/>
                <a:gd name="connsiteX18" fmla="*/ 1891298 w 2034499"/>
                <a:gd name="connsiteY18" fmla="*/ 734704 h 734704"/>
                <a:gd name="connsiteX19" fmla="*/ 1921711 w 2034499"/>
                <a:gd name="connsiteY19" fmla="*/ 729755 h 734704"/>
                <a:gd name="connsiteX20" fmla="*/ 2029279 w 2034499"/>
                <a:gd name="connsiteY20" fmla="*/ 543443 h 734704"/>
                <a:gd name="connsiteX21" fmla="*/ 1873380 w 2034499"/>
                <a:gd name="connsiteY21" fmla="*/ 430926 h 734704"/>
                <a:gd name="connsiteX22" fmla="*/ 1861787 w 2034499"/>
                <a:gd name="connsiteY22" fmla="*/ 432813 h 734704"/>
                <a:gd name="connsiteX23" fmla="*/ 1864989 w 2034499"/>
                <a:gd name="connsiteY23" fmla="*/ 413730 h 734704"/>
                <a:gd name="connsiteX24" fmla="*/ 1841428 w 2034499"/>
                <a:gd name="connsiteY24" fmla="*/ 311790 h 734704"/>
                <a:gd name="connsiteX25" fmla="*/ 1698892 w 2034499"/>
                <a:gd name="connsiteY25" fmla="*/ 222722 h 734704"/>
                <a:gd name="connsiteX26" fmla="*/ 1678245 w 2034499"/>
                <a:gd name="connsiteY26" fmla="*/ 223266 h 734704"/>
                <a:gd name="connsiteX27" fmla="*/ 1677421 w 2034499"/>
                <a:gd name="connsiteY27" fmla="*/ 220060 h 734704"/>
                <a:gd name="connsiteX28" fmla="*/ 1378307 w 2034499"/>
                <a:gd name="connsiteY28"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1878288 w 2034499"/>
                <a:gd name="connsiteY16" fmla="*/ 734194 h 734704"/>
                <a:gd name="connsiteX17" fmla="*/ 1891298 w 2034499"/>
                <a:gd name="connsiteY17" fmla="*/ 734704 h 734704"/>
                <a:gd name="connsiteX18" fmla="*/ 1921711 w 2034499"/>
                <a:gd name="connsiteY18" fmla="*/ 729755 h 734704"/>
                <a:gd name="connsiteX19" fmla="*/ 2029279 w 2034499"/>
                <a:gd name="connsiteY19" fmla="*/ 543443 h 734704"/>
                <a:gd name="connsiteX20" fmla="*/ 1873380 w 2034499"/>
                <a:gd name="connsiteY20" fmla="*/ 430926 h 734704"/>
                <a:gd name="connsiteX21" fmla="*/ 1861787 w 2034499"/>
                <a:gd name="connsiteY21" fmla="*/ 432813 h 734704"/>
                <a:gd name="connsiteX22" fmla="*/ 1864989 w 2034499"/>
                <a:gd name="connsiteY22" fmla="*/ 413730 h 734704"/>
                <a:gd name="connsiteX23" fmla="*/ 1841428 w 2034499"/>
                <a:gd name="connsiteY23" fmla="*/ 311790 h 734704"/>
                <a:gd name="connsiteX24" fmla="*/ 1698892 w 2034499"/>
                <a:gd name="connsiteY24" fmla="*/ 222722 h 734704"/>
                <a:gd name="connsiteX25" fmla="*/ 1678245 w 2034499"/>
                <a:gd name="connsiteY25" fmla="*/ 223266 h 734704"/>
                <a:gd name="connsiteX26" fmla="*/ 1677421 w 2034499"/>
                <a:gd name="connsiteY26" fmla="*/ 220060 h 734704"/>
                <a:gd name="connsiteX27" fmla="*/ 1378307 w 2034499"/>
                <a:gd name="connsiteY27"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1878288 w 2034499"/>
                <a:gd name="connsiteY15" fmla="*/ 734194 h 734704"/>
                <a:gd name="connsiteX16" fmla="*/ 1891298 w 2034499"/>
                <a:gd name="connsiteY16" fmla="*/ 734704 h 734704"/>
                <a:gd name="connsiteX17" fmla="*/ 1921711 w 2034499"/>
                <a:gd name="connsiteY17" fmla="*/ 729755 h 734704"/>
                <a:gd name="connsiteX18" fmla="*/ 2029279 w 2034499"/>
                <a:gd name="connsiteY18" fmla="*/ 543443 h 734704"/>
                <a:gd name="connsiteX19" fmla="*/ 1873380 w 2034499"/>
                <a:gd name="connsiteY19" fmla="*/ 430926 h 734704"/>
                <a:gd name="connsiteX20" fmla="*/ 1861787 w 2034499"/>
                <a:gd name="connsiteY20" fmla="*/ 432813 h 734704"/>
                <a:gd name="connsiteX21" fmla="*/ 1864989 w 2034499"/>
                <a:gd name="connsiteY21" fmla="*/ 413730 h 734704"/>
                <a:gd name="connsiteX22" fmla="*/ 1841428 w 2034499"/>
                <a:gd name="connsiteY22" fmla="*/ 311790 h 734704"/>
                <a:gd name="connsiteX23" fmla="*/ 1698892 w 2034499"/>
                <a:gd name="connsiteY23" fmla="*/ 222722 h 734704"/>
                <a:gd name="connsiteX24" fmla="*/ 1678245 w 2034499"/>
                <a:gd name="connsiteY24" fmla="*/ 223266 h 734704"/>
                <a:gd name="connsiteX25" fmla="*/ 1677421 w 2034499"/>
                <a:gd name="connsiteY25" fmla="*/ 220060 h 734704"/>
                <a:gd name="connsiteX26" fmla="*/ 1378307 w 2034499"/>
                <a:gd name="connsiteY26"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1891298 w 2034499"/>
                <a:gd name="connsiteY15" fmla="*/ 734704 h 734704"/>
                <a:gd name="connsiteX16" fmla="*/ 1921711 w 2034499"/>
                <a:gd name="connsiteY16" fmla="*/ 729755 h 734704"/>
                <a:gd name="connsiteX17" fmla="*/ 2029279 w 2034499"/>
                <a:gd name="connsiteY17" fmla="*/ 543443 h 734704"/>
                <a:gd name="connsiteX18" fmla="*/ 1873380 w 2034499"/>
                <a:gd name="connsiteY18" fmla="*/ 430926 h 734704"/>
                <a:gd name="connsiteX19" fmla="*/ 1861787 w 2034499"/>
                <a:gd name="connsiteY19" fmla="*/ 432813 h 734704"/>
                <a:gd name="connsiteX20" fmla="*/ 1864989 w 2034499"/>
                <a:gd name="connsiteY20" fmla="*/ 413730 h 734704"/>
                <a:gd name="connsiteX21" fmla="*/ 1841428 w 2034499"/>
                <a:gd name="connsiteY21" fmla="*/ 311790 h 734704"/>
                <a:gd name="connsiteX22" fmla="*/ 1698892 w 2034499"/>
                <a:gd name="connsiteY22" fmla="*/ 222722 h 734704"/>
                <a:gd name="connsiteX23" fmla="*/ 1678245 w 2034499"/>
                <a:gd name="connsiteY23" fmla="*/ 223266 h 734704"/>
                <a:gd name="connsiteX24" fmla="*/ 1677421 w 2034499"/>
                <a:gd name="connsiteY24" fmla="*/ 220060 h 734704"/>
                <a:gd name="connsiteX25" fmla="*/ 1378307 w 2034499"/>
                <a:gd name="connsiteY25" fmla="*/ 0 h 734704"/>
                <a:gd name="connsiteX0" fmla="*/ 1378307 w 2034499"/>
                <a:gd name="connsiteY0" fmla="*/ 0 h 732125"/>
                <a:gd name="connsiteX1" fmla="*/ 1136631 w 2034499"/>
                <a:gd name="connsiteY1" fmla="*/ 113973 h 732125"/>
                <a:gd name="connsiteX2" fmla="*/ 1133555 w 2034499"/>
                <a:gd name="connsiteY2" fmla="*/ 119043 h 732125"/>
                <a:gd name="connsiteX3" fmla="*/ 1108754 w 2034499"/>
                <a:gd name="connsiteY3" fmla="*/ 93642 h 732125"/>
                <a:gd name="connsiteX4" fmla="*/ 950913 w 2034499"/>
                <a:gd name="connsiteY4" fmla="*/ 41232 h 732125"/>
                <a:gd name="connsiteX5" fmla="*/ 803415 w 2034499"/>
                <a:gd name="connsiteY5" fmla="*/ 86286 h 732125"/>
                <a:gd name="connsiteX6" fmla="*/ 793876 w 2034499"/>
                <a:gd name="connsiteY6" fmla="*/ 94954 h 732125"/>
                <a:gd name="connsiteX7" fmla="*/ 729046 w 2034499"/>
                <a:gd name="connsiteY7" fmla="*/ 60827 h 732125"/>
                <a:gd name="connsiteX8" fmla="*/ 634801 w 2034499"/>
                <a:gd name="connsiteY8" fmla="*/ 45388 h 732125"/>
                <a:gd name="connsiteX9" fmla="*/ 364047 w 2034499"/>
                <a:gd name="connsiteY9" fmla="*/ 224855 h 732125"/>
                <a:gd name="connsiteX10" fmla="*/ 361533 w 2034499"/>
                <a:gd name="connsiteY10" fmla="*/ 232951 h 732125"/>
                <a:gd name="connsiteX11" fmla="*/ 337888 w 2034499"/>
                <a:gd name="connsiteY11" fmla="*/ 224297 h 732125"/>
                <a:gd name="connsiteX12" fmla="*/ 260441 w 2034499"/>
                <a:gd name="connsiteY12" fmla="*/ 212588 h 732125"/>
                <a:gd name="connsiteX13" fmla="*/ 0 w 2034499"/>
                <a:gd name="connsiteY13" fmla="*/ 473030 h 732125"/>
                <a:gd name="connsiteX14" fmla="*/ 233812 w 2034499"/>
                <a:gd name="connsiteY14" fmla="*/ 732125 h 732125"/>
                <a:gd name="connsiteX15" fmla="*/ 1921711 w 2034499"/>
                <a:gd name="connsiteY15" fmla="*/ 729755 h 732125"/>
                <a:gd name="connsiteX16" fmla="*/ 2029279 w 2034499"/>
                <a:gd name="connsiteY16" fmla="*/ 543443 h 732125"/>
                <a:gd name="connsiteX17" fmla="*/ 1873380 w 2034499"/>
                <a:gd name="connsiteY17" fmla="*/ 430926 h 732125"/>
                <a:gd name="connsiteX18" fmla="*/ 1861787 w 2034499"/>
                <a:gd name="connsiteY18" fmla="*/ 432813 h 732125"/>
                <a:gd name="connsiteX19" fmla="*/ 1864989 w 2034499"/>
                <a:gd name="connsiteY19" fmla="*/ 413730 h 732125"/>
                <a:gd name="connsiteX20" fmla="*/ 1841428 w 2034499"/>
                <a:gd name="connsiteY20" fmla="*/ 311790 h 732125"/>
                <a:gd name="connsiteX21" fmla="*/ 1698892 w 2034499"/>
                <a:gd name="connsiteY21" fmla="*/ 222722 h 732125"/>
                <a:gd name="connsiteX22" fmla="*/ 1678245 w 2034499"/>
                <a:gd name="connsiteY22" fmla="*/ 223266 h 732125"/>
                <a:gd name="connsiteX23" fmla="*/ 1677421 w 2034499"/>
                <a:gd name="connsiteY23" fmla="*/ 220060 h 732125"/>
                <a:gd name="connsiteX24" fmla="*/ 1378307 w 2034499"/>
                <a:gd name="connsiteY24" fmla="*/ 0 h 73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34499" h="732125">
                  <a:moveTo>
                    <a:pt x="1378307" y="0"/>
                  </a:moveTo>
                  <a:cubicBezTo>
                    <a:pt x="1281011" y="0"/>
                    <a:pt x="1194076" y="44367"/>
                    <a:pt x="1136631" y="113973"/>
                  </a:cubicBezTo>
                  <a:lnTo>
                    <a:pt x="1133555" y="119043"/>
                  </a:lnTo>
                  <a:lnTo>
                    <a:pt x="1108754" y="93642"/>
                  </a:lnTo>
                  <a:cubicBezTo>
                    <a:pt x="1064740" y="60725"/>
                    <a:pt x="1010103" y="41232"/>
                    <a:pt x="950913" y="41232"/>
                  </a:cubicBezTo>
                  <a:cubicBezTo>
                    <a:pt x="896277" y="41232"/>
                    <a:pt x="845519" y="57841"/>
                    <a:pt x="803415" y="86286"/>
                  </a:cubicBezTo>
                  <a:lnTo>
                    <a:pt x="793876" y="94954"/>
                  </a:lnTo>
                  <a:lnTo>
                    <a:pt x="729046" y="60827"/>
                  </a:lnTo>
                  <a:cubicBezTo>
                    <a:pt x="699462" y="50816"/>
                    <a:pt x="667766" y="45388"/>
                    <a:pt x="634801" y="45388"/>
                  </a:cubicBezTo>
                  <a:cubicBezTo>
                    <a:pt x="513087" y="45388"/>
                    <a:pt x="408655" y="119389"/>
                    <a:pt x="364047" y="224855"/>
                  </a:cubicBezTo>
                  <a:lnTo>
                    <a:pt x="361533" y="232951"/>
                  </a:lnTo>
                  <a:lnTo>
                    <a:pt x="337888" y="224297"/>
                  </a:lnTo>
                  <a:cubicBezTo>
                    <a:pt x="313422" y="216687"/>
                    <a:pt x="287410" y="212588"/>
                    <a:pt x="260441" y="212588"/>
                  </a:cubicBezTo>
                  <a:cubicBezTo>
                    <a:pt x="116604" y="212588"/>
                    <a:pt x="0" y="329192"/>
                    <a:pt x="0" y="473030"/>
                  </a:cubicBezTo>
                  <a:cubicBezTo>
                    <a:pt x="0" y="607878"/>
                    <a:pt x="102483" y="718788"/>
                    <a:pt x="233812" y="732125"/>
                  </a:cubicBezTo>
                  <a:lnTo>
                    <a:pt x="1921711" y="729755"/>
                  </a:lnTo>
                  <a:cubicBezTo>
                    <a:pt x="2002863" y="708010"/>
                    <a:pt x="2051022" y="624595"/>
                    <a:pt x="2029279" y="543443"/>
                  </a:cubicBezTo>
                  <a:cubicBezTo>
                    <a:pt x="2010251" y="472434"/>
                    <a:pt x="1944009" y="426686"/>
                    <a:pt x="1873380" y="430926"/>
                  </a:cubicBezTo>
                  <a:lnTo>
                    <a:pt x="1861787" y="432813"/>
                  </a:lnTo>
                  <a:lnTo>
                    <a:pt x="1864989" y="413730"/>
                  </a:lnTo>
                  <a:cubicBezTo>
                    <a:pt x="1867419" y="379344"/>
                    <a:pt x="1859961" y="343890"/>
                    <a:pt x="1841428" y="311790"/>
                  </a:cubicBezTo>
                  <a:cubicBezTo>
                    <a:pt x="1810539" y="258291"/>
                    <a:pt x="1756201" y="226773"/>
                    <a:pt x="1698892" y="222722"/>
                  </a:cubicBezTo>
                  <a:lnTo>
                    <a:pt x="1678245" y="223266"/>
                  </a:lnTo>
                  <a:lnTo>
                    <a:pt x="1677421" y="220060"/>
                  </a:lnTo>
                  <a:cubicBezTo>
                    <a:pt x="1637766" y="92568"/>
                    <a:pt x="1518847" y="0"/>
                    <a:pt x="1378307" y="0"/>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86" name="TextBox 85">
            <a:extLst>
              <a:ext uri="{FF2B5EF4-FFF2-40B4-BE49-F238E27FC236}">
                <a16:creationId xmlns:a16="http://schemas.microsoft.com/office/drawing/2014/main" id="{C205181F-A991-42AC-B1BF-96FCD084AD19}"/>
              </a:ext>
            </a:extLst>
          </p:cNvPr>
          <p:cNvSpPr txBox="1"/>
          <p:nvPr/>
        </p:nvSpPr>
        <p:spPr>
          <a:xfrm>
            <a:off x="6440245" y="1684319"/>
            <a:ext cx="1603341" cy="4247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Semibold" panose="020B0702040204020203" pitchFamily="34" charset="0"/>
                <a:ea typeface="MS PGothic" charset="0"/>
                <a:cs typeface="Segoe UI Semibold" panose="020B0702040204020203" pitchFamily="34" charset="0"/>
              </a:rPr>
              <a:t>SQL Server cores with SA license</a:t>
            </a:r>
          </a:p>
        </p:txBody>
      </p:sp>
      <p:sp>
        <p:nvSpPr>
          <p:cNvPr id="87" name="TextBox 86">
            <a:extLst>
              <a:ext uri="{FF2B5EF4-FFF2-40B4-BE49-F238E27FC236}">
                <a16:creationId xmlns:a16="http://schemas.microsoft.com/office/drawing/2014/main" id="{C84E09C2-C3A6-429F-8436-723648A52191}"/>
              </a:ext>
            </a:extLst>
          </p:cNvPr>
          <p:cNvSpPr txBox="1"/>
          <p:nvPr/>
        </p:nvSpPr>
        <p:spPr>
          <a:xfrm>
            <a:off x="9491152" y="1684319"/>
            <a:ext cx="1620087" cy="4247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Semibold" panose="020B0702040204020203" pitchFamily="34" charset="0"/>
                <a:ea typeface="MS PGothic" charset="0"/>
                <a:cs typeface="Segoe UI Semibold" panose="020B0702040204020203" pitchFamily="34" charset="0"/>
              </a:rPr>
              <a:t>vCores on Azure SQL Database</a:t>
            </a:r>
          </a:p>
        </p:txBody>
      </p:sp>
      <p:cxnSp>
        <p:nvCxnSpPr>
          <p:cNvPr id="88" name="Straight Arrow Connector 87">
            <a:extLst>
              <a:ext uri="{FF2B5EF4-FFF2-40B4-BE49-F238E27FC236}">
                <a16:creationId xmlns:a16="http://schemas.microsoft.com/office/drawing/2014/main" id="{6DA2902B-13D2-4105-9507-C4FD0ADFE1AA}"/>
              </a:ext>
            </a:extLst>
          </p:cNvPr>
          <p:cNvCxnSpPr/>
          <p:nvPr/>
        </p:nvCxnSpPr>
        <p:spPr>
          <a:xfrm>
            <a:off x="8199865" y="1896685"/>
            <a:ext cx="990985"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useBgFill="1">
        <p:nvSpPr>
          <p:cNvPr id="89" name="Cylinder 88">
            <a:extLst>
              <a:ext uri="{FF2B5EF4-FFF2-40B4-BE49-F238E27FC236}">
                <a16:creationId xmlns:a16="http://schemas.microsoft.com/office/drawing/2014/main" id="{CCC1366B-A4A3-41DF-8D0E-D8F0AC6585C5}"/>
              </a:ext>
            </a:extLst>
          </p:cNvPr>
          <p:cNvSpPr/>
          <p:nvPr/>
        </p:nvSpPr>
        <p:spPr bwMode="auto">
          <a:xfrm>
            <a:off x="7047605" y="2443941"/>
            <a:ext cx="388620" cy="510552"/>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90" name="Rectangle 89">
            <a:extLst>
              <a:ext uri="{FF2B5EF4-FFF2-40B4-BE49-F238E27FC236}">
                <a16:creationId xmlns:a16="http://schemas.microsoft.com/office/drawing/2014/main" id="{50BA134A-530F-48F8-87CC-A846F3DAA64E}"/>
              </a:ext>
            </a:extLst>
          </p:cNvPr>
          <p:cNvSpPr/>
          <p:nvPr/>
        </p:nvSpPr>
        <p:spPr>
          <a:xfrm>
            <a:off x="6579061" y="5147810"/>
            <a:ext cx="132571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SQL Server Enterprise Edition</a:t>
            </a:r>
          </a:p>
        </p:txBody>
      </p:sp>
      <p:sp>
        <p:nvSpPr>
          <p:cNvPr id="91" name="Rectangle 90">
            <a:extLst>
              <a:ext uri="{FF2B5EF4-FFF2-40B4-BE49-F238E27FC236}">
                <a16:creationId xmlns:a16="http://schemas.microsoft.com/office/drawing/2014/main" id="{6E72F858-2FD0-4FBF-9F22-53B7D30C2A59}"/>
              </a:ext>
            </a:extLst>
          </p:cNvPr>
          <p:cNvSpPr/>
          <p:nvPr/>
        </p:nvSpPr>
        <p:spPr>
          <a:xfrm>
            <a:off x="6554675" y="3008933"/>
            <a:ext cx="137448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SQL Server</a:t>
            </a:r>
            <a:b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b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Standard Edition </a:t>
            </a:r>
          </a:p>
        </p:txBody>
      </p:sp>
      <p:sp useBgFill="1">
        <p:nvSpPr>
          <p:cNvPr id="92" name="Cylinder 91">
            <a:extLst>
              <a:ext uri="{FF2B5EF4-FFF2-40B4-BE49-F238E27FC236}">
                <a16:creationId xmlns:a16="http://schemas.microsoft.com/office/drawing/2014/main" id="{97C952B0-7E34-46CB-AA26-2997A77DD154}"/>
              </a:ext>
            </a:extLst>
          </p:cNvPr>
          <p:cNvSpPr/>
          <p:nvPr/>
        </p:nvSpPr>
        <p:spPr bwMode="auto">
          <a:xfrm>
            <a:off x="7047605" y="4582057"/>
            <a:ext cx="388620" cy="510552"/>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3110206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Azure SQL Fundamentals</a:t>
            </a:r>
          </a:p>
        </p:txBody>
      </p:sp>
    </p:spTree>
    <p:extLst>
      <p:ext uri="{BB962C8B-B14F-4D97-AF65-F5344CB8AC3E}">
        <p14:creationId xmlns:p14="http://schemas.microsoft.com/office/powerpoint/2010/main" val="382980826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SQL Database — Everything built-in</a:t>
            </a:r>
          </a:p>
        </p:txBody>
      </p:sp>
      <p:graphicFrame>
        <p:nvGraphicFramePr>
          <p:cNvPr id="3" name="Diagram 2">
            <a:extLst>
              <a:ext uri="{FF2B5EF4-FFF2-40B4-BE49-F238E27FC236}">
                <a16:creationId xmlns:a16="http://schemas.microsoft.com/office/drawing/2014/main" id="{20D76EE0-796D-4698-A77E-CDF50CB2634E}"/>
              </a:ext>
            </a:extLst>
          </p:cNvPr>
          <p:cNvGraphicFramePr/>
          <p:nvPr>
            <p:extLst>
              <p:ext uri="{D42A27DB-BD31-4B8C-83A1-F6EECF244321}">
                <p14:modId xmlns:p14="http://schemas.microsoft.com/office/powerpoint/2010/main" val="2890593171"/>
              </p:ext>
            </p:extLst>
          </p:nvPr>
        </p:nvGraphicFramePr>
        <p:xfrm>
          <a:off x="0" y="1113820"/>
          <a:ext cx="6542314"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37B6DE66-4189-48D6-BA39-9D4A34216E81}"/>
              </a:ext>
            </a:extLst>
          </p:cNvPr>
          <p:cNvGraphicFramePr/>
          <p:nvPr>
            <p:extLst>
              <p:ext uri="{D42A27DB-BD31-4B8C-83A1-F6EECF244321}">
                <p14:modId xmlns:p14="http://schemas.microsoft.com/office/powerpoint/2010/main" val="4079171916"/>
              </p:ext>
            </p:extLst>
          </p:nvPr>
        </p:nvGraphicFramePr>
        <p:xfrm>
          <a:off x="5649687" y="1113820"/>
          <a:ext cx="6237513"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0" name="Light_Bulb">
            <a:extLst>
              <a:ext uri="{FF2B5EF4-FFF2-40B4-BE49-F238E27FC236}">
                <a16:creationId xmlns:a16="http://schemas.microsoft.com/office/drawing/2014/main" id="{63A7E458-1233-4130-9C25-AA71A0A6204A}"/>
              </a:ext>
            </a:extLst>
          </p:cNvPr>
          <p:cNvGrpSpPr/>
          <p:nvPr/>
        </p:nvGrpSpPr>
        <p:grpSpPr>
          <a:xfrm>
            <a:off x="6698590" y="5746370"/>
            <a:ext cx="452690" cy="702850"/>
            <a:chOff x="2026143" y="1624779"/>
            <a:chExt cx="497504" cy="772427"/>
          </a:xfrm>
        </p:grpSpPr>
        <p:sp>
          <p:nvSpPr>
            <p:cNvPr id="11" name="Freeform: Shape 10">
              <a:extLst>
                <a:ext uri="{FF2B5EF4-FFF2-40B4-BE49-F238E27FC236}">
                  <a16:creationId xmlns:a16="http://schemas.microsoft.com/office/drawing/2014/main" id="{42F04A2F-820D-4891-B42E-2F79FF233084}"/>
                </a:ext>
              </a:extLst>
            </p:cNvPr>
            <p:cNvSpPr/>
            <p:nvPr/>
          </p:nvSpPr>
          <p:spPr>
            <a:xfrm>
              <a:off x="2026143" y="1624779"/>
              <a:ext cx="497504" cy="597006"/>
            </a:xfrm>
            <a:custGeom>
              <a:avLst/>
              <a:gdLst/>
              <a:ahLst/>
              <a:cxnLst/>
              <a:rect l="0" t="0" r="0" b="0"/>
              <a:pathLst>
                <a:path w="497504" h="597005">
                  <a:moveTo>
                    <a:pt x="499595" y="253364"/>
                  </a:moveTo>
                  <a:cubicBezTo>
                    <a:pt x="499595" y="111852"/>
                    <a:pt x="379088" y="-2021"/>
                    <a:pt x="235365" y="9034"/>
                  </a:cubicBezTo>
                  <a:cubicBezTo>
                    <a:pt x="113752" y="17879"/>
                    <a:pt x="15357" y="117380"/>
                    <a:pt x="8724" y="240097"/>
                  </a:cubicBezTo>
                  <a:cubicBezTo>
                    <a:pt x="4301" y="315276"/>
                    <a:pt x="34152" y="382715"/>
                    <a:pt x="83902" y="430255"/>
                  </a:cubicBezTo>
                  <a:cubicBezTo>
                    <a:pt x="128125" y="472266"/>
                    <a:pt x="151342" y="531967"/>
                    <a:pt x="151342" y="592773"/>
                  </a:cubicBezTo>
                  <a:lnTo>
                    <a:pt x="151342" y="597195"/>
                  </a:lnTo>
                  <a:lnTo>
                    <a:pt x="358082" y="597195"/>
                  </a:lnTo>
                  <a:lnTo>
                    <a:pt x="358082" y="592773"/>
                  </a:lnTo>
                  <a:cubicBezTo>
                    <a:pt x="358082" y="530861"/>
                    <a:pt x="384616" y="471160"/>
                    <a:pt x="428839" y="428043"/>
                  </a:cubicBezTo>
                  <a:cubicBezTo>
                    <a:pt x="471956" y="382715"/>
                    <a:pt x="499595" y="320804"/>
                    <a:pt x="499595" y="253364"/>
                  </a:cubicBez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4884486C-4C5C-4DB5-B4C9-2A13940085DC}"/>
                </a:ext>
              </a:extLst>
            </p:cNvPr>
            <p:cNvSpPr/>
            <p:nvPr/>
          </p:nvSpPr>
          <p:spPr>
            <a:xfrm>
              <a:off x="2142659" y="1811257"/>
              <a:ext cx="121612" cy="475393"/>
            </a:xfrm>
            <a:custGeom>
              <a:avLst/>
              <a:gdLst/>
              <a:ahLst/>
              <a:cxnLst/>
              <a:rect l="0" t="0" r="0" b="0"/>
              <a:pathLst>
                <a:path w="121612" h="475393">
                  <a:moveTo>
                    <a:pt x="105582" y="118848"/>
                  </a:moveTo>
                  <a:lnTo>
                    <a:pt x="104476" y="100054"/>
                  </a:lnTo>
                  <a:cubicBezTo>
                    <a:pt x="104476" y="100054"/>
                    <a:pt x="104476" y="100054"/>
                    <a:pt x="104476" y="100054"/>
                  </a:cubicBezTo>
                  <a:lnTo>
                    <a:pt x="103370" y="55831"/>
                  </a:lnTo>
                  <a:cubicBezTo>
                    <a:pt x="103370" y="30403"/>
                    <a:pt x="82365" y="8292"/>
                    <a:pt x="55831" y="8292"/>
                  </a:cubicBezTo>
                  <a:cubicBezTo>
                    <a:pt x="30403" y="8292"/>
                    <a:pt x="8292" y="29297"/>
                    <a:pt x="8292" y="55831"/>
                  </a:cubicBezTo>
                  <a:lnTo>
                    <a:pt x="8292" y="58042"/>
                  </a:lnTo>
                  <a:cubicBezTo>
                    <a:pt x="8292" y="76837"/>
                    <a:pt x="19347" y="94526"/>
                    <a:pt x="37036" y="101159"/>
                  </a:cubicBezTo>
                  <a:lnTo>
                    <a:pt x="38142" y="101159"/>
                  </a:lnTo>
                  <a:cubicBezTo>
                    <a:pt x="53620" y="107793"/>
                    <a:pt x="69098" y="112215"/>
                    <a:pt x="84576" y="115532"/>
                  </a:cubicBezTo>
                  <a:lnTo>
                    <a:pt x="96737" y="470418"/>
                  </a:lnTo>
                  <a:lnTo>
                    <a:pt x="115532" y="469312"/>
                  </a:lnTo>
                  <a:lnTo>
                    <a:pt x="105582" y="118848"/>
                  </a:lnTo>
                  <a:cubicBezTo>
                    <a:pt x="105582" y="118848"/>
                    <a:pt x="105582" y="118848"/>
                    <a:pt x="105582" y="118848"/>
                  </a:cubicBezTo>
                  <a:close/>
                  <a:moveTo>
                    <a:pt x="46987" y="84576"/>
                  </a:moveTo>
                  <a:lnTo>
                    <a:pt x="45881" y="84576"/>
                  </a:lnTo>
                  <a:cubicBezTo>
                    <a:pt x="34825" y="80153"/>
                    <a:pt x="28192" y="70203"/>
                    <a:pt x="28192" y="59148"/>
                  </a:cubicBezTo>
                  <a:lnTo>
                    <a:pt x="28192" y="56937"/>
                  </a:lnTo>
                  <a:cubicBezTo>
                    <a:pt x="28192" y="41459"/>
                    <a:pt x="40353" y="29297"/>
                    <a:pt x="55831" y="29297"/>
                  </a:cubicBezTo>
                  <a:cubicBezTo>
                    <a:pt x="71309" y="29297"/>
                    <a:pt x="83470" y="41459"/>
                    <a:pt x="83470" y="58042"/>
                  </a:cubicBezTo>
                  <a:lnTo>
                    <a:pt x="84576" y="98948"/>
                  </a:lnTo>
                  <a:cubicBezTo>
                    <a:pt x="72415" y="93420"/>
                    <a:pt x="59148" y="88998"/>
                    <a:pt x="46987" y="84576"/>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992E077B-7E66-4ACB-8F82-D3FD6F305BC3}"/>
                </a:ext>
              </a:extLst>
            </p:cNvPr>
            <p:cNvSpPr/>
            <p:nvPr/>
          </p:nvSpPr>
          <p:spPr>
            <a:xfrm>
              <a:off x="2253215" y="1811257"/>
              <a:ext cx="154779" cy="475393"/>
            </a:xfrm>
            <a:custGeom>
              <a:avLst/>
              <a:gdLst/>
              <a:ahLst/>
              <a:cxnLst/>
              <a:rect l="0" t="0" r="0" b="0"/>
              <a:pathLst>
                <a:path w="154779" h="475393">
                  <a:moveTo>
                    <a:pt x="108898" y="8292"/>
                  </a:moveTo>
                  <a:lnTo>
                    <a:pt x="108898" y="8292"/>
                  </a:lnTo>
                  <a:cubicBezTo>
                    <a:pt x="82365" y="8292"/>
                    <a:pt x="61359" y="29297"/>
                    <a:pt x="61359" y="54725"/>
                  </a:cubicBezTo>
                  <a:lnTo>
                    <a:pt x="60253" y="98948"/>
                  </a:lnTo>
                  <a:cubicBezTo>
                    <a:pt x="42564" y="101159"/>
                    <a:pt x="25981" y="101159"/>
                    <a:pt x="8292" y="100054"/>
                  </a:cubicBezTo>
                  <a:lnTo>
                    <a:pt x="9397" y="118848"/>
                  </a:lnTo>
                  <a:cubicBezTo>
                    <a:pt x="25981" y="119954"/>
                    <a:pt x="43670" y="119954"/>
                    <a:pt x="60253" y="117743"/>
                  </a:cubicBezTo>
                  <a:lnTo>
                    <a:pt x="46987" y="470418"/>
                  </a:lnTo>
                  <a:lnTo>
                    <a:pt x="65781" y="471524"/>
                  </a:lnTo>
                  <a:lnTo>
                    <a:pt x="77942" y="116637"/>
                  </a:lnTo>
                  <a:lnTo>
                    <a:pt x="79048" y="96737"/>
                  </a:lnTo>
                  <a:lnTo>
                    <a:pt x="80154" y="55831"/>
                  </a:lnTo>
                  <a:cubicBezTo>
                    <a:pt x="80154" y="40353"/>
                    <a:pt x="92315" y="28192"/>
                    <a:pt x="107793" y="28192"/>
                  </a:cubicBezTo>
                  <a:lnTo>
                    <a:pt x="108898" y="28192"/>
                  </a:lnTo>
                  <a:cubicBezTo>
                    <a:pt x="124376" y="28192"/>
                    <a:pt x="136537" y="40353"/>
                    <a:pt x="136537" y="55831"/>
                  </a:cubicBezTo>
                  <a:lnTo>
                    <a:pt x="136537" y="58042"/>
                  </a:lnTo>
                  <a:cubicBezTo>
                    <a:pt x="136537" y="69098"/>
                    <a:pt x="129904" y="79048"/>
                    <a:pt x="118848" y="83470"/>
                  </a:cubicBezTo>
                  <a:cubicBezTo>
                    <a:pt x="111109" y="86787"/>
                    <a:pt x="102265" y="90104"/>
                    <a:pt x="93420" y="92315"/>
                  </a:cubicBezTo>
                  <a:lnTo>
                    <a:pt x="92315" y="112215"/>
                  </a:lnTo>
                  <a:cubicBezTo>
                    <a:pt x="103370" y="108898"/>
                    <a:pt x="114426" y="105581"/>
                    <a:pt x="125482" y="101159"/>
                  </a:cubicBezTo>
                  <a:cubicBezTo>
                    <a:pt x="143171" y="93420"/>
                    <a:pt x="154226" y="76837"/>
                    <a:pt x="154226" y="58042"/>
                  </a:cubicBezTo>
                  <a:lnTo>
                    <a:pt x="154226" y="55831"/>
                  </a:lnTo>
                  <a:cubicBezTo>
                    <a:pt x="156438" y="29297"/>
                    <a:pt x="135432" y="8292"/>
                    <a:pt x="108898" y="8292"/>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6AFCA76D-E1C8-4D75-A89D-84A8B3F60AD6}"/>
                </a:ext>
              </a:extLst>
            </p:cNvPr>
            <p:cNvSpPr/>
            <p:nvPr/>
          </p:nvSpPr>
          <p:spPr>
            <a:xfrm>
              <a:off x="2169192" y="2209260"/>
              <a:ext cx="221113" cy="187946"/>
            </a:xfrm>
            <a:custGeom>
              <a:avLst/>
              <a:gdLst/>
              <a:ahLst/>
              <a:cxnLst/>
              <a:rect l="0" t="0" r="0" b="0"/>
              <a:pathLst>
                <a:path w="221113" h="187946">
                  <a:moveTo>
                    <a:pt x="8292" y="8292"/>
                  </a:moveTo>
                  <a:lnTo>
                    <a:pt x="8292" y="125482"/>
                  </a:lnTo>
                  <a:cubicBezTo>
                    <a:pt x="8292" y="142065"/>
                    <a:pt x="21559" y="156438"/>
                    <a:pt x="39248" y="156438"/>
                  </a:cubicBezTo>
                  <a:lnTo>
                    <a:pt x="81259" y="156438"/>
                  </a:lnTo>
                  <a:lnTo>
                    <a:pt x="81259" y="182971"/>
                  </a:lnTo>
                  <a:lnTo>
                    <a:pt x="144276" y="182971"/>
                  </a:lnTo>
                  <a:lnTo>
                    <a:pt x="144276" y="156438"/>
                  </a:lnTo>
                  <a:lnTo>
                    <a:pt x="186288" y="156438"/>
                  </a:lnTo>
                  <a:cubicBezTo>
                    <a:pt x="202871" y="156438"/>
                    <a:pt x="217244" y="143171"/>
                    <a:pt x="217244" y="125482"/>
                  </a:cubicBezTo>
                  <a:lnTo>
                    <a:pt x="217244" y="8292"/>
                  </a:lnTo>
                  <a:lnTo>
                    <a:pt x="8292" y="8292"/>
                  </a:lnTo>
                  <a:close/>
                </a:path>
              </a:pathLst>
            </a:custGeom>
            <a:solidFill>
              <a:srgbClr val="163E6A"/>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4B2F2411-9A67-4840-BDF9-C91CAF71A6AA}"/>
                </a:ext>
              </a:extLst>
            </p:cNvPr>
            <p:cNvSpPr/>
            <p:nvPr/>
          </p:nvSpPr>
          <p:spPr>
            <a:xfrm>
              <a:off x="2169192" y="2242427"/>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D28A53FF-9A43-4EE1-A1AD-06C5D4CF22D9}"/>
                </a:ext>
              </a:extLst>
            </p:cNvPr>
            <p:cNvSpPr/>
            <p:nvPr/>
          </p:nvSpPr>
          <p:spPr>
            <a:xfrm>
              <a:off x="2169192" y="2294389"/>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2D4C57BB-69E4-4FEF-B7C2-CFD9CBDB5667}"/>
              </a:ext>
            </a:extLst>
          </p:cNvPr>
          <p:cNvGrpSpPr/>
          <p:nvPr/>
        </p:nvGrpSpPr>
        <p:grpSpPr>
          <a:xfrm>
            <a:off x="6579943" y="1275628"/>
            <a:ext cx="670649" cy="451667"/>
            <a:chOff x="6579943" y="1275628"/>
            <a:chExt cx="670649" cy="451667"/>
          </a:xfrm>
        </p:grpSpPr>
        <p:sp>
          <p:nvSpPr>
            <p:cNvPr id="18" name="Freeform 5">
              <a:extLst>
                <a:ext uri="{FF2B5EF4-FFF2-40B4-BE49-F238E27FC236}">
                  <a16:creationId xmlns:a16="http://schemas.microsoft.com/office/drawing/2014/main" id="{85C4B39A-5FF0-4883-9670-EABAFF4A2880}"/>
                </a:ext>
              </a:extLst>
            </p:cNvPr>
            <p:cNvSpPr>
              <a:spLocks/>
            </p:cNvSpPr>
            <p:nvPr/>
          </p:nvSpPr>
          <p:spPr bwMode="auto">
            <a:xfrm>
              <a:off x="6579943" y="1275628"/>
              <a:ext cx="670649" cy="451667"/>
            </a:xfrm>
            <a:custGeom>
              <a:avLst/>
              <a:gdLst>
                <a:gd name="T0" fmla="*/ 113 w 172"/>
                <a:gd name="T1" fmla="*/ 103 h 104"/>
                <a:gd name="T2" fmla="*/ 146 w 172"/>
                <a:gd name="T3" fmla="*/ 103 h 104"/>
                <a:gd name="T4" fmla="*/ 172 w 172"/>
                <a:gd name="T5" fmla="*/ 77 h 104"/>
                <a:gd name="T6" fmla="*/ 146 w 172"/>
                <a:gd name="T7" fmla="*/ 51 h 104"/>
                <a:gd name="T8" fmla="*/ 135 w 172"/>
                <a:gd name="T9" fmla="*/ 54 h 104"/>
                <a:gd name="T10" fmla="*/ 138 w 172"/>
                <a:gd name="T11" fmla="*/ 40 h 104"/>
                <a:gd name="T12" fmla="*/ 98 w 172"/>
                <a:gd name="T13" fmla="*/ 0 h 104"/>
                <a:gd name="T14" fmla="*/ 60 w 172"/>
                <a:gd name="T15" fmla="*/ 31 h 104"/>
                <a:gd name="T16" fmla="*/ 44 w 172"/>
                <a:gd name="T17" fmla="*/ 24 h 104"/>
                <a:gd name="T18" fmla="*/ 23 w 172"/>
                <a:gd name="T19" fmla="*/ 46 h 104"/>
                <a:gd name="T20" fmla="*/ 23 w 172"/>
                <a:gd name="T21" fmla="*/ 46 h 104"/>
                <a:gd name="T22" fmla="*/ 0 w 172"/>
                <a:gd name="T23" fmla="*/ 74 h 104"/>
                <a:gd name="T24" fmla="*/ 29 w 172"/>
                <a:gd name="T25" fmla="*/ 103 h 104"/>
                <a:gd name="T26" fmla="*/ 55 w 172"/>
                <a:gd name="T27" fmla="*/ 104 h 104"/>
                <a:gd name="T28" fmla="*/ 99 w 172"/>
                <a:gd name="T29" fmla="*/ 7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4">
                  <a:moveTo>
                    <a:pt x="113" y="103"/>
                  </a:moveTo>
                  <a:cubicBezTo>
                    <a:pt x="132" y="103"/>
                    <a:pt x="146" y="103"/>
                    <a:pt x="146" y="103"/>
                  </a:cubicBezTo>
                  <a:cubicBezTo>
                    <a:pt x="160" y="103"/>
                    <a:pt x="172" y="92"/>
                    <a:pt x="172" y="77"/>
                  </a:cubicBezTo>
                  <a:cubicBezTo>
                    <a:pt x="172" y="63"/>
                    <a:pt x="160" y="51"/>
                    <a:pt x="146" y="51"/>
                  </a:cubicBezTo>
                  <a:cubicBezTo>
                    <a:pt x="142" y="51"/>
                    <a:pt x="139" y="52"/>
                    <a:pt x="135" y="54"/>
                  </a:cubicBezTo>
                  <a:cubicBezTo>
                    <a:pt x="137" y="49"/>
                    <a:pt x="138" y="45"/>
                    <a:pt x="138" y="40"/>
                  </a:cubicBezTo>
                  <a:cubicBezTo>
                    <a:pt x="138" y="18"/>
                    <a:pt x="120" y="0"/>
                    <a:pt x="98" y="0"/>
                  </a:cubicBezTo>
                  <a:cubicBezTo>
                    <a:pt x="79" y="0"/>
                    <a:pt x="64" y="13"/>
                    <a:pt x="60" y="31"/>
                  </a:cubicBezTo>
                  <a:cubicBezTo>
                    <a:pt x="56" y="27"/>
                    <a:pt x="50" y="24"/>
                    <a:pt x="44" y="24"/>
                  </a:cubicBezTo>
                  <a:cubicBezTo>
                    <a:pt x="33" y="24"/>
                    <a:pt x="23" y="34"/>
                    <a:pt x="23" y="46"/>
                  </a:cubicBezTo>
                  <a:cubicBezTo>
                    <a:pt x="23" y="46"/>
                    <a:pt x="23" y="46"/>
                    <a:pt x="23" y="46"/>
                  </a:cubicBezTo>
                  <a:cubicBezTo>
                    <a:pt x="10" y="49"/>
                    <a:pt x="0" y="60"/>
                    <a:pt x="0" y="74"/>
                  </a:cubicBezTo>
                  <a:cubicBezTo>
                    <a:pt x="0" y="90"/>
                    <a:pt x="13" y="103"/>
                    <a:pt x="29" y="103"/>
                  </a:cubicBezTo>
                  <a:cubicBezTo>
                    <a:pt x="30" y="103"/>
                    <a:pt x="30" y="104"/>
                    <a:pt x="55" y="104"/>
                  </a:cubicBezTo>
                  <a:cubicBezTo>
                    <a:pt x="76" y="104"/>
                    <a:pt x="80" y="95"/>
                    <a:pt x="99" y="74"/>
                  </a:cubicBezTo>
                </a:path>
              </a:pathLst>
            </a:custGeom>
            <a:noFill/>
            <a:ln w="19050" cap="rnd">
              <a:solidFill>
                <a:srgbClr val="163E6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9" name="Freeform 6">
              <a:extLst>
                <a:ext uri="{FF2B5EF4-FFF2-40B4-BE49-F238E27FC236}">
                  <a16:creationId xmlns:a16="http://schemas.microsoft.com/office/drawing/2014/main" id="{AB0FB94C-8F9E-4EA6-ABA7-4873398318C9}"/>
                </a:ext>
              </a:extLst>
            </p:cNvPr>
            <p:cNvSpPr>
              <a:spLocks/>
            </p:cNvSpPr>
            <p:nvPr/>
          </p:nvSpPr>
          <p:spPr bwMode="auto">
            <a:xfrm>
              <a:off x="6908363" y="1532609"/>
              <a:ext cx="76708" cy="96613"/>
            </a:xfrm>
            <a:custGeom>
              <a:avLst/>
              <a:gdLst>
                <a:gd name="T0" fmla="*/ 0 w 35"/>
                <a:gd name="T1" fmla="*/ 16 h 40"/>
                <a:gd name="T2" fmla="*/ 35 w 35"/>
                <a:gd name="T3" fmla="*/ 0 h 40"/>
                <a:gd name="T4" fmla="*/ 33 w 35"/>
                <a:gd name="T5" fmla="*/ 40 h 40"/>
                <a:gd name="T6" fmla="*/ 0 w 35"/>
                <a:gd name="T7" fmla="*/ 16 h 40"/>
              </a:gdLst>
              <a:ahLst/>
              <a:cxnLst>
                <a:cxn ang="0">
                  <a:pos x="T0" y="T1"/>
                </a:cxn>
                <a:cxn ang="0">
                  <a:pos x="T2" y="T3"/>
                </a:cxn>
                <a:cxn ang="0">
                  <a:pos x="T4" y="T5"/>
                </a:cxn>
                <a:cxn ang="0">
                  <a:pos x="T6" y="T7"/>
                </a:cxn>
              </a:cxnLst>
              <a:rect l="0" t="0" r="r" b="b"/>
              <a:pathLst>
                <a:path w="35" h="40">
                  <a:moveTo>
                    <a:pt x="0" y="16"/>
                  </a:moveTo>
                  <a:lnTo>
                    <a:pt x="35" y="0"/>
                  </a:lnTo>
                  <a:lnTo>
                    <a:pt x="33" y="40"/>
                  </a:lnTo>
                  <a:lnTo>
                    <a:pt x="0" y="16"/>
                  </a:lnTo>
                  <a:close/>
                </a:path>
              </a:pathLst>
            </a:custGeom>
            <a:solidFill>
              <a:srgbClr val="163E6A"/>
            </a:solidFill>
            <a:ln w="9525">
              <a:solidFill>
                <a:srgbClr val="163E6A"/>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3D317BB0-2E5C-403A-9F46-F106B0F03E2E}"/>
              </a:ext>
            </a:extLst>
          </p:cNvPr>
          <p:cNvGrpSpPr/>
          <p:nvPr/>
        </p:nvGrpSpPr>
        <p:grpSpPr>
          <a:xfrm>
            <a:off x="6671951" y="2443041"/>
            <a:ext cx="486632" cy="549320"/>
            <a:chOff x="9592192" y="1744460"/>
            <a:chExt cx="551498" cy="552450"/>
          </a:xfrm>
        </p:grpSpPr>
        <p:sp>
          <p:nvSpPr>
            <p:cNvPr id="21" name="Freeform: Shape 20">
              <a:extLst>
                <a:ext uri="{FF2B5EF4-FFF2-40B4-BE49-F238E27FC236}">
                  <a16:creationId xmlns:a16="http://schemas.microsoft.com/office/drawing/2014/main" id="{DA2B5ABE-9C59-4F74-843E-9C1DF4CF86D4}"/>
                </a:ext>
              </a:extLst>
            </p:cNvPr>
            <p:cNvSpPr/>
            <p:nvPr/>
          </p:nvSpPr>
          <p:spPr>
            <a:xfrm>
              <a:off x="9848415" y="1744460"/>
              <a:ext cx="295275" cy="552450"/>
            </a:xfrm>
            <a:custGeom>
              <a:avLst/>
              <a:gdLst/>
              <a:ahLst/>
              <a:cxnLst/>
              <a:rect l="0" t="0" r="0" b="0"/>
              <a:pathLst>
                <a:path w="295275" h="552450">
                  <a:moveTo>
                    <a:pt x="19526" y="7144"/>
                  </a:moveTo>
                  <a:lnTo>
                    <a:pt x="7144" y="246221"/>
                  </a:lnTo>
                  <a:lnTo>
                    <a:pt x="19526" y="547211"/>
                  </a:lnTo>
                  <a:lnTo>
                    <a:pt x="42386" y="534829"/>
                  </a:lnTo>
                  <a:cubicBezTo>
                    <a:pt x="194786" y="451009"/>
                    <a:pt x="290036" y="290036"/>
                    <a:pt x="290036" y="115729"/>
                  </a:cubicBezTo>
                  <a:lnTo>
                    <a:pt x="290036" y="7144"/>
                  </a:lnTo>
                  <a:lnTo>
                    <a:pt x="290036" y="7144"/>
                  </a:lnTo>
                  <a:cubicBezTo>
                    <a:pt x="204311" y="50006"/>
                    <a:pt x="104299" y="50006"/>
                    <a:pt x="19526" y="7144"/>
                  </a:cubicBezTo>
                  <a:lnTo>
                    <a:pt x="19526" y="7144"/>
                  </a:lnTo>
                  <a:close/>
                </a:path>
              </a:pathLst>
            </a:custGeom>
            <a:solidFill>
              <a:schemeClr val="accent5"/>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F9320BAD-1D24-4C11-AAAF-8FDF3DF28A06}"/>
                </a:ext>
              </a:extLst>
            </p:cNvPr>
            <p:cNvSpPr/>
            <p:nvPr/>
          </p:nvSpPr>
          <p:spPr>
            <a:xfrm>
              <a:off x="9592192" y="1744460"/>
              <a:ext cx="485775" cy="552450"/>
            </a:xfrm>
            <a:custGeom>
              <a:avLst/>
              <a:gdLst/>
              <a:ahLst/>
              <a:cxnLst/>
              <a:rect l="0" t="0" r="0" b="0"/>
              <a:pathLst>
                <a:path w="485775" h="552450">
                  <a:moveTo>
                    <a:pt x="481489" y="214789"/>
                  </a:moveTo>
                  <a:lnTo>
                    <a:pt x="442436" y="175736"/>
                  </a:lnTo>
                  <a:lnTo>
                    <a:pt x="277654" y="340519"/>
                  </a:lnTo>
                  <a:lnTo>
                    <a:pt x="277654" y="7144"/>
                  </a:lnTo>
                  <a:cubicBezTo>
                    <a:pt x="192881" y="50006"/>
                    <a:pt x="91916" y="50006"/>
                    <a:pt x="7144" y="7144"/>
                  </a:cubicBezTo>
                  <a:lnTo>
                    <a:pt x="7144" y="115729"/>
                  </a:lnTo>
                  <a:cubicBezTo>
                    <a:pt x="7144" y="290036"/>
                    <a:pt x="101441" y="450056"/>
                    <a:pt x="254794" y="534829"/>
                  </a:cubicBezTo>
                  <a:lnTo>
                    <a:pt x="277654" y="547211"/>
                  </a:lnTo>
                  <a:lnTo>
                    <a:pt x="277654" y="419576"/>
                  </a:lnTo>
                  <a:lnTo>
                    <a:pt x="481489" y="214789"/>
                  </a:lnTo>
                  <a:close/>
                </a:path>
              </a:pathLst>
            </a:custGeom>
            <a:solidFill>
              <a:schemeClr val="tx2"/>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564E159A-616F-4B6E-9BD6-79BC290FBFF5}"/>
                </a:ext>
              </a:extLst>
            </p:cNvPr>
            <p:cNvSpPr/>
            <p:nvPr/>
          </p:nvSpPr>
          <p:spPr bwMode="auto">
            <a:xfrm rot="18900000">
              <a:off x="9773899" y="1883265"/>
              <a:ext cx="284225" cy="150955"/>
            </a:xfrm>
            <a:custGeom>
              <a:avLst/>
              <a:gdLst>
                <a:gd name="connsiteX0" fmla="*/ 284225 w 284225"/>
                <a:gd name="connsiteY0" fmla="*/ 107849 h 150955"/>
                <a:gd name="connsiteX1" fmla="*/ 284225 w 284225"/>
                <a:gd name="connsiteY1" fmla="*/ 150955 h 150955"/>
                <a:gd name="connsiteX2" fmla="*/ 0 w 284225"/>
                <a:gd name="connsiteY2" fmla="*/ 150955 h 150955"/>
                <a:gd name="connsiteX3" fmla="*/ 0 w 284225"/>
                <a:gd name="connsiteY3" fmla="*/ 0 h 150955"/>
                <a:gd name="connsiteX4" fmla="*/ 43779 w 284225"/>
                <a:gd name="connsiteY4" fmla="*/ 0 h 150955"/>
                <a:gd name="connsiteX5" fmla="*/ 43779 w 284225"/>
                <a:gd name="connsiteY5" fmla="*/ 107176 h 150955"/>
                <a:gd name="connsiteX6" fmla="*/ 284225 w 284225"/>
                <a:gd name="connsiteY6" fmla="*/ 107849 h 15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225" h="150955">
                  <a:moveTo>
                    <a:pt x="284225" y="107849"/>
                  </a:moveTo>
                  <a:lnTo>
                    <a:pt x="284225" y="150955"/>
                  </a:lnTo>
                  <a:lnTo>
                    <a:pt x="0" y="150955"/>
                  </a:lnTo>
                  <a:lnTo>
                    <a:pt x="0" y="0"/>
                  </a:lnTo>
                  <a:lnTo>
                    <a:pt x="43779" y="0"/>
                  </a:lnTo>
                  <a:lnTo>
                    <a:pt x="43779" y="107176"/>
                  </a:lnTo>
                  <a:lnTo>
                    <a:pt x="284225" y="10784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AB69674B-275A-45DF-A95E-3F980FBF63E1}"/>
              </a:ext>
            </a:extLst>
          </p:cNvPr>
          <p:cNvGrpSpPr/>
          <p:nvPr/>
        </p:nvGrpSpPr>
        <p:grpSpPr>
          <a:xfrm>
            <a:off x="6642703" y="4654884"/>
            <a:ext cx="545130" cy="670507"/>
            <a:chOff x="9654309" y="1660397"/>
            <a:chExt cx="577922" cy="641131"/>
          </a:xfrm>
        </p:grpSpPr>
        <p:sp>
          <p:nvSpPr>
            <p:cNvPr id="25" name="Oval 24">
              <a:extLst>
                <a:ext uri="{FF2B5EF4-FFF2-40B4-BE49-F238E27FC236}">
                  <a16:creationId xmlns:a16="http://schemas.microsoft.com/office/drawing/2014/main" id="{6C7E41C9-8496-404A-BC9F-36E20B01E5EE}"/>
                </a:ext>
              </a:extLst>
            </p:cNvPr>
            <p:cNvSpPr/>
            <p:nvPr/>
          </p:nvSpPr>
          <p:spPr bwMode="auto">
            <a:xfrm>
              <a:off x="9761229" y="1802607"/>
              <a:ext cx="361195" cy="44767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 name="Group 25">
              <a:extLst>
                <a:ext uri="{FF2B5EF4-FFF2-40B4-BE49-F238E27FC236}">
                  <a16:creationId xmlns:a16="http://schemas.microsoft.com/office/drawing/2014/main" id="{2318337E-2949-4EE4-8BC5-CAACF3F9537D}"/>
                </a:ext>
              </a:extLst>
            </p:cNvPr>
            <p:cNvGrpSpPr/>
            <p:nvPr/>
          </p:nvGrpSpPr>
          <p:grpSpPr>
            <a:xfrm>
              <a:off x="9654309" y="1660397"/>
              <a:ext cx="577922" cy="641131"/>
              <a:chOff x="8836356" y="1762284"/>
              <a:chExt cx="260789" cy="289312"/>
            </a:xfrm>
          </p:grpSpPr>
          <p:sp>
            <p:nvSpPr>
              <p:cNvPr id="27" name="Freeform 732">
                <a:extLst>
                  <a:ext uri="{FF2B5EF4-FFF2-40B4-BE49-F238E27FC236}">
                    <a16:creationId xmlns:a16="http://schemas.microsoft.com/office/drawing/2014/main" id="{A27786A7-170B-45DA-952F-31FBAC37217F}"/>
                  </a:ext>
                </a:extLst>
              </p:cNvPr>
              <p:cNvSpPr>
                <a:spLocks/>
              </p:cNvSpPr>
              <p:nvPr/>
            </p:nvSpPr>
            <p:spPr bwMode="auto">
              <a:xfrm>
                <a:off x="8874605" y="1789464"/>
                <a:ext cx="182986" cy="148759"/>
              </a:xfrm>
              <a:custGeom>
                <a:avLst/>
                <a:gdLst>
                  <a:gd name="T0" fmla="*/ 183 w 277"/>
                  <a:gd name="T1" fmla="*/ 4 h 227"/>
                  <a:gd name="T2" fmla="*/ 238 w 277"/>
                  <a:gd name="T3" fmla="*/ 34 h 227"/>
                  <a:gd name="T4" fmla="*/ 271 w 277"/>
                  <a:gd name="T5" fmla="*/ 81 h 227"/>
                  <a:gd name="T6" fmla="*/ 277 w 277"/>
                  <a:gd name="T7" fmla="*/ 128 h 227"/>
                  <a:gd name="T8" fmla="*/ 275 w 277"/>
                  <a:gd name="T9" fmla="*/ 164 h 227"/>
                  <a:gd name="T10" fmla="*/ 271 w 277"/>
                  <a:gd name="T11" fmla="*/ 195 h 227"/>
                  <a:gd name="T12" fmla="*/ 269 w 277"/>
                  <a:gd name="T13" fmla="*/ 205 h 227"/>
                  <a:gd name="T14" fmla="*/ 263 w 277"/>
                  <a:gd name="T15" fmla="*/ 221 h 227"/>
                  <a:gd name="T16" fmla="*/ 251 w 277"/>
                  <a:gd name="T17" fmla="*/ 227 h 227"/>
                  <a:gd name="T18" fmla="*/ 251 w 277"/>
                  <a:gd name="T19" fmla="*/ 215 h 227"/>
                  <a:gd name="T20" fmla="*/ 253 w 277"/>
                  <a:gd name="T21" fmla="*/ 205 h 227"/>
                  <a:gd name="T22" fmla="*/ 253 w 277"/>
                  <a:gd name="T23" fmla="*/ 175 h 227"/>
                  <a:gd name="T24" fmla="*/ 244 w 277"/>
                  <a:gd name="T25" fmla="*/ 136 h 227"/>
                  <a:gd name="T26" fmla="*/ 214 w 277"/>
                  <a:gd name="T27" fmla="*/ 124 h 227"/>
                  <a:gd name="T28" fmla="*/ 181 w 277"/>
                  <a:gd name="T29" fmla="*/ 120 h 227"/>
                  <a:gd name="T30" fmla="*/ 133 w 277"/>
                  <a:gd name="T31" fmla="*/ 110 h 227"/>
                  <a:gd name="T32" fmla="*/ 102 w 277"/>
                  <a:gd name="T33" fmla="*/ 89 h 227"/>
                  <a:gd name="T34" fmla="*/ 90 w 277"/>
                  <a:gd name="T35" fmla="*/ 83 h 227"/>
                  <a:gd name="T36" fmla="*/ 72 w 277"/>
                  <a:gd name="T37" fmla="*/ 83 h 227"/>
                  <a:gd name="T38" fmla="*/ 53 w 277"/>
                  <a:gd name="T39" fmla="*/ 104 h 227"/>
                  <a:gd name="T40" fmla="*/ 29 w 277"/>
                  <a:gd name="T41" fmla="*/ 146 h 227"/>
                  <a:gd name="T42" fmla="*/ 21 w 277"/>
                  <a:gd name="T43" fmla="*/ 183 h 227"/>
                  <a:gd name="T44" fmla="*/ 21 w 277"/>
                  <a:gd name="T45" fmla="*/ 209 h 227"/>
                  <a:gd name="T46" fmla="*/ 21 w 277"/>
                  <a:gd name="T47" fmla="*/ 223 h 227"/>
                  <a:gd name="T48" fmla="*/ 7 w 277"/>
                  <a:gd name="T49" fmla="*/ 227 h 227"/>
                  <a:gd name="T50" fmla="*/ 7 w 277"/>
                  <a:gd name="T51" fmla="*/ 221 h 227"/>
                  <a:gd name="T52" fmla="*/ 7 w 277"/>
                  <a:gd name="T53" fmla="*/ 201 h 227"/>
                  <a:gd name="T54" fmla="*/ 2 w 277"/>
                  <a:gd name="T55" fmla="*/ 173 h 227"/>
                  <a:gd name="T56" fmla="*/ 0 w 277"/>
                  <a:gd name="T57" fmla="*/ 138 h 227"/>
                  <a:gd name="T58" fmla="*/ 2 w 277"/>
                  <a:gd name="T59" fmla="*/ 100 h 227"/>
                  <a:gd name="T60" fmla="*/ 13 w 277"/>
                  <a:gd name="T61" fmla="*/ 67 h 227"/>
                  <a:gd name="T62" fmla="*/ 39 w 277"/>
                  <a:gd name="T63" fmla="*/ 47 h 227"/>
                  <a:gd name="T64" fmla="*/ 76 w 277"/>
                  <a:gd name="T65" fmla="*/ 16 h 227"/>
                  <a:gd name="T66" fmla="*/ 126 w 277"/>
                  <a:gd name="T67" fmla="*/ 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7" h="227">
                    <a:moveTo>
                      <a:pt x="149" y="0"/>
                    </a:moveTo>
                    <a:lnTo>
                      <a:pt x="183" y="4"/>
                    </a:lnTo>
                    <a:lnTo>
                      <a:pt x="212" y="16"/>
                    </a:lnTo>
                    <a:lnTo>
                      <a:pt x="238" y="34"/>
                    </a:lnTo>
                    <a:lnTo>
                      <a:pt x="259" y="57"/>
                    </a:lnTo>
                    <a:lnTo>
                      <a:pt x="271" y="81"/>
                    </a:lnTo>
                    <a:lnTo>
                      <a:pt x="277" y="104"/>
                    </a:lnTo>
                    <a:lnTo>
                      <a:pt x="277" y="128"/>
                    </a:lnTo>
                    <a:lnTo>
                      <a:pt x="275" y="154"/>
                    </a:lnTo>
                    <a:lnTo>
                      <a:pt x="275" y="164"/>
                    </a:lnTo>
                    <a:lnTo>
                      <a:pt x="273" y="177"/>
                    </a:lnTo>
                    <a:lnTo>
                      <a:pt x="271" y="195"/>
                    </a:lnTo>
                    <a:lnTo>
                      <a:pt x="269" y="199"/>
                    </a:lnTo>
                    <a:lnTo>
                      <a:pt x="269" y="205"/>
                    </a:lnTo>
                    <a:lnTo>
                      <a:pt x="267" y="213"/>
                    </a:lnTo>
                    <a:lnTo>
                      <a:pt x="263" y="221"/>
                    </a:lnTo>
                    <a:lnTo>
                      <a:pt x="261" y="227"/>
                    </a:lnTo>
                    <a:lnTo>
                      <a:pt x="251" y="227"/>
                    </a:lnTo>
                    <a:lnTo>
                      <a:pt x="251" y="221"/>
                    </a:lnTo>
                    <a:lnTo>
                      <a:pt x="251" y="215"/>
                    </a:lnTo>
                    <a:lnTo>
                      <a:pt x="253" y="209"/>
                    </a:lnTo>
                    <a:lnTo>
                      <a:pt x="253" y="205"/>
                    </a:lnTo>
                    <a:lnTo>
                      <a:pt x="253" y="201"/>
                    </a:lnTo>
                    <a:lnTo>
                      <a:pt x="253" y="175"/>
                    </a:lnTo>
                    <a:lnTo>
                      <a:pt x="251" y="148"/>
                    </a:lnTo>
                    <a:lnTo>
                      <a:pt x="244" y="136"/>
                    </a:lnTo>
                    <a:lnTo>
                      <a:pt x="232" y="128"/>
                    </a:lnTo>
                    <a:lnTo>
                      <a:pt x="214" y="124"/>
                    </a:lnTo>
                    <a:lnTo>
                      <a:pt x="196" y="122"/>
                    </a:lnTo>
                    <a:lnTo>
                      <a:pt x="181" y="120"/>
                    </a:lnTo>
                    <a:lnTo>
                      <a:pt x="165" y="120"/>
                    </a:lnTo>
                    <a:lnTo>
                      <a:pt x="133" y="110"/>
                    </a:lnTo>
                    <a:lnTo>
                      <a:pt x="106" y="93"/>
                    </a:lnTo>
                    <a:lnTo>
                      <a:pt x="102" y="89"/>
                    </a:lnTo>
                    <a:lnTo>
                      <a:pt x="96" y="87"/>
                    </a:lnTo>
                    <a:lnTo>
                      <a:pt x="90" y="83"/>
                    </a:lnTo>
                    <a:lnTo>
                      <a:pt x="84" y="81"/>
                    </a:lnTo>
                    <a:lnTo>
                      <a:pt x="72" y="83"/>
                    </a:lnTo>
                    <a:lnTo>
                      <a:pt x="61" y="93"/>
                    </a:lnTo>
                    <a:lnTo>
                      <a:pt x="53" y="104"/>
                    </a:lnTo>
                    <a:lnTo>
                      <a:pt x="41" y="124"/>
                    </a:lnTo>
                    <a:lnTo>
                      <a:pt x="29" y="146"/>
                    </a:lnTo>
                    <a:lnTo>
                      <a:pt x="21" y="167"/>
                    </a:lnTo>
                    <a:lnTo>
                      <a:pt x="21" y="183"/>
                    </a:lnTo>
                    <a:lnTo>
                      <a:pt x="21" y="199"/>
                    </a:lnTo>
                    <a:lnTo>
                      <a:pt x="21" y="209"/>
                    </a:lnTo>
                    <a:lnTo>
                      <a:pt x="21" y="219"/>
                    </a:lnTo>
                    <a:lnTo>
                      <a:pt x="21" y="223"/>
                    </a:lnTo>
                    <a:lnTo>
                      <a:pt x="21" y="227"/>
                    </a:lnTo>
                    <a:lnTo>
                      <a:pt x="7" y="227"/>
                    </a:lnTo>
                    <a:lnTo>
                      <a:pt x="7" y="223"/>
                    </a:lnTo>
                    <a:lnTo>
                      <a:pt x="7" y="221"/>
                    </a:lnTo>
                    <a:lnTo>
                      <a:pt x="7" y="211"/>
                    </a:lnTo>
                    <a:lnTo>
                      <a:pt x="7" y="201"/>
                    </a:lnTo>
                    <a:lnTo>
                      <a:pt x="5" y="191"/>
                    </a:lnTo>
                    <a:lnTo>
                      <a:pt x="2" y="173"/>
                    </a:lnTo>
                    <a:lnTo>
                      <a:pt x="2" y="154"/>
                    </a:lnTo>
                    <a:lnTo>
                      <a:pt x="0" y="138"/>
                    </a:lnTo>
                    <a:lnTo>
                      <a:pt x="0" y="120"/>
                    </a:lnTo>
                    <a:lnTo>
                      <a:pt x="2" y="100"/>
                    </a:lnTo>
                    <a:lnTo>
                      <a:pt x="5" y="83"/>
                    </a:lnTo>
                    <a:lnTo>
                      <a:pt x="13" y="67"/>
                    </a:lnTo>
                    <a:lnTo>
                      <a:pt x="23" y="53"/>
                    </a:lnTo>
                    <a:lnTo>
                      <a:pt x="39" y="47"/>
                    </a:lnTo>
                    <a:lnTo>
                      <a:pt x="55" y="30"/>
                    </a:lnTo>
                    <a:lnTo>
                      <a:pt x="76" y="16"/>
                    </a:lnTo>
                    <a:lnTo>
                      <a:pt x="100" y="8"/>
                    </a:lnTo>
                    <a:lnTo>
                      <a:pt x="126" y="2"/>
                    </a:lnTo>
                    <a:lnTo>
                      <a:pt x="149"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8" name="Freeform 739">
                <a:extLst>
                  <a:ext uri="{FF2B5EF4-FFF2-40B4-BE49-F238E27FC236}">
                    <a16:creationId xmlns:a16="http://schemas.microsoft.com/office/drawing/2014/main" id="{93C4A83A-915F-4E34-9E60-1169BFAFFBDB}"/>
                  </a:ext>
                </a:extLst>
              </p:cNvPr>
              <p:cNvSpPr>
                <a:spLocks/>
              </p:cNvSpPr>
              <p:nvPr/>
            </p:nvSpPr>
            <p:spPr bwMode="auto">
              <a:xfrm>
                <a:off x="8836356" y="1762284"/>
                <a:ext cx="260789" cy="289312"/>
              </a:xfrm>
              <a:custGeom>
                <a:avLst/>
                <a:gdLst>
                  <a:gd name="T0" fmla="*/ 233 w 384"/>
                  <a:gd name="T1" fmla="*/ 4 h 426"/>
                  <a:gd name="T2" fmla="*/ 302 w 384"/>
                  <a:gd name="T3" fmla="*/ 36 h 426"/>
                  <a:gd name="T4" fmla="*/ 343 w 384"/>
                  <a:gd name="T5" fmla="*/ 89 h 426"/>
                  <a:gd name="T6" fmla="*/ 361 w 384"/>
                  <a:gd name="T7" fmla="*/ 152 h 426"/>
                  <a:gd name="T8" fmla="*/ 361 w 384"/>
                  <a:gd name="T9" fmla="*/ 213 h 426"/>
                  <a:gd name="T10" fmla="*/ 380 w 384"/>
                  <a:gd name="T11" fmla="*/ 239 h 426"/>
                  <a:gd name="T12" fmla="*/ 382 w 384"/>
                  <a:gd name="T13" fmla="*/ 278 h 426"/>
                  <a:gd name="T14" fmla="*/ 365 w 384"/>
                  <a:gd name="T15" fmla="*/ 314 h 426"/>
                  <a:gd name="T16" fmla="*/ 288 w 384"/>
                  <a:gd name="T17" fmla="*/ 391 h 426"/>
                  <a:gd name="T18" fmla="*/ 286 w 384"/>
                  <a:gd name="T19" fmla="*/ 398 h 426"/>
                  <a:gd name="T20" fmla="*/ 254 w 384"/>
                  <a:gd name="T21" fmla="*/ 426 h 426"/>
                  <a:gd name="T22" fmla="*/ 246 w 384"/>
                  <a:gd name="T23" fmla="*/ 424 h 426"/>
                  <a:gd name="T24" fmla="*/ 239 w 384"/>
                  <a:gd name="T25" fmla="*/ 414 h 426"/>
                  <a:gd name="T26" fmla="*/ 243 w 384"/>
                  <a:gd name="T27" fmla="*/ 406 h 426"/>
                  <a:gd name="T28" fmla="*/ 272 w 384"/>
                  <a:gd name="T29" fmla="*/ 379 h 426"/>
                  <a:gd name="T30" fmla="*/ 280 w 384"/>
                  <a:gd name="T31" fmla="*/ 381 h 426"/>
                  <a:gd name="T32" fmla="*/ 331 w 384"/>
                  <a:gd name="T33" fmla="*/ 320 h 426"/>
                  <a:gd name="T34" fmla="*/ 349 w 384"/>
                  <a:gd name="T35" fmla="*/ 209 h 426"/>
                  <a:gd name="T36" fmla="*/ 349 w 384"/>
                  <a:gd name="T37" fmla="*/ 152 h 426"/>
                  <a:gd name="T38" fmla="*/ 333 w 384"/>
                  <a:gd name="T39" fmla="*/ 93 h 426"/>
                  <a:gd name="T40" fmla="*/ 294 w 384"/>
                  <a:gd name="T41" fmla="*/ 46 h 426"/>
                  <a:gd name="T42" fmla="*/ 231 w 384"/>
                  <a:gd name="T43" fmla="*/ 16 h 426"/>
                  <a:gd name="T44" fmla="*/ 154 w 384"/>
                  <a:gd name="T45" fmla="*/ 16 h 426"/>
                  <a:gd name="T46" fmla="*/ 89 w 384"/>
                  <a:gd name="T47" fmla="*/ 46 h 426"/>
                  <a:gd name="T48" fmla="*/ 52 w 384"/>
                  <a:gd name="T49" fmla="*/ 93 h 426"/>
                  <a:gd name="T50" fmla="*/ 36 w 384"/>
                  <a:gd name="T51" fmla="*/ 152 h 426"/>
                  <a:gd name="T52" fmla="*/ 34 w 384"/>
                  <a:gd name="T53" fmla="*/ 209 h 426"/>
                  <a:gd name="T54" fmla="*/ 52 w 384"/>
                  <a:gd name="T55" fmla="*/ 320 h 426"/>
                  <a:gd name="T56" fmla="*/ 16 w 384"/>
                  <a:gd name="T57" fmla="*/ 314 h 426"/>
                  <a:gd name="T58" fmla="*/ 0 w 384"/>
                  <a:gd name="T59" fmla="*/ 278 h 426"/>
                  <a:gd name="T60" fmla="*/ 2 w 384"/>
                  <a:gd name="T61" fmla="*/ 239 h 426"/>
                  <a:gd name="T62" fmla="*/ 22 w 384"/>
                  <a:gd name="T63" fmla="*/ 213 h 426"/>
                  <a:gd name="T64" fmla="*/ 22 w 384"/>
                  <a:gd name="T65" fmla="*/ 152 h 426"/>
                  <a:gd name="T66" fmla="*/ 40 w 384"/>
                  <a:gd name="T67" fmla="*/ 89 h 426"/>
                  <a:gd name="T68" fmla="*/ 83 w 384"/>
                  <a:gd name="T69" fmla="*/ 36 h 426"/>
                  <a:gd name="T70" fmla="*/ 152 w 384"/>
                  <a:gd name="T71" fmla="*/ 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4" h="426">
                    <a:moveTo>
                      <a:pt x="191" y="0"/>
                    </a:moveTo>
                    <a:lnTo>
                      <a:pt x="233" y="4"/>
                    </a:lnTo>
                    <a:lnTo>
                      <a:pt x="270" y="18"/>
                    </a:lnTo>
                    <a:lnTo>
                      <a:pt x="302" y="36"/>
                    </a:lnTo>
                    <a:lnTo>
                      <a:pt x="325" y="60"/>
                    </a:lnTo>
                    <a:lnTo>
                      <a:pt x="343" y="89"/>
                    </a:lnTo>
                    <a:lnTo>
                      <a:pt x="355" y="121"/>
                    </a:lnTo>
                    <a:lnTo>
                      <a:pt x="361" y="152"/>
                    </a:lnTo>
                    <a:lnTo>
                      <a:pt x="363" y="184"/>
                    </a:lnTo>
                    <a:lnTo>
                      <a:pt x="361" y="213"/>
                    </a:lnTo>
                    <a:lnTo>
                      <a:pt x="374" y="223"/>
                    </a:lnTo>
                    <a:lnTo>
                      <a:pt x="380" y="239"/>
                    </a:lnTo>
                    <a:lnTo>
                      <a:pt x="384" y="259"/>
                    </a:lnTo>
                    <a:lnTo>
                      <a:pt x="382" y="278"/>
                    </a:lnTo>
                    <a:lnTo>
                      <a:pt x="376" y="302"/>
                    </a:lnTo>
                    <a:lnTo>
                      <a:pt x="365" y="314"/>
                    </a:lnTo>
                    <a:lnTo>
                      <a:pt x="349" y="320"/>
                    </a:lnTo>
                    <a:lnTo>
                      <a:pt x="288" y="391"/>
                    </a:lnTo>
                    <a:lnTo>
                      <a:pt x="288" y="394"/>
                    </a:lnTo>
                    <a:lnTo>
                      <a:pt x="286" y="398"/>
                    </a:lnTo>
                    <a:lnTo>
                      <a:pt x="258" y="424"/>
                    </a:lnTo>
                    <a:lnTo>
                      <a:pt x="254" y="426"/>
                    </a:lnTo>
                    <a:lnTo>
                      <a:pt x="250" y="426"/>
                    </a:lnTo>
                    <a:lnTo>
                      <a:pt x="246" y="424"/>
                    </a:lnTo>
                    <a:lnTo>
                      <a:pt x="241" y="418"/>
                    </a:lnTo>
                    <a:lnTo>
                      <a:pt x="239" y="414"/>
                    </a:lnTo>
                    <a:lnTo>
                      <a:pt x="239" y="410"/>
                    </a:lnTo>
                    <a:lnTo>
                      <a:pt x="243" y="406"/>
                    </a:lnTo>
                    <a:lnTo>
                      <a:pt x="268" y="381"/>
                    </a:lnTo>
                    <a:lnTo>
                      <a:pt x="272" y="379"/>
                    </a:lnTo>
                    <a:lnTo>
                      <a:pt x="276" y="379"/>
                    </a:lnTo>
                    <a:lnTo>
                      <a:pt x="280" y="381"/>
                    </a:lnTo>
                    <a:lnTo>
                      <a:pt x="333" y="320"/>
                    </a:lnTo>
                    <a:lnTo>
                      <a:pt x="331" y="320"/>
                    </a:lnTo>
                    <a:lnTo>
                      <a:pt x="349" y="209"/>
                    </a:lnTo>
                    <a:lnTo>
                      <a:pt x="349" y="209"/>
                    </a:lnTo>
                    <a:lnTo>
                      <a:pt x="351" y="182"/>
                    </a:lnTo>
                    <a:lnTo>
                      <a:pt x="349" y="152"/>
                    </a:lnTo>
                    <a:lnTo>
                      <a:pt x="343" y="123"/>
                    </a:lnTo>
                    <a:lnTo>
                      <a:pt x="333" y="93"/>
                    </a:lnTo>
                    <a:lnTo>
                      <a:pt x="315" y="67"/>
                    </a:lnTo>
                    <a:lnTo>
                      <a:pt x="294" y="46"/>
                    </a:lnTo>
                    <a:lnTo>
                      <a:pt x="266" y="28"/>
                    </a:lnTo>
                    <a:lnTo>
                      <a:pt x="231" y="16"/>
                    </a:lnTo>
                    <a:lnTo>
                      <a:pt x="191" y="12"/>
                    </a:lnTo>
                    <a:lnTo>
                      <a:pt x="154" y="16"/>
                    </a:lnTo>
                    <a:lnTo>
                      <a:pt x="120" y="28"/>
                    </a:lnTo>
                    <a:lnTo>
                      <a:pt x="89" y="46"/>
                    </a:lnTo>
                    <a:lnTo>
                      <a:pt x="67" y="67"/>
                    </a:lnTo>
                    <a:lnTo>
                      <a:pt x="52" y="93"/>
                    </a:lnTo>
                    <a:lnTo>
                      <a:pt x="42" y="123"/>
                    </a:lnTo>
                    <a:lnTo>
                      <a:pt x="36" y="152"/>
                    </a:lnTo>
                    <a:lnTo>
                      <a:pt x="34" y="182"/>
                    </a:lnTo>
                    <a:lnTo>
                      <a:pt x="34" y="209"/>
                    </a:lnTo>
                    <a:lnTo>
                      <a:pt x="34" y="209"/>
                    </a:lnTo>
                    <a:lnTo>
                      <a:pt x="52" y="320"/>
                    </a:lnTo>
                    <a:lnTo>
                      <a:pt x="32" y="320"/>
                    </a:lnTo>
                    <a:lnTo>
                      <a:pt x="16" y="314"/>
                    </a:lnTo>
                    <a:lnTo>
                      <a:pt x="6" y="300"/>
                    </a:lnTo>
                    <a:lnTo>
                      <a:pt x="0" y="278"/>
                    </a:lnTo>
                    <a:lnTo>
                      <a:pt x="0" y="259"/>
                    </a:lnTo>
                    <a:lnTo>
                      <a:pt x="2" y="239"/>
                    </a:lnTo>
                    <a:lnTo>
                      <a:pt x="10" y="223"/>
                    </a:lnTo>
                    <a:lnTo>
                      <a:pt x="22" y="213"/>
                    </a:lnTo>
                    <a:lnTo>
                      <a:pt x="20" y="184"/>
                    </a:lnTo>
                    <a:lnTo>
                      <a:pt x="22" y="152"/>
                    </a:lnTo>
                    <a:lnTo>
                      <a:pt x="28" y="121"/>
                    </a:lnTo>
                    <a:lnTo>
                      <a:pt x="40" y="89"/>
                    </a:lnTo>
                    <a:lnTo>
                      <a:pt x="58" y="60"/>
                    </a:lnTo>
                    <a:lnTo>
                      <a:pt x="83" y="36"/>
                    </a:lnTo>
                    <a:lnTo>
                      <a:pt x="115" y="18"/>
                    </a:lnTo>
                    <a:lnTo>
                      <a:pt x="152" y="4"/>
                    </a:lnTo>
                    <a:lnTo>
                      <a:pt x="191"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grpSp>
        <p:nvGrpSpPr>
          <p:cNvPr id="29" name="Group 28">
            <a:extLst>
              <a:ext uri="{FF2B5EF4-FFF2-40B4-BE49-F238E27FC236}">
                <a16:creationId xmlns:a16="http://schemas.microsoft.com/office/drawing/2014/main" id="{D3CD4161-965C-4BB9-84BA-9F621190490F}"/>
              </a:ext>
            </a:extLst>
          </p:cNvPr>
          <p:cNvGrpSpPr/>
          <p:nvPr/>
        </p:nvGrpSpPr>
        <p:grpSpPr>
          <a:xfrm>
            <a:off x="1053949" y="3555789"/>
            <a:ext cx="555420" cy="549320"/>
            <a:chOff x="7771092" y="4169735"/>
            <a:chExt cx="875142" cy="786170"/>
          </a:xfrm>
        </p:grpSpPr>
        <p:sp>
          <p:nvSpPr>
            <p:cNvPr id="30" name="Rectangle 29">
              <a:extLst>
                <a:ext uri="{FF2B5EF4-FFF2-40B4-BE49-F238E27FC236}">
                  <a16:creationId xmlns:a16="http://schemas.microsoft.com/office/drawing/2014/main" id="{55E6F043-CED2-4B94-95CD-21DFD2D6E77E}"/>
                </a:ext>
              </a:extLst>
            </p:cNvPr>
            <p:cNvSpPr/>
            <p:nvPr/>
          </p:nvSpPr>
          <p:spPr bwMode="auto">
            <a:xfrm>
              <a:off x="7771092" y="4169735"/>
              <a:ext cx="875142" cy="786170"/>
            </a:xfrm>
            <a:prstGeom prst="rect">
              <a:avLst/>
            </a:prstGeom>
            <a:solidFill>
              <a:schemeClr val="accent5">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 name="Group 20">
              <a:extLst>
                <a:ext uri="{FF2B5EF4-FFF2-40B4-BE49-F238E27FC236}">
                  <a16:creationId xmlns:a16="http://schemas.microsoft.com/office/drawing/2014/main" id="{A5EB98D0-4A59-4632-B149-B37B6028C1F8}"/>
                </a:ext>
              </a:extLst>
            </p:cNvPr>
            <p:cNvGrpSpPr>
              <a:grpSpLocks noChangeAspect="1"/>
            </p:cNvGrpSpPr>
            <p:nvPr/>
          </p:nvGrpSpPr>
          <p:grpSpPr bwMode="auto">
            <a:xfrm>
              <a:off x="7885262" y="4290522"/>
              <a:ext cx="636599" cy="557250"/>
              <a:chOff x="3764" y="3313"/>
              <a:chExt cx="353" cy="309"/>
            </a:xfrm>
          </p:grpSpPr>
          <p:sp>
            <p:nvSpPr>
              <p:cNvPr id="32" name="Freeform 21">
                <a:extLst>
                  <a:ext uri="{FF2B5EF4-FFF2-40B4-BE49-F238E27FC236}">
                    <a16:creationId xmlns:a16="http://schemas.microsoft.com/office/drawing/2014/main" id="{7A513C0E-75FB-494F-A20D-A54323ACBF31}"/>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Freeform 22">
                <a:extLst>
                  <a:ext uri="{FF2B5EF4-FFF2-40B4-BE49-F238E27FC236}">
                    <a16:creationId xmlns:a16="http://schemas.microsoft.com/office/drawing/2014/main" id="{B75B1C48-D6FF-411F-B977-DF6693F59EBD}"/>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Freeform 23">
                <a:extLst>
                  <a:ext uri="{FF2B5EF4-FFF2-40B4-BE49-F238E27FC236}">
                    <a16:creationId xmlns:a16="http://schemas.microsoft.com/office/drawing/2014/main" id="{6300013C-2D87-4025-B8D3-6ADC7C427A86}"/>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 name="Freeform 24">
                <a:extLst>
                  <a:ext uri="{FF2B5EF4-FFF2-40B4-BE49-F238E27FC236}">
                    <a16:creationId xmlns:a16="http://schemas.microsoft.com/office/drawing/2014/main" id="{B3CB9B63-2BB2-41F0-AC63-60722FDA9485}"/>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Freeform 25">
                <a:extLst>
                  <a:ext uri="{FF2B5EF4-FFF2-40B4-BE49-F238E27FC236}">
                    <a16:creationId xmlns:a16="http://schemas.microsoft.com/office/drawing/2014/main" id="{2DF1DBA0-293E-4FC4-93F6-1EAF796487E3}"/>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26">
                <a:extLst>
                  <a:ext uri="{FF2B5EF4-FFF2-40B4-BE49-F238E27FC236}">
                    <a16:creationId xmlns:a16="http://schemas.microsoft.com/office/drawing/2014/main" id="{B40DF091-19EA-4FAD-A429-04F44682F6E8}"/>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27">
                <a:extLst>
                  <a:ext uri="{FF2B5EF4-FFF2-40B4-BE49-F238E27FC236}">
                    <a16:creationId xmlns:a16="http://schemas.microsoft.com/office/drawing/2014/main" id="{701C2D6D-5E2D-4219-9396-B985D88BDC32}"/>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28">
                <a:extLst>
                  <a:ext uri="{FF2B5EF4-FFF2-40B4-BE49-F238E27FC236}">
                    <a16:creationId xmlns:a16="http://schemas.microsoft.com/office/drawing/2014/main" id="{00705550-03E9-4622-B2FF-6E9F0AF56AD1}"/>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29">
                <a:extLst>
                  <a:ext uri="{FF2B5EF4-FFF2-40B4-BE49-F238E27FC236}">
                    <a16:creationId xmlns:a16="http://schemas.microsoft.com/office/drawing/2014/main" id="{AF244329-C509-4ECC-974D-D4D62C712A53}"/>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1" name="Freeform 30">
                <a:extLst>
                  <a:ext uri="{FF2B5EF4-FFF2-40B4-BE49-F238E27FC236}">
                    <a16:creationId xmlns:a16="http://schemas.microsoft.com/office/drawing/2014/main" id="{CEDFDE19-11FB-48B3-8EA0-B30E219AF5E5}"/>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2" name="Freeform 31">
                <a:extLst>
                  <a:ext uri="{FF2B5EF4-FFF2-40B4-BE49-F238E27FC236}">
                    <a16:creationId xmlns:a16="http://schemas.microsoft.com/office/drawing/2014/main" id="{26D4F1CF-F2A6-45B6-97F6-C34391DB04E4}"/>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3" name="Freeform 32">
                <a:extLst>
                  <a:ext uri="{FF2B5EF4-FFF2-40B4-BE49-F238E27FC236}">
                    <a16:creationId xmlns:a16="http://schemas.microsoft.com/office/drawing/2014/main" id="{E203DC34-9EA4-4716-8386-A70798B6D69B}"/>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Freeform 33">
                <a:extLst>
                  <a:ext uri="{FF2B5EF4-FFF2-40B4-BE49-F238E27FC236}">
                    <a16:creationId xmlns:a16="http://schemas.microsoft.com/office/drawing/2014/main" id="{31E55BFA-152F-4700-9B7C-94D8EA7A335E}"/>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5" name="Freeform 34">
                <a:extLst>
                  <a:ext uri="{FF2B5EF4-FFF2-40B4-BE49-F238E27FC236}">
                    <a16:creationId xmlns:a16="http://schemas.microsoft.com/office/drawing/2014/main" id="{FC76AF30-4BAD-4838-BE0C-E80A5FCD2FE2}"/>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6" name="Freeform 35">
                <a:extLst>
                  <a:ext uri="{FF2B5EF4-FFF2-40B4-BE49-F238E27FC236}">
                    <a16:creationId xmlns:a16="http://schemas.microsoft.com/office/drawing/2014/main" id="{30B16EEA-58A7-4C05-AF3F-6451C764F578}"/>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7" name="Freeform 36">
                <a:extLst>
                  <a:ext uri="{FF2B5EF4-FFF2-40B4-BE49-F238E27FC236}">
                    <a16:creationId xmlns:a16="http://schemas.microsoft.com/office/drawing/2014/main" id="{25FD287F-1949-457B-BCB6-267221FE9574}"/>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8" name="Freeform 37">
                <a:extLst>
                  <a:ext uri="{FF2B5EF4-FFF2-40B4-BE49-F238E27FC236}">
                    <a16:creationId xmlns:a16="http://schemas.microsoft.com/office/drawing/2014/main" id="{18668241-E7A2-46D5-94EA-D68359C1A7EC}"/>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9" name="Freeform 38">
                <a:extLst>
                  <a:ext uri="{FF2B5EF4-FFF2-40B4-BE49-F238E27FC236}">
                    <a16:creationId xmlns:a16="http://schemas.microsoft.com/office/drawing/2014/main" id="{8AB0299A-DC95-4712-9B22-7D30CF3D91D1}"/>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50" name="Group 49" descr="eye, visual">
            <a:extLst>
              <a:ext uri="{FF2B5EF4-FFF2-40B4-BE49-F238E27FC236}">
                <a16:creationId xmlns:a16="http://schemas.microsoft.com/office/drawing/2014/main" id="{09011B34-59CC-4BD8-93AA-4302BB9AEAD2}"/>
              </a:ext>
            </a:extLst>
          </p:cNvPr>
          <p:cNvGrpSpPr/>
          <p:nvPr/>
        </p:nvGrpSpPr>
        <p:grpSpPr>
          <a:xfrm>
            <a:off x="975500" y="2492600"/>
            <a:ext cx="716701" cy="422783"/>
            <a:chOff x="9125687" y="3118633"/>
            <a:chExt cx="502135" cy="275278"/>
          </a:xfrm>
        </p:grpSpPr>
        <p:sp>
          <p:nvSpPr>
            <p:cNvPr id="51" name="Freeform 5">
              <a:extLst>
                <a:ext uri="{FF2B5EF4-FFF2-40B4-BE49-F238E27FC236}">
                  <a16:creationId xmlns:a16="http://schemas.microsoft.com/office/drawing/2014/main" id="{86E963A1-5575-4EDD-9B09-B3081E4E8C18}"/>
                </a:ext>
              </a:extLst>
            </p:cNvPr>
            <p:cNvSpPr>
              <a:spLocks/>
            </p:cNvSpPr>
            <p:nvPr/>
          </p:nvSpPr>
          <p:spPr bwMode="auto">
            <a:xfrm>
              <a:off x="9125687" y="3118633"/>
              <a:ext cx="502135" cy="275278"/>
            </a:xfrm>
            <a:custGeom>
              <a:avLst/>
              <a:gdLst>
                <a:gd name="T0" fmla="*/ 249 w 250"/>
                <a:gd name="T1" fmla="*/ 66 h 136"/>
                <a:gd name="T2" fmla="*/ 199 w 250"/>
                <a:gd name="T3" fmla="*/ 22 h 136"/>
                <a:gd name="T4" fmla="*/ 124 w 250"/>
                <a:gd name="T5" fmla="*/ 0 h 136"/>
                <a:gd name="T6" fmla="*/ 50 w 250"/>
                <a:gd name="T7" fmla="*/ 22 h 136"/>
                <a:gd name="T8" fmla="*/ 0 w 250"/>
                <a:gd name="T9" fmla="*/ 66 h 136"/>
                <a:gd name="T10" fmla="*/ 1 w 250"/>
                <a:gd name="T11" fmla="*/ 70 h 136"/>
                <a:gd name="T12" fmla="*/ 50 w 250"/>
                <a:gd name="T13" fmla="*/ 113 h 136"/>
                <a:gd name="T14" fmla="*/ 125 w 250"/>
                <a:gd name="T15" fmla="*/ 136 h 136"/>
                <a:gd name="T16" fmla="*/ 203 w 250"/>
                <a:gd name="T17" fmla="*/ 112 h 136"/>
                <a:gd name="T18" fmla="*/ 249 w 250"/>
                <a:gd name="T19" fmla="*/ 70 h 136"/>
                <a:gd name="T20" fmla="*/ 249 w 250"/>
                <a:gd name="T21" fmla="*/ 6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136">
                  <a:moveTo>
                    <a:pt x="249" y="66"/>
                  </a:moveTo>
                  <a:cubicBezTo>
                    <a:pt x="236" y="50"/>
                    <a:pt x="221" y="36"/>
                    <a:pt x="199" y="22"/>
                  </a:cubicBezTo>
                  <a:cubicBezTo>
                    <a:pt x="174" y="7"/>
                    <a:pt x="150" y="0"/>
                    <a:pt x="124" y="0"/>
                  </a:cubicBezTo>
                  <a:cubicBezTo>
                    <a:pt x="95" y="0"/>
                    <a:pt x="76" y="8"/>
                    <a:pt x="50" y="22"/>
                  </a:cubicBezTo>
                  <a:cubicBezTo>
                    <a:pt x="30" y="34"/>
                    <a:pt x="12" y="50"/>
                    <a:pt x="0" y="66"/>
                  </a:cubicBezTo>
                  <a:cubicBezTo>
                    <a:pt x="0" y="67"/>
                    <a:pt x="0" y="69"/>
                    <a:pt x="1" y="70"/>
                  </a:cubicBezTo>
                  <a:cubicBezTo>
                    <a:pt x="14" y="89"/>
                    <a:pt x="26" y="98"/>
                    <a:pt x="50" y="113"/>
                  </a:cubicBezTo>
                  <a:cubicBezTo>
                    <a:pt x="76" y="128"/>
                    <a:pt x="101" y="136"/>
                    <a:pt x="125" y="136"/>
                  </a:cubicBezTo>
                  <a:cubicBezTo>
                    <a:pt x="152" y="136"/>
                    <a:pt x="178" y="128"/>
                    <a:pt x="203" y="112"/>
                  </a:cubicBezTo>
                  <a:cubicBezTo>
                    <a:pt x="222" y="100"/>
                    <a:pt x="238" y="86"/>
                    <a:pt x="249" y="70"/>
                  </a:cubicBezTo>
                  <a:cubicBezTo>
                    <a:pt x="250" y="70"/>
                    <a:pt x="250" y="67"/>
                    <a:pt x="249" y="6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2" name="Oval 6">
              <a:extLst>
                <a:ext uri="{FF2B5EF4-FFF2-40B4-BE49-F238E27FC236}">
                  <a16:creationId xmlns:a16="http://schemas.microsoft.com/office/drawing/2014/main" id="{2EB5CBCF-0745-4175-997B-B40C7191BE50}"/>
                </a:ext>
              </a:extLst>
            </p:cNvPr>
            <p:cNvSpPr>
              <a:spLocks noChangeArrowheads="1"/>
            </p:cNvSpPr>
            <p:nvPr/>
          </p:nvSpPr>
          <p:spPr bwMode="auto">
            <a:xfrm>
              <a:off x="9259250" y="3133334"/>
              <a:ext cx="235009" cy="237380"/>
            </a:xfrm>
            <a:prstGeom prst="ellipse">
              <a:avLst/>
            </a:prstGeom>
            <a:solidFill>
              <a:schemeClr val="accent5">
                <a:lumMod val="60000"/>
                <a:lumOff val="40000"/>
              </a:schemeClr>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3" name="Oval 6">
              <a:extLst>
                <a:ext uri="{FF2B5EF4-FFF2-40B4-BE49-F238E27FC236}">
                  <a16:creationId xmlns:a16="http://schemas.microsoft.com/office/drawing/2014/main" id="{956460F8-AB9E-455F-8EAC-6A9D65FBEFF7}"/>
                </a:ext>
              </a:extLst>
            </p:cNvPr>
            <p:cNvSpPr>
              <a:spLocks noChangeArrowheads="1"/>
            </p:cNvSpPr>
            <p:nvPr/>
          </p:nvSpPr>
          <p:spPr bwMode="auto">
            <a:xfrm>
              <a:off x="9334698" y="3209543"/>
              <a:ext cx="84114" cy="8496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1FAEA670-2FB1-4BC6-81FD-4E0F38C64253}"/>
              </a:ext>
            </a:extLst>
          </p:cNvPr>
          <p:cNvGrpSpPr/>
          <p:nvPr/>
        </p:nvGrpSpPr>
        <p:grpSpPr>
          <a:xfrm rot="2700000">
            <a:off x="1038936" y="1286822"/>
            <a:ext cx="589827" cy="588186"/>
            <a:chOff x="1349297" y="3122177"/>
            <a:chExt cx="1040782" cy="1040780"/>
          </a:xfrm>
          <a:solidFill>
            <a:schemeClr val="bg1"/>
          </a:solidFill>
        </p:grpSpPr>
        <p:sp>
          <p:nvSpPr>
            <p:cNvPr id="55" name="Freeform 35">
              <a:extLst>
                <a:ext uri="{FF2B5EF4-FFF2-40B4-BE49-F238E27FC236}">
                  <a16:creationId xmlns:a16="http://schemas.microsoft.com/office/drawing/2014/main" id="{04B69217-E6AD-4353-BEC4-5A0899F89896}"/>
                </a:ext>
              </a:extLst>
            </p:cNvPr>
            <p:cNvSpPr/>
            <p:nvPr/>
          </p:nvSpPr>
          <p:spPr bwMode="auto">
            <a:xfrm rot="5400000">
              <a:off x="2040673" y="3471748"/>
              <a:ext cx="356841" cy="341971"/>
            </a:xfrm>
            <a:custGeom>
              <a:avLst/>
              <a:gdLst>
                <a:gd name="connsiteX0" fmla="*/ 52258 w 356841"/>
                <a:gd name="connsiteY0" fmla="*/ 52258 h 341971"/>
                <a:gd name="connsiteX1" fmla="*/ 178420 w 356841"/>
                <a:gd name="connsiteY1" fmla="*/ 0 h 341971"/>
                <a:gd name="connsiteX2" fmla="*/ 178421 w 356841"/>
                <a:gd name="connsiteY2" fmla="*/ 1 h 341971"/>
                <a:gd name="connsiteX3" fmla="*/ 356841 w 356841"/>
                <a:gd name="connsiteY3" fmla="*/ 178421 h 341971"/>
                <a:gd name="connsiteX4" fmla="*/ 356841 w 356841"/>
                <a:gd name="connsiteY4" fmla="*/ 341971 h 341971"/>
                <a:gd name="connsiteX5" fmla="*/ 0 w 356841"/>
                <a:gd name="connsiteY5" fmla="*/ 341971 h 341971"/>
                <a:gd name="connsiteX6" fmla="*/ 0 w 356841"/>
                <a:gd name="connsiteY6" fmla="*/ 178420 h 341971"/>
                <a:gd name="connsiteX7" fmla="*/ 52258 w 356841"/>
                <a:gd name="connsiteY7" fmla="*/ 52258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841" h="341971">
                  <a:moveTo>
                    <a:pt x="52258" y="52258"/>
                  </a:moveTo>
                  <a:cubicBezTo>
                    <a:pt x="84546" y="19970"/>
                    <a:pt x="129151" y="-1"/>
                    <a:pt x="178420" y="0"/>
                  </a:cubicBezTo>
                  <a:lnTo>
                    <a:pt x="178421" y="1"/>
                  </a:lnTo>
                  <a:cubicBezTo>
                    <a:pt x="276959" y="1"/>
                    <a:pt x="356840" y="79882"/>
                    <a:pt x="356841" y="178421"/>
                  </a:cubicBezTo>
                  <a:lnTo>
                    <a:pt x="356841" y="341971"/>
                  </a:lnTo>
                  <a:lnTo>
                    <a:pt x="0" y="341971"/>
                  </a:lnTo>
                  <a:lnTo>
                    <a:pt x="0" y="178420"/>
                  </a:lnTo>
                  <a:cubicBezTo>
                    <a:pt x="0" y="129150"/>
                    <a:pt x="19971" y="84545"/>
                    <a:pt x="52258" y="52258"/>
                  </a:cubicBez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6" name="Freeform 36">
              <a:extLst>
                <a:ext uri="{FF2B5EF4-FFF2-40B4-BE49-F238E27FC236}">
                  <a16:creationId xmlns:a16="http://schemas.microsoft.com/office/drawing/2014/main" id="{9554B7F9-FDED-4392-AD63-BC9480D28790}"/>
                </a:ext>
              </a:extLst>
            </p:cNvPr>
            <p:cNvSpPr/>
            <p:nvPr/>
          </p:nvSpPr>
          <p:spPr bwMode="auto">
            <a:xfrm rot="5400000">
              <a:off x="1341863" y="3471747"/>
              <a:ext cx="356840" cy="341971"/>
            </a:xfrm>
            <a:custGeom>
              <a:avLst/>
              <a:gdLst>
                <a:gd name="connsiteX0" fmla="*/ 0 w 356840"/>
                <a:gd name="connsiteY0" fmla="*/ 0 h 341971"/>
                <a:gd name="connsiteX1" fmla="*/ 356840 w 356840"/>
                <a:gd name="connsiteY1" fmla="*/ 1 h 341971"/>
                <a:gd name="connsiteX2" fmla="*/ 356840 w 356840"/>
                <a:gd name="connsiteY2" fmla="*/ 163551 h 341971"/>
                <a:gd name="connsiteX3" fmla="*/ 178420 w 356840"/>
                <a:gd name="connsiteY3" fmla="*/ 341971 h 341971"/>
                <a:gd name="connsiteX4" fmla="*/ 178420 w 356840"/>
                <a:gd name="connsiteY4" fmla="*/ 341970 h 341971"/>
                <a:gd name="connsiteX5" fmla="*/ 0 w 356840"/>
                <a:gd name="connsiteY5" fmla="*/ 163550 h 341971"/>
                <a:gd name="connsiteX6" fmla="*/ 0 w 356840"/>
                <a:gd name="connsiteY6" fmla="*/ 0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840" h="341971">
                  <a:moveTo>
                    <a:pt x="0" y="0"/>
                  </a:moveTo>
                  <a:lnTo>
                    <a:pt x="356840" y="1"/>
                  </a:lnTo>
                  <a:lnTo>
                    <a:pt x="356840" y="163551"/>
                  </a:lnTo>
                  <a:cubicBezTo>
                    <a:pt x="356840" y="262089"/>
                    <a:pt x="276959" y="341970"/>
                    <a:pt x="178420" y="341971"/>
                  </a:cubicBezTo>
                  <a:lnTo>
                    <a:pt x="178420" y="341970"/>
                  </a:lnTo>
                  <a:cubicBezTo>
                    <a:pt x="79882" y="341970"/>
                    <a:pt x="1" y="262089"/>
                    <a:pt x="0" y="163550"/>
                  </a:cubicBezTo>
                  <a:lnTo>
                    <a:pt x="0" y="0"/>
                  </a:ln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7" name="Rounded Rectangle 37">
              <a:extLst>
                <a:ext uri="{FF2B5EF4-FFF2-40B4-BE49-F238E27FC236}">
                  <a16:creationId xmlns:a16="http://schemas.microsoft.com/office/drawing/2014/main" id="{BC841F56-17B8-402C-96EA-4263F6B510EF}"/>
                </a:ext>
              </a:extLst>
            </p:cNvPr>
            <p:cNvSpPr/>
            <p:nvPr/>
          </p:nvSpPr>
          <p:spPr bwMode="auto">
            <a:xfrm rot="5400000">
              <a:off x="1349130" y="3464147"/>
              <a:ext cx="1040780" cy="356839"/>
            </a:xfrm>
            <a:prstGeom prst="roundRect">
              <a:avLst>
                <a:gd name="adj" fmla="val 50000"/>
              </a:avLst>
            </a:prstGeom>
            <a:solidFill>
              <a:schemeClr val="accent4"/>
            </a:solid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58" name="Group 57">
              <a:extLst>
                <a:ext uri="{FF2B5EF4-FFF2-40B4-BE49-F238E27FC236}">
                  <a16:creationId xmlns:a16="http://schemas.microsoft.com/office/drawing/2014/main" id="{FD4EA7E4-8F50-4AAC-AFCC-CDC010B0B047}"/>
                </a:ext>
              </a:extLst>
            </p:cNvPr>
            <p:cNvGrpSpPr/>
            <p:nvPr/>
          </p:nvGrpSpPr>
          <p:grpSpPr>
            <a:xfrm>
              <a:off x="1940029" y="3517313"/>
              <a:ext cx="45720" cy="217170"/>
              <a:chOff x="1859166" y="3501176"/>
              <a:chExt cx="45720" cy="217170"/>
            </a:xfrm>
            <a:grpFill/>
          </p:grpSpPr>
          <p:sp>
            <p:nvSpPr>
              <p:cNvPr id="67" name="Oval 66">
                <a:extLst>
                  <a:ext uri="{FF2B5EF4-FFF2-40B4-BE49-F238E27FC236}">
                    <a16:creationId xmlns:a16="http://schemas.microsoft.com/office/drawing/2014/main" id="{B2C9A82A-BEA0-430B-89A4-4887770DEA1D}"/>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8" name="Oval 67">
                <a:extLst>
                  <a:ext uri="{FF2B5EF4-FFF2-40B4-BE49-F238E27FC236}">
                    <a16:creationId xmlns:a16="http://schemas.microsoft.com/office/drawing/2014/main" id="{8ACB5084-4B07-4287-A2AB-CF47A198BE5B}"/>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9" name="Oval 68">
                <a:extLst>
                  <a:ext uri="{FF2B5EF4-FFF2-40B4-BE49-F238E27FC236}">
                    <a16:creationId xmlns:a16="http://schemas.microsoft.com/office/drawing/2014/main" id="{95B5BBFA-E1B7-4C59-ADFA-2B877DE1022E}"/>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59" name="Group 58">
              <a:extLst>
                <a:ext uri="{FF2B5EF4-FFF2-40B4-BE49-F238E27FC236}">
                  <a16:creationId xmlns:a16="http://schemas.microsoft.com/office/drawing/2014/main" id="{FE0E5331-A9B4-4EC4-BE4B-817CA10F7F49}"/>
                </a:ext>
              </a:extLst>
            </p:cNvPr>
            <p:cNvGrpSpPr/>
            <p:nvPr/>
          </p:nvGrpSpPr>
          <p:grpSpPr>
            <a:xfrm>
              <a:off x="1847981" y="3517313"/>
              <a:ext cx="45720" cy="217170"/>
              <a:chOff x="1859166" y="3501176"/>
              <a:chExt cx="45720" cy="217170"/>
            </a:xfrm>
            <a:grpFill/>
          </p:grpSpPr>
          <p:sp>
            <p:nvSpPr>
              <p:cNvPr id="64" name="Oval 63">
                <a:extLst>
                  <a:ext uri="{FF2B5EF4-FFF2-40B4-BE49-F238E27FC236}">
                    <a16:creationId xmlns:a16="http://schemas.microsoft.com/office/drawing/2014/main" id="{F26002EF-77ED-4D6F-A8AE-211292DE60A3}"/>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5" name="Oval 64">
                <a:extLst>
                  <a:ext uri="{FF2B5EF4-FFF2-40B4-BE49-F238E27FC236}">
                    <a16:creationId xmlns:a16="http://schemas.microsoft.com/office/drawing/2014/main" id="{D07AB34C-5F0B-4B31-8A00-00B2AE847AA3}"/>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6" name="Oval 65">
                <a:extLst>
                  <a:ext uri="{FF2B5EF4-FFF2-40B4-BE49-F238E27FC236}">
                    <a16:creationId xmlns:a16="http://schemas.microsoft.com/office/drawing/2014/main" id="{88864808-5F77-4798-9B0A-C0786C86374D}"/>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60" name="Group 59">
              <a:extLst>
                <a:ext uri="{FF2B5EF4-FFF2-40B4-BE49-F238E27FC236}">
                  <a16:creationId xmlns:a16="http://schemas.microsoft.com/office/drawing/2014/main" id="{2E43EC71-8FCF-4A80-88D3-E3802244D287}"/>
                </a:ext>
              </a:extLst>
            </p:cNvPr>
            <p:cNvGrpSpPr/>
            <p:nvPr/>
          </p:nvGrpSpPr>
          <p:grpSpPr>
            <a:xfrm>
              <a:off x="1755933" y="3517313"/>
              <a:ext cx="45720" cy="217170"/>
              <a:chOff x="1859166" y="3501176"/>
              <a:chExt cx="45720" cy="217170"/>
            </a:xfrm>
            <a:grpFill/>
          </p:grpSpPr>
          <p:sp>
            <p:nvSpPr>
              <p:cNvPr id="61" name="Oval 60">
                <a:extLst>
                  <a:ext uri="{FF2B5EF4-FFF2-40B4-BE49-F238E27FC236}">
                    <a16:creationId xmlns:a16="http://schemas.microsoft.com/office/drawing/2014/main" id="{82E210A8-5C58-4ED8-B7FE-DF67C6258850}"/>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2" name="Oval 61">
                <a:extLst>
                  <a:ext uri="{FF2B5EF4-FFF2-40B4-BE49-F238E27FC236}">
                    <a16:creationId xmlns:a16="http://schemas.microsoft.com/office/drawing/2014/main" id="{805FB53E-F249-4758-A7D2-B69B454285CF}"/>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3" name="Oval 62">
                <a:extLst>
                  <a:ext uri="{FF2B5EF4-FFF2-40B4-BE49-F238E27FC236}">
                    <a16:creationId xmlns:a16="http://schemas.microsoft.com/office/drawing/2014/main" id="{E233C03C-2ED4-4524-B631-8147E76B4ADA}"/>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grpSp>
        <p:nvGrpSpPr>
          <p:cNvPr id="70" name="Group 69" descr="scale, elasticity">
            <a:extLst>
              <a:ext uri="{FF2B5EF4-FFF2-40B4-BE49-F238E27FC236}">
                <a16:creationId xmlns:a16="http://schemas.microsoft.com/office/drawing/2014/main" id="{D7EE364D-9066-4B91-97C1-0A591B2603B2}"/>
              </a:ext>
            </a:extLst>
          </p:cNvPr>
          <p:cNvGrpSpPr/>
          <p:nvPr/>
        </p:nvGrpSpPr>
        <p:grpSpPr>
          <a:xfrm>
            <a:off x="1047271" y="5876741"/>
            <a:ext cx="545551" cy="511192"/>
            <a:chOff x="690617" y="3992880"/>
            <a:chExt cx="367168" cy="365760"/>
          </a:xfrm>
        </p:grpSpPr>
        <p:sp>
          <p:nvSpPr>
            <p:cNvPr id="71" name="Freeform 330">
              <a:extLst>
                <a:ext uri="{FF2B5EF4-FFF2-40B4-BE49-F238E27FC236}">
                  <a16:creationId xmlns:a16="http://schemas.microsoft.com/office/drawing/2014/main" id="{DDBE03DA-03CC-4E44-89D2-A27B1A37DDEC}"/>
                </a:ext>
              </a:extLst>
            </p:cNvPr>
            <p:cNvSpPr>
              <a:spLocks noEditPoints="1"/>
            </p:cNvSpPr>
            <p:nvPr/>
          </p:nvSpPr>
          <p:spPr bwMode="auto">
            <a:xfrm>
              <a:off x="690617" y="3992880"/>
              <a:ext cx="367168" cy="365760"/>
            </a:xfrm>
            <a:custGeom>
              <a:avLst/>
              <a:gdLst>
                <a:gd name="T0" fmla="*/ 233 w 261"/>
                <a:gd name="T1" fmla="*/ 27 h 260"/>
                <a:gd name="T2" fmla="*/ 233 w 261"/>
                <a:gd name="T3" fmla="*/ 233 h 260"/>
                <a:gd name="T4" fmla="*/ 27 w 261"/>
                <a:gd name="T5" fmla="*/ 233 h 260"/>
                <a:gd name="T6" fmla="*/ 27 w 261"/>
                <a:gd name="T7" fmla="*/ 27 h 260"/>
                <a:gd name="T8" fmla="*/ 233 w 261"/>
                <a:gd name="T9" fmla="*/ 27 h 260"/>
                <a:gd name="T10" fmla="*/ 261 w 261"/>
                <a:gd name="T11" fmla="*/ 0 h 260"/>
                <a:gd name="T12" fmla="*/ 0 w 261"/>
                <a:gd name="T13" fmla="*/ 0 h 260"/>
                <a:gd name="T14" fmla="*/ 0 w 261"/>
                <a:gd name="T15" fmla="*/ 260 h 260"/>
                <a:gd name="T16" fmla="*/ 261 w 261"/>
                <a:gd name="T17" fmla="*/ 260 h 260"/>
                <a:gd name="T18" fmla="*/ 261 w 261"/>
                <a:gd name="T1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60">
                  <a:moveTo>
                    <a:pt x="233" y="27"/>
                  </a:moveTo>
                  <a:lnTo>
                    <a:pt x="233" y="233"/>
                  </a:lnTo>
                  <a:lnTo>
                    <a:pt x="27" y="233"/>
                  </a:lnTo>
                  <a:lnTo>
                    <a:pt x="27" y="27"/>
                  </a:lnTo>
                  <a:lnTo>
                    <a:pt x="233" y="27"/>
                  </a:lnTo>
                  <a:close/>
                  <a:moveTo>
                    <a:pt x="261" y="0"/>
                  </a:moveTo>
                  <a:lnTo>
                    <a:pt x="0" y="0"/>
                  </a:lnTo>
                  <a:lnTo>
                    <a:pt x="0" y="260"/>
                  </a:lnTo>
                  <a:lnTo>
                    <a:pt x="261" y="260"/>
                  </a:lnTo>
                  <a:lnTo>
                    <a:pt x="26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2" name="Rectangle 331">
              <a:extLst>
                <a:ext uri="{FF2B5EF4-FFF2-40B4-BE49-F238E27FC236}">
                  <a16:creationId xmlns:a16="http://schemas.microsoft.com/office/drawing/2014/main" id="{EE6D08ED-4A4B-42F3-A4F7-24F6C54CEBB7}"/>
                </a:ext>
              </a:extLst>
            </p:cNvPr>
            <p:cNvSpPr>
              <a:spLocks noChangeArrowheads="1"/>
            </p:cNvSpPr>
            <p:nvPr/>
          </p:nvSpPr>
          <p:spPr bwMode="auto">
            <a:xfrm>
              <a:off x="690617" y="4185607"/>
              <a:ext cx="173033" cy="17303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3" name="Freeform 332">
              <a:extLst>
                <a:ext uri="{FF2B5EF4-FFF2-40B4-BE49-F238E27FC236}">
                  <a16:creationId xmlns:a16="http://schemas.microsoft.com/office/drawing/2014/main" id="{C9DDD8B0-FC13-4DC4-9F4F-F9B0269F94ED}"/>
                </a:ext>
              </a:extLst>
            </p:cNvPr>
            <p:cNvSpPr>
              <a:spLocks/>
            </p:cNvSpPr>
            <p:nvPr/>
          </p:nvSpPr>
          <p:spPr bwMode="auto">
            <a:xfrm>
              <a:off x="922734" y="3992880"/>
              <a:ext cx="135050" cy="135050"/>
            </a:xfrm>
            <a:custGeom>
              <a:avLst/>
              <a:gdLst>
                <a:gd name="T0" fmla="*/ 0 w 96"/>
                <a:gd name="T1" fmla="*/ 0 h 96"/>
                <a:gd name="T2" fmla="*/ 0 w 96"/>
                <a:gd name="T3" fmla="*/ 27 h 96"/>
                <a:gd name="T4" fmla="*/ 68 w 96"/>
                <a:gd name="T5" fmla="*/ 27 h 96"/>
                <a:gd name="T6" fmla="*/ 68 w 96"/>
                <a:gd name="T7" fmla="*/ 96 h 96"/>
                <a:gd name="T8" fmla="*/ 96 w 96"/>
                <a:gd name="T9" fmla="*/ 96 h 96"/>
                <a:gd name="T10" fmla="*/ 96 w 96"/>
                <a:gd name="T11" fmla="*/ 0 h 96"/>
                <a:gd name="T12" fmla="*/ 0 w 96"/>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96" h="96">
                  <a:moveTo>
                    <a:pt x="0" y="0"/>
                  </a:moveTo>
                  <a:lnTo>
                    <a:pt x="0" y="27"/>
                  </a:lnTo>
                  <a:lnTo>
                    <a:pt x="68" y="27"/>
                  </a:lnTo>
                  <a:lnTo>
                    <a:pt x="68" y="96"/>
                  </a:lnTo>
                  <a:lnTo>
                    <a:pt x="96" y="96"/>
                  </a:lnTo>
                  <a:lnTo>
                    <a:pt x="96"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74" name="Graphic 261" descr="protect">
            <a:extLst>
              <a:ext uri="{FF2B5EF4-FFF2-40B4-BE49-F238E27FC236}">
                <a16:creationId xmlns:a16="http://schemas.microsoft.com/office/drawing/2014/main" id="{764C25DD-24C2-4F3F-B246-3E1FBD6A0E21}"/>
              </a:ext>
            </a:extLst>
          </p:cNvPr>
          <p:cNvGrpSpPr/>
          <p:nvPr/>
        </p:nvGrpSpPr>
        <p:grpSpPr>
          <a:xfrm>
            <a:off x="1053949" y="4717408"/>
            <a:ext cx="540987" cy="534502"/>
            <a:chOff x="10236634" y="4964871"/>
            <a:chExt cx="220903" cy="218255"/>
          </a:xfrm>
        </p:grpSpPr>
        <p:sp>
          <p:nvSpPr>
            <p:cNvPr id="75" name="Freeform: Shape 74">
              <a:extLst>
                <a:ext uri="{FF2B5EF4-FFF2-40B4-BE49-F238E27FC236}">
                  <a16:creationId xmlns:a16="http://schemas.microsoft.com/office/drawing/2014/main" id="{595993E6-034D-4750-BCA5-B35A0A67A16E}"/>
                </a:ext>
              </a:extLst>
            </p:cNvPr>
            <p:cNvSpPr/>
            <p:nvPr/>
          </p:nvSpPr>
          <p:spPr>
            <a:xfrm>
              <a:off x="10236634" y="5111093"/>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ED51A7C-A646-400C-9537-63C3176369E1}"/>
                </a:ext>
              </a:extLst>
            </p:cNvPr>
            <p:cNvSpPr/>
            <p:nvPr/>
          </p:nvSpPr>
          <p:spPr>
            <a:xfrm>
              <a:off x="10236634" y="508618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CC79CB1E-7835-436F-8C8A-0780760DB266}"/>
                </a:ext>
              </a:extLst>
            </p:cNvPr>
            <p:cNvSpPr/>
            <p:nvPr/>
          </p:nvSpPr>
          <p:spPr>
            <a:xfrm>
              <a:off x="10236634" y="506095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0DC365DC-49A6-4B5C-A3FF-A7D9FD5131FE}"/>
                </a:ext>
              </a:extLst>
            </p:cNvPr>
            <p:cNvSpPr/>
            <p:nvPr/>
          </p:nvSpPr>
          <p:spPr>
            <a:xfrm>
              <a:off x="10236634" y="5035234"/>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F794EBF4-48F0-40B9-B368-F50E8E4B4EDF}"/>
                </a:ext>
              </a:extLst>
            </p:cNvPr>
            <p:cNvSpPr/>
            <p:nvPr/>
          </p:nvSpPr>
          <p:spPr>
            <a:xfrm>
              <a:off x="10236634" y="5011542"/>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F413BEEA-313A-4850-9691-D797321923B7}"/>
                </a:ext>
              </a:extLst>
            </p:cNvPr>
            <p:cNvSpPr/>
            <p:nvPr/>
          </p:nvSpPr>
          <p:spPr>
            <a:xfrm>
              <a:off x="10236634" y="4986555"/>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922D729E-9793-4F66-AFF5-D3F93C78E329}"/>
                </a:ext>
              </a:extLst>
            </p:cNvPr>
            <p:cNvSpPr/>
            <p:nvPr/>
          </p:nvSpPr>
          <p:spPr>
            <a:xfrm>
              <a:off x="10236634" y="4964871"/>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0"/>
                    <a:pt x="219690" y="37954"/>
                  </a:cubicBezTo>
                  <a:cubicBezTo>
                    <a:pt x="219690" y="17987"/>
                    <a:pt x="170914" y="1801"/>
                    <a:pt x="110746" y="1801"/>
                  </a:cubicBezTo>
                  <a:cubicBezTo>
                    <a:pt x="50577" y="1801"/>
                    <a:pt x="1801" y="17987"/>
                    <a:pt x="1801" y="37954"/>
                  </a:cubicBezTo>
                  <a:cubicBezTo>
                    <a:pt x="1801" y="57920"/>
                    <a:pt x="50577" y="74106"/>
                    <a:pt x="110746" y="74106"/>
                  </a:cubicBezTo>
                  <a:close/>
                </a:path>
              </a:pathLst>
            </a:custGeom>
            <a:solidFill>
              <a:srgbClr val="163E6A"/>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82" name="Graphic 291" descr="gear, wrench, engineer">
            <a:extLst>
              <a:ext uri="{FF2B5EF4-FFF2-40B4-BE49-F238E27FC236}">
                <a16:creationId xmlns:a16="http://schemas.microsoft.com/office/drawing/2014/main" id="{13E7CC8C-B86B-46A5-9F5A-DBD5C10DA822}"/>
              </a:ext>
            </a:extLst>
          </p:cNvPr>
          <p:cNvGrpSpPr/>
          <p:nvPr/>
        </p:nvGrpSpPr>
        <p:grpSpPr>
          <a:xfrm>
            <a:off x="6652522" y="3555789"/>
            <a:ext cx="555420" cy="549320"/>
            <a:chOff x="3513079" y="2994448"/>
            <a:chExt cx="498751" cy="498751"/>
          </a:xfrm>
        </p:grpSpPr>
        <p:sp>
          <p:nvSpPr>
            <p:cNvPr id="83" name="Freeform: Shape 82">
              <a:extLst>
                <a:ext uri="{FF2B5EF4-FFF2-40B4-BE49-F238E27FC236}">
                  <a16:creationId xmlns:a16="http://schemas.microsoft.com/office/drawing/2014/main" id="{21093A60-C2EB-42C0-B04C-FB116CC3DB97}"/>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163E6A"/>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0727B711-3796-4BB8-8C01-07674CF1542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spTree>
    <p:extLst>
      <p:ext uri="{BB962C8B-B14F-4D97-AF65-F5344CB8AC3E}">
        <p14:creationId xmlns:p14="http://schemas.microsoft.com/office/powerpoint/2010/main" val="1771317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SQL Database — Everything built in</a:t>
            </a:r>
          </a:p>
        </p:txBody>
      </p:sp>
      <p:graphicFrame>
        <p:nvGraphicFramePr>
          <p:cNvPr id="3" name="Diagram 2">
            <a:extLst>
              <a:ext uri="{FF2B5EF4-FFF2-40B4-BE49-F238E27FC236}">
                <a16:creationId xmlns:a16="http://schemas.microsoft.com/office/drawing/2014/main" id="{20D76EE0-796D-4698-A77E-CDF50CB2634E}"/>
              </a:ext>
            </a:extLst>
          </p:cNvPr>
          <p:cNvGraphicFramePr/>
          <p:nvPr/>
        </p:nvGraphicFramePr>
        <p:xfrm>
          <a:off x="0" y="1113820"/>
          <a:ext cx="6542314"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37B6DE66-4189-48D6-BA39-9D4A34216E81}"/>
              </a:ext>
            </a:extLst>
          </p:cNvPr>
          <p:cNvGraphicFramePr/>
          <p:nvPr/>
        </p:nvGraphicFramePr>
        <p:xfrm>
          <a:off x="5649687" y="1113820"/>
          <a:ext cx="6237513"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0" name="Light_Bulb">
            <a:extLst>
              <a:ext uri="{FF2B5EF4-FFF2-40B4-BE49-F238E27FC236}">
                <a16:creationId xmlns:a16="http://schemas.microsoft.com/office/drawing/2014/main" id="{63A7E458-1233-4130-9C25-AA71A0A6204A}"/>
              </a:ext>
            </a:extLst>
          </p:cNvPr>
          <p:cNvGrpSpPr/>
          <p:nvPr/>
        </p:nvGrpSpPr>
        <p:grpSpPr>
          <a:xfrm>
            <a:off x="6698590" y="5746370"/>
            <a:ext cx="452690" cy="702850"/>
            <a:chOff x="2026143" y="1624779"/>
            <a:chExt cx="497504" cy="772427"/>
          </a:xfrm>
        </p:grpSpPr>
        <p:sp>
          <p:nvSpPr>
            <p:cNvPr id="11" name="Freeform: Shape 10">
              <a:extLst>
                <a:ext uri="{FF2B5EF4-FFF2-40B4-BE49-F238E27FC236}">
                  <a16:creationId xmlns:a16="http://schemas.microsoft.com/office/drawing/2014/main" id="{42F04A2F-820D-4891-B42E-2F79FF233084}"/>
                </a:ext>
              </a:extLst>
            </p:cNvPr>
            <p:cNvSpPr/>
            <p:nvPr/>
          </p:nvSpPr>
          <p:spPr>
            <a:xfrm>
              <a:off x="2026143" y="1624779"/>
              <a:ext cx="497504" cy="597006"/>
            </a:xfrm>
            <a:custGeom>
              <a:avLst/>
              <a:gdLst/>
              <a:ahLst/>
              <a:cxnLst/>
              <a:rect l="0" t="0" r="0" b="0"/>
              <a:pathLst>
                <a:path w="497504" h="597005">
                  <a:moveTo>
                    <a:pt x="499595" y="253364"/>
                  </a:moveTo>
                  <a:cubicBezTo>
                    <a:pt x="499595" y="111852"/>
                    <a:pt x="379088" y="-2021"/>
                    <a:pt x="235365" y="9034"/>
                  </a:cubicBezTo>
                  <a:cubicBezTo>
                    <a:pt x="113752" y="17879"/>
                    <a:pt x="15357" y="117380"/>
                    <a:pt x="8724" y="240097"/>
                  </a:cubicBezTo>
                  <a:cubicBezTo>
                    <a:pt x="4301" y="315276"/>
                    <a:pt x="34152" y="382715"/>
                    <a:pt x="83902" y="430255"/>
                  </a:cubicBezTo>
                  <a:cubicBezTo>
                    <a:pt x="128125" y="472266"/>
                    <a:pt x="151342" y="531967"/>
                    <a:pt x="151342" y="592773"/>
                  </a:cubicBezTo>
                  <a:lnTo>
                    <a:pt x="151342" y="597195"/>
                  </a:lnTo>
                  <a:lnTo>
                    <a:pt x="358082" y="597195"/>
                  </a:lnTo>
                  <a:lnTo>
                    <a:pt x="358082" y="592773"/>
                  </a:lnTo>
                  <a:cubicBezTo>
                    <a:pt x="358082" y="530861"/>
                    <a:pt x="384616" y="471160"/>
                    <a:pt x="428839" y="428043"/>
                  </a:cubicBezTo>
                  <a:cubicBezTo>
                    <a:pt x="471956" y="382715"/>
                    <a:pt x="499595" y="320804"/>
                    <a:pt x="499595" y="253364"/>
                  </a:cubicBez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4884486C-4C5C-4DB5-B4C9-2A13940085DC}"/>
                </a:ext>
              </a:extLst>
            </p:cNvPr>
            <p:cNvSpPr/>
            <p:nvPr/>
          </p:nvSpPr>
          <p:spPr>
            <a:xfrm>
              <a:off x="2142659" y="1811257"/>
              <a:ext cx="121612" cy="475393"/>
            </a:xfrm>
            <a:custGeom>
              <a:avLst/>
              <a:gdLst/>
              <a:ahLst/>
              <a:cxnLst/>
              <a:rect l="0" t="0" r="0" b="0"/>
              <a:pathLst>
                <a:path w="121612" h="475393">
                  <a:moveTo>
                    <a:pt x="105582" y="118848"/>
                  </a:moveTo>
                  <a:lnTo>
                    <a:pt x="104476" y="100054"/>
                  </a:lnTo>
                  <a:cubicBezTo>
                    <a:pt x="104476" y="100054"/>
                    <a:pt x="104476" y="100054"/>
                    <a:pt x="104476" y="100054"/>
                  </a:cubicBezTo>
                  <a:lnTo>
                    <a:pt x="103370" y="55831"/>
                  </a:lnTo>
                  <a:cubicBezTo>
                    <a:pt x="103370" y="30403"/>
                    <a:pt x="82365" y="8292"/>
                    <a:pt x="55831" y="8292"/>
                  </a:cubicBezTo>
                  <a:cubicBezTo>
                    <a:pt x="30403" y="8292"/>
                    <a:pt x="8292" y="29297"/>
                    <a:pt x="8292" y="55831"/>
                  </a:cubicBezTo>
                  <a:lnTo>
                    <a:pt x="8292" y="58042"/>
                  </a:lnTo>
                  <a:cubicBezTo>
                    <a:pt x="8292" y="76837"/>
                    <a:pt x="19347" y="94526"/>
                    <a:pt x="37036" y="101159"/>
                  </a:cubicBezTo>
                  <a:lnTo>
                    <a:pt x="38142" y="101159"/>
                  </a:lnTo>
                  <a:cubicBezTo>
                    <a:pt x="53620" y="107793"/>
                    <a:pt x="69098" y="112215"/>
                    <a:pt x="84576" y="115532"/>
                  </a:cubicBezTo>
                  <a:lnTo>
                    <a:pt x="96737" y="470418"/>
                  </a:lnTo>
                  <a:lnTo>
                    <a:pt x="115532" y="469312"/>
                  </a:lnTo>
                  <a:lnTo>
                    <a:pt x="105582" y="118848"/>
                  </a:lnTo>
                  <a:cubicBezTo>
                    <a:pt x="105582" y="118848"/>
                    <a:pt x="105582" y="118848"/>
                    <a:pt x="105582" y="118848"/>
                  </a:cubicBezTo>
                  <a:close/>
                  <a:moveTo>
                    <a:pt x="46987" y="84576"/>
                  </a:moveTo>
                  <a:lnTo>
                    <a:pt x="45881" y="84576"/>
                  </a:lnTo>
                  <a:cubicBezTo>
                    <a:pt x="34825" y="80153"/>
                    <a:pt x="28192" y="70203"/>
                    <a:pt x="28192" y="59148"/>
                  </a:cubicBezTo>
                  <a:lnTo>
                    <a:pt x="28192" y="56937"/>
                  </a:lnTo>
                  <a:cubicBezTo>
                    <a:pt x="28192" y="41459"/>
                    <a:pt x="40353" y="29297"/>
                    <a:pt x="55831" y="29297"/>
                  </a:cubicBezTo>
                  <a:cubicBezTo>
                    <a:pt x="71309" y="29297"/>
                    <a:pt x="83470" y="41459"/>
                    <a:pt x="83470" y="58042"/>
                  </a:cubicBezTo>
                  <a:lnTo>
                    <a:pt x="84576" y="98948"/>
                  </a:lnTo>
                  <a:cubicBezTo>
                    <a:pt x="72415" y="93420"/>
                    <a:pt x="59148" y="88998"/>
                    <a:pt x="46987" y="84576"/>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992E077B-7E66-4ACB-8F82-D3FD6F305BC3}"/>
                </a:ext>
              </a:extLst>
            </p:cNvPr>
            <p:cNvSpPr/>
            <p:nvPr/>
          </p:nvSpPr>
          <p:spPr>
            <a:xfrm>
              <a:off x="2253215" y="1811257"/>
              <a:ext cx="154779" cy="475393"/>
            </a:xfrm>
            <a:custGeom>
              <a:avLst/>
              <a:gdLst/>
              <a:ahLst/>
              <a:cxnLst/>
              <a:rect l="0" t="0" r="0" b="0"/>
              <a:pathLst>
                <a:path w="154779" h="475393">
                  <a:moveTo>
                    <a:pt x="108898" y="8292"/>
                  </a:moveTo>
                  <a:lnTo>
                    <a:pt x="108898" y="8292"/>
                  </a:lnTo>
                  <a:cubicBezTo>
                    <a:pt x="82365" y="8292"/>
                    <a:pt x="61359" y="29297"/>
                    <a:pt x="61359" y="54725"/>
                  </a:cubicBezTo>
                  <a:lnTo>
                    <a:pt x="60253" y="98948"/>
                  </a:lnTo>
                  <a:cubicBezTo>
                    <a:pt x="42564" y="101159"/>
                    <a:pt x="25981" y="101159"/>
                    <a:pt x="8292" y="100054"/>
                  </a:cubicBezTo>
                  <a:lnTo>
                    <a:pt x="9397" y="118848"/>
                  </a:lnTo>
                  <a:cubicBezTo>
                    <a:pt x="25981" y="119954"/>
                    <a:pt x="43670" y="119954"/>
                    <a:pt x="60253" y="117743"/>
                  </a:cubicBezTo>
                  <a:lnTo>
                    <a:pt x="46987" y="470418"/>
                  </a:lnTo>
                  <a:lnTo>
                    <a:pt x="65781" y="471524"/>
                  </a:lnTo>
                  <a:lnTo>
                    <a:pt x="77942" y="116637"/>
                  </a:lnTo>
                  <a:lnTo>
                    <a:pt x="79048" y="96737"/>
                  </a:lnTo>
                  <a:lnTo>
                    <a:pt x="80154" y="55831"/>
                  </a:lnTo>
                  <a:cubicBezTo>
                    <a:pt x="80154" y="40353"/>
                    <a:pt x="92315" y="28192"/>
                    <a:pt x="107793" y="28192"/>
                  </a:cubicBezTo>
                  <a:lnTo>
                    <a:pt x="108898" y="28192"/>
                  </a:lnTo>
                  <a:cubicBezTo>
                    <a:pt x="124376" y="28192"/>
                    <a:pt x="136537" y="40353"/>
                    <a:pt x="136537" y="55831"/>
                  </a:cubicBezTo>
                  <a:lnTo>
                    <a:pt x="136537" y="58042"/>
                  </a:lnTo>
                  <a:cubicBezTo>
                    <a:pt x="136537" y="69098"/>
                    <a:pt x="129904" y="79048"/>
                    <a:pt x="118848" y="83470"/>
                  </a:cubicBezTo>
                  <a:cubicBezTo>
                    <a:pt x="111109" y="86787"/>
                    <a:pt x="102265" y="90104"/>
                    <a:pt x="93420" y="92315"/>
                  </a:cubicBezTo>
                  <a:lnTo>
                    <a:pt x="92315" y="112215"/>
                  </a:lnTo>
                  <a:cubicBezTo>
                    <a:pt x="103370" y="108898"/>
                    <a:pt x="114426" y="105581"/>
                    <a:pt x="125482" y="101159"/>
                  </a:cubicBezTo>
                  <a:cubicBezTo>
                    <a:pt x="143171" y="93420"/>
                    <a:pt x="154226" y="76837"/>
                    <a:pt x="154226" y="58042"/>
                  </a:cubicBezTo>
                  <a:lnTo>
                    <a:pt x="154226" y="55831"/>
                  </a:lnTo>
                  <a:cubicBezTo>
                    <a:pt x="156438" y="29297"/>
                    <a:pt x="135432" y="8292"/>
                    <a:pt x="108898" y="8292"/>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6AFCA76D-E1C8-4D75-A89D-84A8B3F60AD6}"/>
                </a:ext>
              </a:extLst>
            </p:cNvPr>
            <p:cNvSpPr/>
            <p:nvPr/>
          </p:nvSpPr>
          <p:spPr>
            <a:xfrm>
              <a:off x="2169192" y="2209260"/>
              <a:ext cx="221113" cy="187946"/>
            </a:xfrm>
            <a:custGeom>
              <a:avLst/>
              <a:gdLst/>
              <a:ahLst/>
              <a:cxnLst/>
              <a:rect l="0" t="0" r="0" b="0"/>
              <a:pathLst>
                <a:path w="221113" h="187946">
                  <a:moveTo>
                    <a:pt x="8292" y="8292"/>
                  </a:moveTo>
                  <a:lnTo>
                    <a:pt x="8292" y="125482"/>
                  </a:lnTo>
                  <a:cubicBezTo>
                    <a:pt x="8292" y="142065"/>
                    <a:pt x="21559" y="156438"/>
                    <a:pt x="39248" y="156438"/>
                  </a:cubicBezTo>
                  <a:lnTo>
                    <a:pt x="81259" y="156438"/>
                  </a:lnTo>
                  <a:lnTo>
                    <a:pt x="81259" y="182971"/>
                  </a:lnTo>
                  <a:lnTo>
                    <a:pt x="144276" y="182971"/>
                  </a:lnTo>
                  <a:lnTo>
                    <a:pt x="144276" y="156438"/>
                  </a:lnTo>
                  <a:lnTo>
                    <a:pt x="186288" y="156438"/>
                  </a:lnTo>
                  <a:cubicBezTo>
                    <a:pt x="202871" y="156438"/>
                    <a:pt x="217244" y="143171"/>
                    <a:pt x="217244" y="125482"/>
                  </a:cubicBezTo>
                  <a:lnTo>
                    <a:pt x="217244" y="8292"/>
                  </a:lnTo>
                  <a:lnTo>
                    <a:pt x="8292" y="8292"/>
                  </a:lnTo>
                  <a:close/>
                </a:path>
              </a:pathLst>
            </a:custGeom>
            <a:solidFill>
              <a:srgbClr val="163E6A"/>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4B2F2411-9A67-4840-BDF9-C91CAF71A6AA}"/>
                </a:ext>
              </a:extLst>
            </p:cNvPr>
            <p:cNvSpPr/>
            <p:nvPr/>
          </p:nvSpPr>
          <p:spPr>
            <a:xfrm>
              <a:off x="2169192" y="2242427"/>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D28A53FF-9A43-4EE1-A1AD-06C5D4CF22D9}"/>
                </a:ext>
              </a:extLst>
            </p:cNvPr>
            <p:cNvSpPr/>
            <p:nvPr/>
          </p:nvSpPr>
          <p:spPr>
            <a:xfrm>
              <a:off x="2169192" y="2294389"/>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2D4C57BB-69E4-4FEF-B7C2-CFD9CBDB5667}"/>
              </a:ext>
            </a:extLst>
          </p:cNvPr>
          <p:cNvGrpSpPr/>
          <p:nvPr/>
        </p:nvGrpSpPr>
        <p:grpSpPr>
          <a:xfrm>
            <a:off x="6579943" y="1275628"/>
            <a:ext cx="670649" cy="451667"/>
            <a:chOff x="6579943" y="1275628"/>
            <a:chExt cx="670649" cy="451667"/>
          </a:xfrm>
        </p:grpSpPr>
        <p:sp>
          <p:nvSpPr>
            <p:cNvPr id="18" name="Freeform 5">
              <a:extLst>
                <a:ext uri="{FF2B5EF4-FFF2-40B4-BE49-F238E27FC236}">
                  <a16:creationId xmlns:a16="http://schemas.microsoft.com/office/drawing/2014/main" id="{85C4B39A-5FF0-4883-9670-EABAFF4A2880}"/>
                </a:ext>
              </a:extLst>
            </p:cNvPr>
            <p:cNvSpPr>
              <a:spLocks/>
            </p:cNvSpPr>
            <p:nvPr/>
          </p:nvSpPr>
          <p:spPr bwMode="auto">
            <a:xfrm>
              <a:off x="6579943" y="1275628"/>
              <a:ext cx="670649" cy="451667"/>
            </a:xfrm>
            <a:custGeom>
              <a:avLst/>
              <a:gdLst>
                <a:gd name="T0" fmla="*/ 113 w 172"/>
                <a:gd name="T1" fmla="*/ 103 h 104"/>
                <a:gd name="T2" fmla="*/ 146 w 172"/>
                <a:gd name="T3" fmla="*/ 103 h 104"/>
                <a:gd name="T4" fmla="*/ 172 w 172"/>
                <a:gd name="T5" fmla="*/ 77 h 104"/>
                <a:gd name="T6" fmla="*/ 146 w 172"/>
                <a:gd name="T7" fmla="*/ 51 h 104"/>
                <a:gd name="T8" fmla="*/ 135 w 172"/>
                <a:gd name="T9" fmla="*/ 54 h 104"/>
                <a:gd name="T10" fmla="*/ 138 w 172"/>
                <a:gd name="T11" fmla="*/ 40 h 104"/>
                <a:gd name="T12" fmla="*/ 98 w 172"/>
                <a:gd name="T13" fmla="*/ 0 h 104"/>
                <a:gd name="T14" fmla="*/ 60 w 172"/>
                <a:gd name="T15" fmla="*/ 31 h 104"/>
                <a:gd name="T16" fmla="*/ 44 w 172"/>
                <a:gd name="T17" fmla="*/ 24 h 104"/>
                <a:gd name="T18" fmla="*/ 23 w 172"/>
                <a:gd name="T19" fmla="*/ 46 h 104"/>
                <a:gd name="T20" fmla="*/ 23 w 172"/>
                <a:gd name="T21" fmla="*/ 46 h 104"/>
                <a:gd name="T22" fmla="*/ 0 w 172"/>
                <a:gd name="T23" fmla="*/ 74 h 104"/>
                <a:gd name="T24" fmla="*/ 29 w 172"/>
                <a:gd name="T25" fmla="*/ 103 h 104"/>
                <a:gd name="T26" fmla="*/ 55 w 172"/>
                <a:gd name="T27" fmla="*/ 104 h 104"/>
                <a:gd name="T28" fmla="*/ 99 w 172"/>
                <a:gd name="T29" fmla="*/ 7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4">
                  <a:moveTo>
                    <a:pt x="113" y="103"/>
                  </a:moveTo>
                  <a:cubicBezTo>
                    <a:pt x="132" y="103"/>
                    <a:pt x="146" y="103"/>
                    <a:pt x="146" y="103"/>
                  </a:cubicBezTo>
                  <a:cubicBezTo>
                    <a:pt x="160" y="103"/>
                    <a:pt x="172" y="92"/>
                    <a:pt x="172" y="77"/>
                  </a:cubicBezTo>
                  <a:cubicBezTo>
                    <a:pt x="172" y="63"/>
                    <a:pt x="160" y="51"/>
                    <a:pt x="146" y="51"/>
                  </a:cubicBezTo>
                  <a:cubicBezTo>
                    <a:pt x="142" y="51"/>
                    <a:pt x="139" y="52"/>
                    <a:pt x="135" y="54"/>
                  </a:cubicBezTo>
                  <a:cubicBezTo>
                    <a:pt x="137" y="49"/>
                    <a:pt x="138" y="45"/>
                    <a:pt x="138" y="40"/>
                  </a:cubicBezTo>
                  <a:cubicBezTo>
                    <a:pt x="138" y="18"/>
                    <a:pt x="120" y="0"/>
                    <a:pt x="98" y="0"/>
                  </a:cubicBezTo>
                  <a:cubicBezTo>
                    <a:pt x="79" y="0"/>
                    <a:pt x="64" y="13"/>
                    <a:pt x="60" y="31"/>
                  </a:cubicBezTo>
                  <a:cubicBezTo>
                    <a:pt x="56" y="27"/>
                    <a:pt x="50" y="24"/>
                    <a:pt x="44" y="24"/>
                  </a:cubicBezTo>
                  <a:cubicBezTo>
                    <a:pt x="33" y="24"/>
                    <a:pt x="23" y="34"/>
                    <a:pt x="23" y="46"/>
                  </a:cubicBezTo>
                  <a:cubicBezTo>
                    <a:pt x="23" y="46"/>
                    <a:pt x="23" y="46"/>
                    <a:pt x="23" y="46"/>
                  </a:cubicBezTo>
                  <a:cubicBezTo>
                    <a:pt x="10" y="49"/>
                    <a:pt x="0" y="60"/>
                    <a:pt x="0" y="74"/>
                  </a:cubicBezTo>
                  <a:cubicBezTo>
                    <a:pt x="0" y="90"/>
                    <a:pt x="13" y="103"/>
                    <a:pt x="29" y="103"/>
                  </a:cubicBezTo>
                  <a:cubicBezTo>
                    <a:pt x="30" y="103"/>
                    <a:pt x="30" y="104"/>
                    <a:pt x="55" y="104"/>
                  </a:cubicBezTo>
                  <a:cubicBezTo>
                    <a:pt x="76" y="104"/>
                    <a:pt x="80" y="95"/>
                    <a:pt x="99" y="74"/>
                  </a:cubicBezTo>
                </a:path>
              </a:pathLst>
            </a:custGeom>
            <a:noFill/>
            <a:ln w="19050" cap="rnd">
              <a:solidFill>
                <a:srgbClr val="163E6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9" name="Freeform 6">
              <a:extLst>
                <a:ext uri="{FF2B5EF4-FFF2-40B4-BE49-F238E27FC236}">
                  <a16:creationId xmlns:a16="http://schemas.microsoft.com/office/drawing/2014/main" id="{AB0FB94C-8F9E-4EA6-ABA7-4873398318C9}"/>
                </a:ext>
              </a:extLst>
            </p:cNvPr>
            <p:cNvSpPr>
              <a:spLocks/>
            </p:cNvSpPr>
            <p:nvPr/>
          </p:nvSpPr>
          <p:spPr bwMode="auto">
            <a:xfrm>
              <a:off x="6908363" y="1532609"/>
              <a:ext cx="76708" cy="96613"/>
            </a:xfrm>
            <a:custGeom>
              <a:avLst/>
              <a:gdLst>
                <a:gd name="T0" fmla="*/ 0 w 35"/>
                <a:gd name="T1" fmla="*/ 16 h 40"/>
                <a:gd name="T2" fmla="*/ 35 w 35"/>
                <a:gd name="T3" fmla="*/ 0 h 40"/>
                <a:gd name="T4" fmla="*/ 33 w 35"/>
                <a:gd name="T5" fmla="*/ 40 h 40"/>
                <a:gd name="T6" fmla="*/ 0 w 35"/>
                <a:gd name="T7" fmla="*/ 16 h 40"/>
              </a:gdLst>
              <a:ahLst/>
              <a:cxnLst>
                <a:cxn ang="0">
                  <a:pos x="T0" y="T1"/>
                </a:cxn>
                <a:cxn ang="0">
                  <a:pos x="T2" y="T3"/>
                </a:cxn>
                <a:cxn ang="0">
                  <a:pos x="T4" y="T5"/>
                </a:cxn>
                <a:cxn ang="0">
                  <a:pos x="T6" y="T7"/>
                </a:cxn>
              </a:cxnLst>
              <a:rect l="0" t="0" r="r" b="b"/>
              <a:pathLst>
                <a:path w="35" h="40">
                  <a:moveTo>
                    <a:pt x="0" y="16"/>
                  </a:moveTo>
                  <a:lnTo>
                    <a:pt x="35" y="0"/>
                  </a:lnTo>
                  <a:lnTo>
                    <a:pt x="33" y="40"/>
                  </a:lnTo>
                  <a:lnTo>
                    <a:pt x="0" y="16"/>
                  </a:lnTo>
                  <a:close/>
                </a:path>
              </a:pathLst>
            </a:custGeom>
            <a:solidFill>
              <a:srgbClr val="163E6A"/>
            </a:solidFill>
            <a:ln w="9525">
              <a:solidFill>
                <a:srgbClr val="163E6A"/>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3D317BB0-2E5C-403A-9F46-F106B0F03E2E}"/>
              </a:ext>
            </a:extLst>
          </p:cNvPr>
          <p:cNvGrpSpPr/>
          <p:nvPr/>
        </p:nvGrpSpPr>
        <p:grpSpPr>
          <a:xfrm>
            <a:off x="6671951" y="2443041"/>
            <a:ext cx="486632" cy="549320"/>
            <a:chOff x="9592192" y="1744460"/>
            <a:chExt cx="551498" cy="552450"/>
          </a:xfrm>
        </p:grpSpPr>
        <p:sp>
          <p:nvSpPr>
            <p:cNvPr id="21" name="Freeform: Shape 20">
              <a:extLst>
                <a:ext uri="{FF2B5EF4-FFF2-40B4-BE49-F238E27FC236}">
                  <a16:creationId xmlns:a16="http://schemas.microsoft.com/office/drawing/2014/main" id="{DA2B5ABE-9C59-4F74-843E-9C1DF4CF86D4}"/>
                </a:ext>
              </a:extLst>
            </p:cNvPr>
            <p:cNvSpPr/>
            <p:nvPr/>
          </p:nvSpPr>
          <p:spPr>
            <a:xfrm>
              <a:off x="9848415" y="1744460"/>
              <a:ext cx="295275" cy="552450"/>
            </a:xfrm>
            <a:custGeom>
              <a:avLst/>
              <a:gdLst/>
              <a:ahLst/>
              <a:cxnLst/>
              <a:rect l="0" t="0" r="0" b="0"/>
              <a:pathLst>
                <a:path w="295275" h="552450">
                  <a:moveTo>
                    <a:pt x="19526" y="7144"/>
                  </a:moveTo>
                  <a:lnTo>
                    <a:pt x="7144" y="246221"/>
                  </a:lnTo>
                  <a:lnTo>
                    <a:pt x="19526" y="547211"/>
                  </a:lnTo>
                  <a:lnTo>
                    <a:pt x="42386" y="534829"/>
                  </a:lnTo>
                  <a:cubicBezTo>
                    <a:pt x="194786" y="451009"/>
                    <a:pt x="290036" y="290036"/>
                    <a:pt x="290036" y="115729"/>
                  </a:cubicBezTo>
                  <a:lnTo>
                    <a:pt x="290036" y="7144"/>
                  </a:lnTo>
                  <a:lnTo>
                    <a:pt x="290036" y="7144"/>
                  </a:lnTo>
                  <a:cubicBezTo>
                    <a:pt x="204311" y="50006"/>
                    <a:pt x="104299" y="50006"/>
                    <a:pt x="19526" y="7144"/>
                  </a:cubicBezTo>
                  <a:lnTo>
                    <a:pt x="19526" y="7144"/>
                  </a:lnTo>
                  <a:close/>
                </a:path>
              </a:pathLst>
            </a:custGeom>
            <a:solidFill>
              <a:schemeClr val="accent5"/>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F9320BAD-1D24-4C11-AAAF-8FDF3DF28A06}"/>
                </a:ext>
              </a:extLst>
            </p:cNvPr>
            <p:cNvSpPr/>
            <p:nvPr/>
          </p:nvSpPr>
          <p:spPr>
            <a:xfrm>
              <a:off x="9592192" y="1744460"/>
              <a:ext cx="485775" cy="552450"/>
            </a:xfrm>
            <a:custGeom>
              <a:avLst/>
              <a:gdLst/>
              <a:ahLst/>
              <a:cxnLst/>
              <a:rect l="0" t="0" r="0" b="0"/>
              <a:pathLst>
                <a:path w="485775" h="552450">
                  <a:moveTo>
                    <a:pt x="481489" y="214789"/>
                  </a:moveTo>
                  <a:lnTo>
                    <a:pt x="442436" y="175736"/>
                  </a:lnTo>
                  <a:lnTo>
                    <a:pt x="277654" y="340519"/>
                  </a:lnTo>
                  <a:lnTo>
                    <a:pt x="277654" y="7144"/>
                  </a:lnTo>
                  <a:cubicBezTo>
                    <a:pt x="192881" y="50006"/>
                    <a:pt x="91916" y="50006"/>
                    <a:pt x="7144" y="7144"/>
                  </a:cubicBezTo>
                  <a:lnTo>
                    <a:pt x="7144" y="115729"/>
                  </a:lnTo>
                  <a:cubicBezTo>
                    <a:pt x="7144" y="290036"/>
                    <a:pt x="101441" y="450056"/>
                    <a:pt x="254794" y="534829"/>
                  </a:cubicBezTo>
                  <a:lnTo>
                    <a:pt x="277654" y="547211"/>
                  </a:lnTo>
                  <a:lnTo>
                    <a:pt x="277654" y="419576"/>
                  </a:lnTo>
                  <a:lnTo>
                    <a:pt x="481489" y="214789"/>
                  </a:lnTo>
                  <a:close/>
                </a:path>
              </a:pathLst>
            </a:custGeom>
            <a:solidFill>
              <a:schemeClr val="tx2"/>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564E159A-616F-4B6E-9BD6-79BC290FBFF5}"/>
                </a:ext>
              </a:extLst>
            </p:cNvPr>
            <p:cNvSpPr/>
            <p:nvPr/>
          </p:nvSpPr>
          <p:spPr bwMode="auto">
            <a:xfrm rot="18900000">
              <a:off x="9773899" y="1883265"/>
              <a:ext cx="284225" cy="150955"/>
            </a:xfrm>
            <a:custGeom>
              <a:avLst/>
              <a:gdLst>
                <a:gd name="connsiteX0" fmla="*/ 284225 w 284225"/>
                <a:gd name="connsiteY0" fmla="*/ 107849 h 150955"/>
                <a:gd name="connsiteX1" fmla="*/ 284225 w 284225"/>
                <a:gd name="connsiteY1" fmla="*/ 150955 h 150955"/>
                <a:gd name="connsiteX2" fmla="*/ 0 w 284225"/>
                <a:gd name="connsiteY2" fmla="*/ 150955 h 150955"/>
                <a:gd name="connsiteX3" fmla="*/ 0 w 284225"/>
                <a:gd name="connsiteY3" fmla="*/ 0 h 150955"/>
                <a:gd name="connsiteX4" fmla="*/ 43779 w 284225"/>
                <a:gd name="connsiteY4" fmla="*/ 0 h 150955"/>
                <a:gd name="connsiteX5" fmla="*/ 43779 w 284225"/>
                <a:gd name="connsiteY5" fmla="*/ 107176 h 150955"/>
                <a:gd name="connsiteX6" fmla="*/ 284225 w 284225"/>
                <a:gd name="connsiteY6" fmla="*/ 107849 h 15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225" h="150955">
                  <a:moveTo>
                    <a:pt x="284225" y="107849"/>
                  </a:moveTo>
                  <a:lnTo>
                    <a:pt x="284225" y="150955"/>
                  </a:lnTo>
                  <a:lnTo>
                    <a:pt x="0" y="150955"/>
                  </a:lnTo>
                  <a:lnTo>
                    <a:pt x="0" y="0"/>
                  </a:lnTo>
                  <a:lnTo>
                    <a:pt x="43779" y="0"/>
                  </a:lnTo>
                  <a:lnTo>
                    <a:pt x="43779" y="107176"/>
                  </a:lnTo>
                  <a:lnTo>
                    <a:pt x="284225" y="10784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AB69674B-275A-45DF-A95E-3F980FBF63E1}"/>
              </a:ext>
            </a:extLst>
          </p:cNvPr>
          <p:cNvGrpSpPr/>
          <p:nvPr/>
        </p:nvGrpSpPr>
        <p:grpSpPr>
          <a:xfrm>
            <a:off x="6642703" y="4654884"/>
            <a:ext cx="545130" cy="670507"/>
            <a:chOff x="9654309" y="1660397"/>
            <a:chExt cx="577922" cy="641131"/>
          </a:xfrm>
        </p:grpSpPr>
        <p:sp>
          <p:nvSpPr>
            <p:cNvPr id="25" name="Oval 24">
              <a:extLst>
                <a:ext uri="{FF2B5EF4-FFF2-40B4-BE49-F238E27FC236}">
                  <a16:creationId xmlns:a16="http://schemas.microsoft.com/office/drawing/2014/main" id="{6C7E41C9-8496-404A-BC9F-36E20B01E5EE}"/>
                </a:ext>
              </a:extLst>
            </p:cNvPr>
            <p:cNvSpPr/>
            <p:nvPr/>
          </p:nvSpPr>
          <p:spPr bwMode="auto">
            <a:xfrm>
              <a:off x="9761229" y="1802607"/>
              <a:ext cx="361195" cy="44767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 name="Group 25">
              <a:extLst>
                <a:ext uri="{FF2B5EF4-FFF2-40B4-BE49-F238E27FC236}">
                  <a16:creationId xmlns:a16="http://schemas.microsoft.com/office/drawing/2014/main" id="{2318337E-2949-4EE4-8BC5-CAACF3F9537D}"/>
                </a:ext>
              </a:extLst>
            </p:cNvPr>
            <p:cNvGrpSpPr/>
            <p:nvPr/>
          </p:nvGrpSpPr>
          <p:grpSpPr>
            <a:xfrm>
              <a:off x="9654309" y="1660397"/>
              <a:ext cx="577922" cy="641131"/>
              <a:chOff x="8836356" y="1762284"/>
              <a:chExt cx="260789" cy="289312"/>
            </a:xfrm>
          </p:grpSpPr>
          <p:sp>
            <p:nvSpPr>
              <p:cNvPr id="27" name="Freeform 732">
                <a:extLst>
                  <a:ext uri="{FF2B5EF4-FFF2-40B4-BE49-F238E27FC236}">
                    <a16:creationId xmlns:a16="http://schemas.microsoft.com/office/drawing/2014/main" id="{A27786A7-170B-45DA-952F-31FBAC37217F}"/>
                  </a:ext>
                </a:extLst>
              </p:cNvPr>
              <p:cNvSpPr>
                <a:spLocks/>
              </p:cNvSpPr>
              <p:nvPr/>
            </p:nvSpPr>
            <p:spPr bwMode="auto">
              <a:xfrm>
                <a:off x="8874605" y="1789464"/>
                <a:ext cx="182986" cy="148759"/>
              </a:xfrm>
              <a:custGeom>
                <a:avLst/>
                <a:gdLst>
                  <a:gd name="T0" fmla="*/ 183 w 277"/>
                  <a:gd name="T1" fmla="*/ 4 h 227"/>
                  <a:gd name="T2" fmla="*/ 238 w 277"/>
                  <a:gd name="T3" fmla="*/ 34 h 227"/>
                  <a:gd name="T4" fmla="*/ 271 w 277"/>
                  <a:gd name="T5" fmla="*/ 81 h 227"/>
                  <a:gd name="T6" fmla="*/ 277 w 277"/>
                  <a:gd name="T7" fmla="*/ 128 h 227"/>
                  <a:gd name="T8" fmla="*/ 275 w 277"/>
                  <a:gd name="T9" fmla="*/ 164 h 227"/>
                  <a:gd name="T10" fmla="*/ 271 w 277"/>
                  <a:gd name="T11" fmla="*/ 195 h 227"/>
                  <a:gd name="T12" fmla="*/ 269 w 277"/>
                  <a:gd name="T13" fmla="*/ 205 h 227"/>
                  <a:gd name="T14" fmla="*/ 263 w 277"/>
                  <a:gd name="T15" fmla="*/ 221 h 227"/>
                  <a:gd name="T16" fmla="*/ 251 w 277"/>
                  <a:gd name="T17" fmla="*/ 227 h 227"/>
                  <a:gd name="T18" fmla="*/ 251 w 277"/>
                  <a:gd name="T19" fmla="*/ 215 h 227"/>
                  <a:gd name="T20" fmla="*/ 253 w 277"/>
                  <a:gd name="T21" fmla="*/ 205 h 227"/>
                  <a:gd name="T22" fmla="*/ 253 w 277"/>
                  <a:gd name="T23" fmla="*/ 175 h 227"/>
                  <a:gd name="T24" fmla="*/ 244 w 277"/>
                  <a:gd name="T25" fmla="*/ 136 h 227"/>
                  <a:gd name="T26" fmla="*/ 214 w 277"/>
                  <a:gd name="T27" fmla="*/ 124 h 227"/>
                  <a:gd name="T28" fmla="*/ 181 w 277"/>
                  <a:gd name="T29" fmla="*/ 120 h 227"/>
                  <a:gd name="T30" fmla="*/ 133 w 277"/>
                  <a:gd name="T31" fmla="*/ 110 h 227"/>
                  <a:gd name="T32" fmla="*/ 102 w 277"/>
                  <a:gd name="T33" fmla="*/ 89 h 227"/>
                  <a:gd name="T34" fmla="*/ 90 w 277"/>
                  <a:gd name="T35" fmla="*/ 83 h 227"/>
                  <a:gd name="T36" fmla="*/ 72 w 277"/>
                  <a:gd name="T37" fmla="*/ 83 h 227"/>
                  <a:gd name="T38" fmla="*/ 53 w 277"/>
                  <a:gd name="T39" fmla="*/ 104 h 227"/>
                  <a:gd name="T40" fmla="*/ 29 w 277"/>
                  <a:gd name="T41" fmla="*/ 146 h 227"/>
                  <a:gd name="T42" fmla="*/ 21 w 277"/>
                  <a:gd name="T43" fmla="*/ 183 h 227"/>
                  <a:gd name="T44" fmla="*/ 21 w 277"/>
                  <a:gd name="T45" fmla="*/ 209 h 227"/>
                  <a:gd name="T46" fmla="*/ 21 w 277"/>
                  <a:gd name="T47" fmla="*/ 223 h 227"/>
                  <a:gd name="T48" fmla="*/ 7 w 277"/>
                  <a:gd name="T49" fmla="*/ 227 h 227"/>
                  <a:gd name="T50" fmla="*/ 7 w 277"/>
                  <a:gd name="T51" fmla="*/ 221 h 227"/>
                  <a:gd name="T52" fmla="*/ 7 w 277"/>
                  <a:gd name="T53" fmla="*/ 201 h 227"/>
                  <a:gd name="T54" fmla="*/ 2 w 277"/>
                  <a:gd name="T55" fmla="*/ 173 h 227"/>
                  <a:gd name="T56" fmla="*/ 0 w 277"/>
                  <a:gd name="T57" fmla="*/ 138 h 227"/>
                  <a:gd name="T58" fmla="*/ 2 w 277"/>
                  <a:gd name="T59" fmla="*/ 100 h 227"/>
                  <a:gd name="T60" fmla="*/ 13 w 277"/>
                  <a:gd name="T61" fmla="*/ 67 h 227"/>
                  <a:gd name="T62" fmla="*/ 39 w 277"/>
                  <a:gd name="T63" fmla="*/ 47 h 227"/>
                  <a:gd name="T64" fmla="*/ 76 w 277"/>
                  <a:gd name="T65" fmla="*/ 16 h 227"/>
                  <a:gd name="T66" fmla="*/ 126 w 277"/>
                  <a:gd name="T67" fmla="*/ 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7" h="227">
                    <a:moveTo>
                      <a:pt x="149" y="0"/>
                    </a:moveTo>
                    <a:lnTo>
                      <a:pt x="183" y="4"/>
                    </a:lnTo>
                    <a:lnTo>
                      <a:pt x="212" y="16"/>
                    </a:lnTo>
                    <a:lnTo>
                      <a:pt x="238" y="34"/>
                    </a:lnTo>
                    <a:lnTo>
                      <a:pt x="259" y="57"/>
                    </a:lnTo>
                    <a:lnTo>
                      <a:pt x="271" y="81"/>
                    </a:lnTo>
                    <a:lnTo>
                      <a:pt x="277" y="104"/>
                    </a:lnTo>
                    <a:lnTo>
                      <a:pt x="277" y="128"/>
                    </a:lnTo>
                    <a:lnTo>
                      <a:pt x="275" y="154"/>
                    </a:lnTo>
                    <a:lnTo>
                      <a:pt x="275" y="164"/>
                    </a:lnTo>
                    <a:lnTo>
                      <a:pt x="273" y="177"/>
                    </a:lnTo>
                    <a:lnTo>
                      <a:pt x="271" y="195"/>
                    </a:lnTo>
                    <a:lnTo>
                      <a:pt x="269" y="199"/>
                    </a:lnTo>
                    <a:lnTo>
                      <a:pt x="269" y="205"/>
                    </a:lnTo>
                    <a:lnTo>
                      <a:pt x="267" y="213"/>
                    </a:lnTo>
                    <a:lnTo>
                      <a:pt x="263" y="221"/>
                    </a:lnTo>
                    <a:lnTo>
                      <a:pt x="261" y="227"/>
                    </a:lnTo>
                    <a:lnTo>
                      <a:pt x="251" y="227"/>
                    </a:lnTo>
                    <a:lnTo>
                      <a:pt x="251" y="221"/>
                    </a:lnTo>
                    <a:lnTo>
                      <a:pt x="251" y="215"/>
                    </a:lnTo>
                    <a:lnTo>
                      <a:pt x="253" y="209"/>
                    </a:lnTo>
                    <a:lnTo>
                      <a:pt x="253" y="205"/>
                    </a:lnTo>
                    <a:lnTo>
                      <a:pt x="253" y="201"/>
                    </a:lnTo>
                    <a:lnTo>
                      <a:pt x="253" y="175"/>
                    </a:lnTo>
                    <a:lnTo>
                      <a:pt x="251" y="148"/>
                    </a:lnTo>
                    <a:lnTo>
                      <a:pt x="244" y="136"/>
                    </a:lnTo>
                    <a:lnTo>
                      <a:pt x="232" y="128"/>
                    </a:lnTo>
                    <a:lnTo>
                      <a:pt x="214" y="124"/>
                    </a:lnTo>
                    <a:lnTo>
                      <a:pt x="196" y="122"/>
                    </a:lnTo>
                    <a:lnTo>
                      <a:pt x="181" y="120"/>
                    </a:lnTo>
                    <a:lnTo>
                      <a:pt x="165" y="120"/>
                    </a:lnTo>
                    <a:lnTo>
                      <a:pt x="133" y="110"/>
                    </a:lnTo>
                    <a:lnTo>
                      <a:pt x="106" y="93"/>
                    </a:lnTo>
                    <a:lnTo>
                      <a:pt x="102" y="89"/>
                    </a:lnTo>
                    <a:lnTo>
                      <a:pt x="96" y="87"/>
                    </a:lnTo>
                    <a:lnTo>
                      <a:pt x="90" y="83"/>
                    </a:lnTo>
                    <a:lnTo>
                      <a:pt x="84" y="81"/>
                    </a:lnTo>
                    <a:lnTo>
                      <a:pt x="72" y="83"/>
                    </a:lnTo>
                    <a:lnTo>
                      <a:pt x="61" y="93"/>
                    </a:lnTo>
                    <a:lnTo>
                      <a:pt x="53" y="104"/>
                    </a:lnTo>
                    <a:lnTo>
                      <a:pt x="41" y="124"/>
                    </a:lnTo>
                    <a:lnTo>
                      <a:pt x="29" y="146"/>
                    </a:lnTo>
                    <a:lnTo>
                      <a:pt x="21" y="167"/>
                    </a:lnTo>
                    <a:lnTo>
                      <a:pt x="21" y="183"/>
                    </a:lnTo>
                    <a:lnTo>
                      <a:pt x="21" y="199"/>
                    </a:lnTo>
                    <a:lnTo>
                      <a:pt x="21" y="209"/>
                    </a:lnTo>
                    <a:lnTo>
                      <a:pt x="21" y="219"/>
                    </a:lnTo>
                    <a:lnTo>
                      <a:pt x="21" y="223"/>
                    </a:lnTo>
                    <a:lnTo>
                      <a:pt x="21" y="227"/>
                    </a:lnTo>
                    <a:lnTo>
                      <a:pt x="7" y="227"/>
                    </a:lnTo>
                    <a:lnTo>
                      <a:pt x="7" y="223"/>
                    </a:lnTo>
                    <a:lnTo>
                      <a:pt x="7" y="221"/>
                    </a:lnTo>
                    <a:lnTo>
                      <a:pt x="7" y="211"/>
                    </a:lnTo>
                    <a:lnTo>
                      <a:pt x="7" y="201"/>
                    </a:lnTo>
                    <a:lnTo>
                      <a:pt x="5" y="191"/>
                    </a:lnTo>
                    <a:lnTo>
                      <a:pt x="2" y="173"/>
                    </a:lnTo>
                    <a:lnTo>
                      <a:pt x="2" y="154"/>
                    </a:lnTo>
                    <a:lnTo>
                      <a:pt x="0" y="138"/>
                    </a:lnTo>
                    <a:lnTo>
                      <a:pt x="0" y="120"/>
                    </a:lnTo>
                    <a:lnTo>
                      <a:pt x="2" y="100"/>
                    </a:lnTo>
                    <a:lnTo>
                      <a:pt x="5" y="83"/>
                    </a:lnTo>
                    <a:lnTo>
                      <a:pt x="13" y="67"/>
                    </a:lnTo>
                    <a:lnTo>
                      <a:pt x="23" y="53"/>
                    </a:lnTo>
                    <a:lnTo>
                      <a:pt x="39" y="47"/>
                    </a:lnTo>
                    <a:lnTo>
                      <a:pt x="55" y="30"/>
                    </a:lnTo>
                    <a:lnTo>
                      <a:pt x="76" y="16"/>
                    </a:lnTo>
                    <a:lnTo>
                      <a:pt x="100" y="8"/>
                    </a:lnTo>
                    <a:lnTo>
                      <a:pt x="126" y="2"/>
                    </a:lnTo>
                    <a:lnTo>
                      <a:pt x="149"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8" name="Freeform 739">
                <a:extLst>
                  <a:ext uri="{FF2B5EF4-FFF2-40B4-BE49-F238E27FC236}">
                    <a16:creationId xmlns:a16="http://schemas.microsoft.com/office/drawing/2014/main" id="{93C4A83A-915F-4E34-9E60-1169BFAFFBDB}"/>
                  </a:ext>
                </a:extLst>
              </p:cNvPr>
              <p:cNvSpPr>
                <a:spLocks/>
              </p:cNvSpPr>
              <p:nvPr/>
            </p:nvSpPr>
            <p:spPr bwMode="auto">
              <a:xfrm>
                <a:off x="8836356" y="1762284"/>
                <a:ext cx="260789" cy="289312"/>
              </a:xfrm>
              <a:custGeom>
                <a:avLst/>
                <a:gdLst>
                  <a:gd name="T0" fmla="*/ 233 w 384"/>
                  <a:gd name="T1" fmla="*/ 4 h 426"/>
                  <a:gd name="T2" fmla="*/ 302 w 384"/>
                  <a:gd name="T3" fmla="*/ 36 h 426"/>
                  <a:gd name="T4" fmla="*/ 343 w 384"/>
                  <a:gd name="T5" fmla="*/ 89 h 426"/>
                  <a:gd name="T6" fmla="*/ 361 w 384"/>
                  <a:gd name="T7" fmla="*/ 152 h 426"/>
                  <a:gd name="T8" fmla="*/ 361 w 384"/>
                  <a:gd name="T9" fmla="*/ 213 h 426"/>
                  <a:gd name="T10" fmla="*/ 380 w 384"/>
                  <a:gd name="T11" fmla="*/ 239 h 426"/>
                  <a:gd name="T12" fmla="*/ 382 w 384"/>
                  <a:gd name="T13" fmla="*/ 278 h 426"/>
                  <a:gd name="T14" fmla="*/ 365 w 384"/>
                  <a:gd name="T15" fmla="*/ 314 h 426"/>
                  <a:gd name="T16" fmla="*/ 288 w 384"/>
                  <a:gd name="T17" fmla="*/ 391 h 426"/>
                  <a:gd name="T18" fmla="*/ 286 w 384"/>
                  <a:gd name="T19" fmla="*/ 398 h 426"/>
                  <a:gd name="T20" fmla="*/ 254 w 384"/>
                  <a:gd name="T21" fmla="*/ 426 h 426"/>
                  <a:gd name="T22" fmla="*/ 246 w 384"/>
                  <a:gd name="T23" fmla="*/ 424 h 426"/>
                  <a:gd name="T24" fmla="*/ 239 w 384"/>
                  <a:gd name="T25" fmla="*/ 414 h 426"/>
                  <a:gd name="T26" fmla="*/ 243 w 384"/>
                  <a:gd name="T27" fmla="*/ 406 h 426"/>
                  <a:gd name="T28" fmla="*/ 272 w 384"/>
                  <a:gd name="T29" fmla="*/ 379 h 426"/>
                  <a:gd name="T30" fmla="*/ 280 w 384"/>
                  <a:gd name="T31" fmla="*/ 381 h 426"/>
                  <a:gd name="T32" fmla="*/ 331 w 384"/>
                  <a:gd name="T33" fmla="*/ 320 h 426"/>
                  <a:gd name="T34" fmla="*/ 349 w 384"/>
                  <a:gd name="T35" fmla="*/ 209 h 426"/>
                  <a:gd name="T36" fmla="*/ 349 w 384"/>
                  <a:gd name="T37" fmla="*/ 152 h 426"/>
                  <a:gd name="T38" fmla="*/ 333 w 384"/>
                  <a:gd name="T39" fmla="*/ 93 h 426"/>
                  <a:gd name="T40" fmla="*/ 294 w 384"/>
                  <a:gd name="T41" fmla="*/ 46 h 426"/>
                  <a:gd name="T42" fmla="*/ 231 w 384"/>
                  <a:gd name="T43" fmla="*/ 16 h 426"/>
                  <a:gd name="T44" fmla="*/ 154 w 384"/>
                  <a:gd name="T45" fmla="*/ 16 h 426"/>
                  <a:gd name="T46" fmla="*/ 89 w 384"/>
                  <a:gd name="T47" fmla="*/ 46 h 426"/>
                  <a:gd name="T48" fmla="*/ 52 w 384"/>
                  <a:gd name="T49" fmla="*/ 93 h 426"/>
                  <a:gd name="T50" fmla="*/ 36 w 384"/>
                  <a:gd name="T51" fmla="*/ 152 h 426"/>
                  <a:gd name="T52" fmla="*/ 34 w 384"/>
                  <a:gd name="T53" fmla="*/ 209 h 426"/>
                  <a:gd name="T54" fmla="*/ 52 w 384"/>
                  <a:gd name="T55" fmla="*/ 320 h 426"/>
                  <a:gd name="T56" fmla="*/ 16 w 384"/>
                  <a:gd name="T57" fmla="*/ 314 h 426"/>
                  <a:gd name="T58" fmla="*/ 0 w 384"/>
                  <a:gd name="T59" fmla="*/ 278 h 426"/>
                  <a:gd name="T60" fmla="*/ 2 w 384"/>
                  <a:gd name="T61" fmla="*/ 239 h 426"/>
                  <a:gd name="T62" fmla="*/ 22 w 384"/>
                  <a:gd name="T63" fmla="*/ 213 h 426"/>
                  <a:gd name="T64" fmla="*/ 22 w 384"/>
                  <a:gd name="T65" fmla="*/ 152 h 426"/>
                  <a:gd name="T66" fmla="*/ 40 w 384"/>
                  <a:gd name="T67" fmla="*/ 89 h 426"/>
                  <a:gd name="T68" fmla="*/ 83 w 384"/>
                  <a:gd name="T69" fmla="*/ 36 h 426"/>
                  <a:gd name="T70" fmla="*/ 152 w 384"/>
                  <a:gd name="T71" fmla="*/ 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4" h="426">
                    <a:moveTo>
                      <a:pt x="191" y="0"/>
                    </a:moveTo>
                    <a:lnTo>
                      <a:pt x="233" y="4"/>
                    </a:lnTo>
                    <a:lnTo>
                      <a:pt x="270" y="18"/>
                    </a:lnTo>
                    <a:lnTo>
                      <a:pt x="302" y="36"/>
                    </a:lnTo>
                    <a:lnTo>
                      <a:pt x="325" y="60"/>
                    </a:lnTo>
                    <a:lnTo>
                      <a:pt x="343" y="89"/>
                    </a:lnTo>
                    <a:lnTo>
                      <a:pt x="355" y="121"/>
                    </a:lnTo>
                    <a:lnTo>
                      <a:pt x="361" y="152"/>
                    </a:lnTo>
                    <a:lnTo>
                      <a:pt x="363" y="184"/>
                    </a:lnTo>
                    <a:lnTo>
                      <a:pt x="361" y="213"/>
                    </a:lnTo>
                    <a:lnTo>
                      <a:pt x="374" y="223"/>
                    </a:lnTo>
                    <a:lnTo>
                      <a:pt x="380" y="239"/>
                    </a:lnTo>
                    <a:lnTo>
                      <a:pt x="384" y="259"/>
                    </a:lnTo>
                    <a:lnTo>
                      <a:pt x="382" y="278"/>
                    </a:lnTo>
                    <a:lnTo>
                      <a:pt x="376" y="302"/>
                    </a:lnTo>
                    <a:lnTo>
                      <a:pt x="365" y="314"/>
                    </a:lnTo>
                    <a:lnTo>
                      <a:pt x="349" y="320"/>
                    </a:lnTo>
                    <a:lnTo>
                      <a:pt x="288" y="391"/>
                    </a:lnTo>
                    <a:lnTo>
                      <a:pt x="288" y="394"/>
                    </a:lnTo>
                    <a:lnTo>
                      <a:pt x="286" y="398"/>
                    </a:lnTo>
                    <a:lnTo>
                      <a:pt x="258" y="424"/>
                    </a:lnTo>
                    <a:lnTo>
                      <a:pt x="254" y="426"/>
                    </a:lnTo>
                    <a:lnTo>
                      <a:pt x="250" y="426"/>
                    </a:lnTo>
                    <a:lnTo>
                      <a:pt x="246" y="424"/>
                    </a:lnTo>
                    <a:lnTo>
                      <a:pt x="241" y="418"/>
                    </a:lnTo>
                    <a:lnTo>
                      <a:pt x="239" y="414"/>
                    </a:lnTo>
                    <a:lnTo>
                      <a:pt x="239" y="410"/>
                    </a:lnTo>
                    <a:lnTo>
                      <a:pt x="243" y="406"/>
                    </a:lnTo>
                    <a:lnTo>
                      <a:pt x="268" y="381"/>
                    </a:lnTo>
                    <a:lnTo>
                      <a:pt x="272" y="379"/>
                    </a:lnTo>
                    <a:lnTo>
                      <a:pt x="276" y="379"/>
                    </a:lnTo>
                    <a:lnTo>
                      <a:pt x="280" y="381"/>
                    </a:lnTo>
                    <a:lnTo>
                      <a:pt x="333" y="320"/>
                    </a:lnTo>
                    <a:lnTo>
                      <a:pt x="331" y="320"/>
                    </a:lnTo>
                    <a:lnTo>
                      <a:pt x="349" y="209"/>
                    </a:lnTo>
                    <a:lnTo>
                      <a:pt x="349" y="209"/>
                    </a:lnTo>
                    <a:lnTo>
                      <a:pt x="351" y="182"/>
                    </a:lnTo>
                    <a:lnTo>
                      <a:pt x="349" y="152"/>
                    </a:lnTo>
                    <a:lnTo>
                      <a:pt x="343" y="123"/>
                    </a:lnTo>
                    <a:lnTo>
                      <a:pt x="333" y="93"/>
                    </a:lnTo>
                    <a:lnTo>
                      <a:pt x="315" y="67"/>
                    </a:lnTo>
                    <a:lnTo>
                      <a:pt x="294" y="46"/>
                    </a:lnTo>
                    <a:lnTo>
                      <a:pt x="266" y="28"/>
                    </a:lnTo>
                    <a:lnTo>
                      <a:pt x="231" y="16"/>
                    </a:lnTo>
                    <a:lnTo>
                      <a:pt x="191" y="12"/>
                    </a:lnTo>
                    <a:lnTo>
                      <a:pt x="154" y="16"/>
                    </a:lnTo>
                    <a:lnTo>
                      <a:pt x="120" y="28"/>
                    </a:lnTo>
                    <a:lnTo>
                      <a:pt x="89" y="46"/>
                    </a:lnTo>
                    <a:lnTo>
                      <a:pt x="67" y="67"/>
                    </a:lnTo>
                    <a:lnTo>
                      <a:pt x="52" y="93"/>
                    </a:lnTo>
                    <a:lnTo>
                      <a:pt x="42" y="123"/>
                    </a:lnTo>
                    <a:lnTo>
                      <a:pt x="36" y="152"/>
                    </a:lnTo>
                    <a:lnTo>
                      <a:pt x="34" y="182"/>
                    </a:lnTo>
                    <a:lnTo>
                      <a:pt x="34" y="209"/>
                    </a:lnTo>
                    <a:lnTo>
                      <a:pt x="34" y="209"/>
                    </a:lnTo>
                    <a:lnTo>
                      <a:pt x="52" y="320"/>
                    </a:lnTo>
                    <a:lnTo>
                      <a:pt x="32" y="320"/>
                    </a:lnTo>
                    <a:lnTo>
                      <a:pt x="16" y="314"/>
                    </a:lnTo>
                    <a:lnTo>
                      <a:pt x="6" y="300"/>
                    </a:lnTo>
                    <a:lnTo>
                      <a:pt x="0" y="278"/>
                    </a:lnTo>
                    <a:lnTo>
                      <a:pt x="0" y="259"/>
                    </a:lnTo>
                    <a:lnTo>
                      <a:pt x="2" y="239"/>
                    </a:lnTo>
                    <a:lnTo>
                      <a:pt x="10" y="223"/>
                    </a:lnTo>
                    <a:lnTo>
                      <a:pt x="22" y="213"/>
                    </a:lnTo>
                    <a:lnTo>
                      <a:pt x="20" y="184"/>
                    </a:lnTo>
                    <a:lnTo>
                      <a:pt x="22" y="152"/>
                    </a:lnTo>
                    <a:lnTo>
                      <a:pt x="28" y="121"/>
                    </a:lnTo>
                    <a:lnTo>
                      <a:pt x="40" y="89"/>
                    </a:lnTo>
                    <a:lnTo>
                      <a:pt x="58" y="60"/>
                    </a:lnTo>
                    <a:lnTo>
                      <a:pt x="83" y="36"/>
                    </a:lnTo>
                    <a:lnTo>
                      <a:pt x="115" y="18"/>
                    </a:lnTo>
                    <a:lnTo>
                      <a:pt x="152" y="4"/>
                    </a:lnTo>
                    <a:lnTo>
                      <a:pt x="191"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grpSp>
        <p:nvGrpSpPr>
          <p:cNvPr id="29" name="Group 28">
            <a:extLst>
              <a:ext uri="{FF2B5EF4-FFF2-40B4-BE49-F238E27FC236}">
                <a16:creationId xmlns:a16="http://schemas.microsoft.com/office/drawing/2014/main" id="{D3CD4161-965C-4BB9-84BA-9F621190490F}"/>
              </a:ext>
            </a:extLst>
          </p:cNvPr>
          <p:cNvGrpSpPr/>
          <p:nvPr/>
        </p:nvGrpSpPr>
        <p:grpSpPr>
          <a:xfrm>
            <a:off x="1053949" y="3555789"/>
            <a:ext cx="555420" cy="549320"/>
            <a:chOff x="7771092" y="4169735"/>
            <a:chExt cx="875142" cy="786170"/>
          </a:xfrm>
        </p:grpSpPr>
        <p:sp>
          <p:nvSpPr>
            <p:cNvPr id="30" name="Rectangle 29">
              <a:extLst>
                <a:ext uri="{FF2B5EF4-FFF2-40B4-BE49-F238E27FC236}">
                  <a16:creationId xmlns:a16="http://schemas.microsoft.com/office/drawing/2014/main" id="{55E6F043-CED2-4B94-95CD-21DFD2D6E77E}"/>
                </a:ext>
              </a:extLst>
            </p:cNvPr>
            <p:cNvSpPr/>
            <p:nvPr/>
          </p:nvSpPr>
          <p:spPr bwMode="auto">
            <a:xfrm>
              <a:off x="7771092" y="4169735"/>
              <a:ext cx="875142" cy="786170"/>
            </a:xfrm>
            <a:prstGeom prst="rect">
              <a:avLst/>
            </a:prstGeom>
            <a:solidFill>
              <a:schemeClr val="accent5">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 name="Group 20">
              <a:extLst>
                <a:ext uri="{FF2B5EF4-FFF2-40B4-BE49-F238E27FC236}">
                  <a16:creationId xmlns:a16="http://schemas.microsoft.com/office/drawing/2014/main" id="{A5EB98D0-4A59-4632-B149-B37B6028C1F8}"/>
                </a:ext>
              </a:extLst>
            </p:cNvPr>
            <p:cNvGrpSpPr>
              <a:grpSpLocks noChangeAspect="1"/>
            </p:cNvGrpSpPr>
            <p:nvPr/>
          </p:nvGrpSpPr>
          <p:grpSpPr bwMode="auto">
            <a:xfrm>
              <a:off x="7885262" y="4290522"/>
              <a:ext cx="636599" cy="557250"/>
              <a:chOff x="3764" y="3313"/>
              <a:chExt cx="353" cy="309"/>
            </a:xfrm>
          </p:grpSpPr>
          <p:sp>
            <p:nvSpPr>
              <p:cNvPr id="32" name="Freeform 21">
                <a:extLst>
                  <a:ext uri="{FF2B5EF4-FFF2-40B4-BE49-F238E27FC236}">
                    <a16:creationId xmlns:a16="http://schemas.microsoft.com/office/drawing/2014/main" id="{7A513C0E-75FB-494F-A20D-A54323ACBF31}"/>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Freeform 22">
                <a:extLst>
                  <a:ext uri="{FF2B5EF4-FFF2-40B4-BE49-F238E27FC236}">
                    <a16:creationId xmlns:a16="http://schemas.microsoft.com/office/drawing/2014/main" id="{B75B1C48-D6FF-411F-B977-DF6693F59EBD}"/>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Freeform 23">
                <a:extLst>
                  <a:ext uri="{FF2B5EF4-FFF2-40B4-BE49-F238E27FC236}">
                    <a16:creationId xmlns:a16="http://schemas.microsoft.com/office/drawing/2014/main" id="{6300013C-2D87-4025-B8D3-6ADC7C427A86}"/>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 name="Freeform 24">
                <a:extLst>
                  <a:ext uri="{FF2B5EF4-FFF2-40B4-BE49-F238E27FC236}">
                    <a16:creationId xmlns:a16="http://schemas.microsoft.com/office/drawing/2014/main" id="{B3CB9B63-2BB2-41F0-AC63-60722FDA9485}"/>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Freeform 25">
                <a:extLst>
                  <a:ext uri="{FF2B5EF4-FFF2-40B4-BE49-F238E27FC236}">
                    <a16:creationId xmlns:a16="http://schemas.microsoft.com/office/drawing/2014/main" id="{2DF1DBA0-293E-4FC4-93F6-1EAF796487E3}"/>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26">
                <a:extLst>
                  <a:ext uri="{FF2B5EF4-FFF2-40B4-BE49-F238E27FC236}">
                    <a16:creationId xmlns:a16="http://schemas.microsoft.com/office/drawing/2014/main" id="{B40DF091-19EA-4FAD-A429-04F44682F6E8}"/>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27">
                <a:extLst>
                  <a:ext uri="{FF2B5EF4-FFF2-40B4-BE49-F238E27FC236}">
                    <a16:creationId xmlns:a16="http://schemas.microsoft.com/office/drawing/2014/main" id="{701C2D6D-5E2D-4219-9396-B985D88BDC32}"/>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28">
                <a:extLst>
                  <a:ext uri="{FF2B5EF4-FFF2-40B4-BE49-F238E27FC236}">
                    <a16:creationId xmlns:a16="http://schemas.microsoft.com/office/drawing/2014/main" id="{00705550-03E9-4622-B2FF-6E9F0AF56AD1}"/>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29">
                <a:extLst>
                  <a:ext uri="{FF2B5EF4-FFF2-40B4-BE49-F238E27FC236}">
                    <a16:creationId xmlns:a16="http://schemas.microsoft.com/office/drawing/2014/main" id="{AF244329-C509-4ECC-974D-D4D62C712A53}"/>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1" name="Freeform 30">
                <a:extLst>
                  <a:ext uri="{FF2B5EF4-FFF2-40B4-BE49-F238E27FC236}">
                    <a16:creationId xmlns:a16="http://schemas.microsoft.com/office/drawing/2014/main" id="{CEDFDE19-11FB-48B3-8EA0-B30E219AF5E5}"/>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2" name="Freeform 31">
                <a:extLst>
                  <a:ext uri="{FF2B5EF4-FFF2-40B4-BE49-F238E27FC236}">
                    <a16:creationId xmlns:a16="http://schemas.microsoft.com/office/drawing/2014/main" id="{26D4F1CF-F2A6-45B6-97F6-C34391DB04E4}"/>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3" name="Freeform 32">
                <a:extLst>
                  <a:ext uri="{FF2B5EF4-FFF2-40B4-BE49-F238E27FC236}">
                    <a16:creationId xmlns:a16="http://schemas.microsoft.com/office/drawing/2014/main" id="{E203DC34-9EA4-4716-8386-A70798B6D69B}"/>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Freeform 33">
                <a:extLst>
                  <a:ext uri="{FF2B5EF4-FFF2-40B4-BE49-F238E27FC236}">
                    <a16:creationId xmlns:a16="http://schemas.microsoft.com/office/drawing/2014/main" id="{31E55BFA-152F-4700-9B7C-94D8EA7A335E}"/>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5" name="Freeform 34">
                <a:extLst>
                  <a:ext uri="{FF2B5EF4-FFF2-40B4-BE49-F238E27FC236}">
                    <a16:creationId xmlns:a16="http://schemas.microsoft.com/office/drawing/2014/main" id="{FC76AF30-4BAD-4838-BE0C-E80A5FCD2FE2}"/>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6" name="Freeform 35">
                <a:extLst>
                  <a:ext uri="{FF2B5EF4-FFF2-40B4-BE49-F238E27FC236}">
                    <a16:creationId xmlns:a16="http://schemas.microsoft.com/office/drawing/2014/main" id="{30B16EEA-58A7-4C05-AF3F-6451C764F578}"/>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7" name="Freeform 36">
                <a:extLst>
                  <a:ext uri="{FF2B5EF4-FFF2-40B4-BE49-F238E27FC236}">
                    <a16:creationId xmlns:a16="http://schemas.microsoft.com/office/drawing/2014/main" id="{25FD287F-1949-457B-BCB6-267221FE9574}"/>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8" name="Freeform 37">
                <a:extLst>
                  <a:ext uri="{FF2B5EF4-FFF2-40B4-BE49-F238E27FC236}">
                    <a16:creationId xmlns:a16="http://schemas.microsoft.com/office/drawing/2014/main" id="{18668241-E7A2-46D5-94EA-D68359C1A7EC}"/>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9" name="Freeform 38">
                <a:extLst>
                  <a:ext uri="{FF2B5EF4-FFF2-40B4-BE49-F238E27FC236}">
                    <a16:creationId xmlns:a16="http://schemas.microsoft.com/office/drawing/2014/main" id="{8AB0299A-DC95-4712-9B22-7D30CF3D91D1}"/>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50" name="Group 49" descr="eye, visual">
            <a:extLst>
              <a:ext uri="{FF2B5EF4-FFF2-40B4-BE49-F238E27FC236}">
                <a16:creationId xmlns:a16="http://schemas.microsoft.com/office/drawing/2014/main" id="{09011B34-59CC-4BD8-93AA-4302BB9AEAD2}"/>
              </a:ext>
            </a:extLst>
          </p:cNvPr>
          <p:cNvGrpSpPr/>
          <p:nvPr/>
        </p:nvGrpSpPr>
        <p:grpSpPr>
          <a:xfrm>
            <a:off x="975500" y="2492600"/>
            <a:ext cx="716701" cy="422783"/>
            <a:chOff x="9125687" y="3118633"/>
            <a:chExt cx="502135" cy="275278"/>
          </a:xfrm>
        </p:grpSpPr>
        <p:sp>
          <p:nvSpPr>
            <p:cNvPr id="51" name="Freeform 5">
              <a:extLst>
                <a:ext uri="{FF2B5EF4-FFF2-40B4-BE49-F238E27FC236}">
                  <a16:creationId xmlns:a16="http://schemas.microsoft.com/office/drawing/2014/main" id="{86E963A1-5575-4EDD-9B09-B3081E4E8C18}"/>
                </a:ext>
              </a:extLst>
            </p:cNvPr>
            <p:cNvSpPr>
              <a:spLocks/>
            </p:cNvSpPr>
            <p:nvPr/>
          </p:nvSpPr>
          <p:spPr bwMode="auto">
            <a:xfrm>
              <a:off x="9125687" y="3118633"/>
              <a:ext cx="502135" cy="275278"/>
            </a:xfrm>
            <a:custGeom>
              <a:avLst/>
              <a:gdLst>
                <a:gd name="T0" fmla="*/ 249 w 250"/>
                <a:gd name="T1" fmla="*/ 66 h 136"/>
                <a:gd name="T2" fmla="*/ 199 w 250"/>
                <a:gd name="T3" fmla="*/ 22 h 136"/>
                <a:gd name="T4" fmla="*/ 124 w 250"/>
                <a:gd name="T5" fmla="*/ 0 h 136"/>
                <a:gd name="T6" fmla="*/ 50 w 250"/>
                <a:gd name="T7" fmla="*/ 22 h 136"/>
                <a:gd name="T8" fmla="*/ 0 w 250"/>
                <a:gd name="T9" fmla="*/ 66 h 136"/>
                <a:gd name="T10" fmla="*/ 1 w 250"/>
                <a:gd name="T11" fmla="*/ 70 h 136"/>
                <a:gd name="T12" fmla="*/ 50 w 250"/>
                <a:gd name="T13" fmla="*/ 113 h 136"/>
                <a:gd name="T14" fmla="*/ 125 w 250"/>
                <a:gd name="T15" fmla="*/ 136 h 136"/>
                <a:gd name="T16" fmla="*/ 203 w 250"/>
                <a:gd name="T17" fmla="*/ 112 h 136"/>
                <a:gd name="T18" fmla="*/ 249 w 250"/>
                <a:gd name="T19" fmla="*/ 70 h 136"/>
                <a:gd name="T20" fmla="*/ 249 w 250"/>
                <a:gd name="T21" fmla="*/ 6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136">
                  <a:moveTo>
                    <a:pt x="249" y="66"/>
                  </a:moveTo>
                  <a:cubicBezTo>
                    <a:pt x="236" y="50"/>
                    <a:pt x="221" y="36"/>
                    <a:pt x="199" y="22"/>
                  </a:cubicBezTo>
                  <a:cubicBezTo>
                    <a:pt x="174" y="7"/>
                    <a:pt x="150" y="0"/>
                    <a:pt x="124" y="0"/>
                  </a:cubicBezTo>
                  <a:cubicBezTo>
                    <a:pt x="95" y="0"/>
                    <a:pt x="76" y="8"/>
                    <a:pt x="50" y="22"/>
                  </a:cubicBezTo>
                  <a:cubicBezTo>
                    <a:pt x="30" y="34"/>
                    <a:pt x="12" y="50"/>
                    <a:pt x="0" y="66"/>
                  </a:cubicBezTo>
                  <a:cubicBezTo>
                    <a:pt x="0" y="67"/>
                    <a:pt x="0" y="69"/>
                    <a:pt x="1" y="70"/>
                  </a:cubicBezTo>
                  <a:cubicBezTo>
                    <a:pt x="14" y="89"/>
                    <a:pt x="26" y="98"/>
                    <a:pt x="50" y="113"/>
                  </a:cubicBezTo>
                  <a:cubicBezTo>
                    <a:pt x="76" y="128"/>
                    <a:pt x="101" y="136"/>
                    <a:pt x="125" y="136"/>
                  </a:cubicBezTo>
                  <a:cubicBezTo>
                    <a:pt x="152" y="136"/>
                    <a:pt x="178" y="128"/>
                    <a:pt x="203" y="112"/>
                  </a:cubicBezTo>
                  <a:cubicBezTo>
                    <a:pt x="222" y="100"/>
                    <a:pt x="238" y="86"/>
                    <a:pt x="249" y="70"/>
                  </a:cubicBezTo>
                  <a:cubicBezTo>
                    <a:pt x="250" y="70"/>
                    <a:pt x="250" y="67"/>
                    <a:pt x="249" y="6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2" name="Oval 6">
              <a:extLst>
                <a:ext uri="{FF2B5EF4-FFF2-40B4-BE49-F238E27FC236}">
                  <a16:creationId xmlns:a16="http://schemas.microsoft.com/office/drawing/2014/main" id="{2EB5CBCF-0745-4175-997B-B40C7191BE50}"/>
                </a:ext>
              </a:extLst>
            </p:cNvPr>
            <p:cNvSpPr>
              <a:spLocks noChangeArrowheads="1"/>
            </p:cNvSpPr>
            <p:nvPr/>
          </p:nvSpPr>
          <p:spPr bwMode="auto">
            <a:xfrm>
              <a:off x="9259250" y="3133334"/>
              <a:ext cx="235009" cy="237380"/>
            </a:xfrm>
            <a:prstGeom prst="ellipse">
              <a:avLst/>
            </a:prstGeom>
            <a:solidFill>
              <a:schemeClr val="accent5">
                <a:lumMod val="60000"/>
                <a:lumOff val="40000"/>
              </a:schemeClr>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3" name="Oval 6">
              <a:extLst>
                <a:ext uri="{FF2B5EF4-FFF2-40B4-BE49-F238E27FC236}">
                  <a16:creationId xmlns:a16="http://schemas.microsoft.com/office/drawing/2014/main" id="{956460F8-AB9E-455F-8EAC-6A9D65FBEFF7}"/>
                </a:ext>
              </a:extLst>
            </p:cNvPr>
            <p:cNvSpPr>
              <a:spLocks noChangeArrowheads="1"/>
            </p:cNvSpPr>
            <p:nvPr/>
          </p:nvSpPr>
          <p:spPr bwMode="auto">
            <a:xfrm>
              <a:off x="9334698" y="3209543"/>
              <a:ext cx="84114" cy="8496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1FAEA670-2FB1-4BC6-81FD-4E0F38C64253}"/>
              </a:ext>
            </a:extLst>
          </p:cNvPr>
          <p:cNvGrpSpPr/>
          <p:nvPr/>
        </p:nvGrpSpPr>
        <p:grpSpPr>
          <a:xfrm rot="2700000">
            <a:off x="1038936" y="1286822"/>
            <a:ext cx="589827" cy="588186"/>
            <a:chOff x="1349297" y="3122177"/>
            <a:chExt cx="1040782" cy="1040780"/>
          </a:xfrm>
          <a:solidFill>
            <a:schemeClr val="bg1"/>
          </a:solidFill>
        </p:grpSpPr>
        <p:sp>
          <p:nvSpPr>
            <p:cNvPr id="55" name="Freeform 35">
              <a:extLst>
                <a:ext uri="{FF2B5EF4-FFF2-40B4-BE49-F238E27FC236}">
                  <a16:creationId xmlns:a16="http://schemas.microsoft.com/office/drawing/2014/main" id="{04B69217-E6AD-4353-BEC4-5A0899F89896}"/>
                </a:ext>
              </a:extLst>
            </p:cNvPr>
            <p:cNvSpPr/>
            <p:nvPr/>
          </p:nvSpPr>
          <p:spPr bwMode="auto">
            <a:xfrm rot="5400000">
              <a:off x="2040673" y="3471748"/>
              <a:ext cx="356841" cy="341971"/>
            </a:xfrm>
            <a:custGeom>
              <a:avLst/>
              <a:gdLst>
                <a:gd name="connsiteX0" fmla="*/ 52258 w 356841"/>
                <a:gd name="connsiteY0" fmla="*/ 52258 h 341971"/>
                <a:gd name="connsiteX1" fmla="*/ 178420 w 356841"/>
                <a:gd name="connsiteY1" fmla="*/ 0 h 341971"/>
                <a:gd name="connsiteX2" fmla="*/ 178421 w 356841"/>
                <a:gd name="connsiteY2" fmla="*/ 1 h 341971"/>
                <a:gd name="connsiteX3" fmla="*/ 356841 w 356841"/>
                <a:gd name="connsiteY3" fmla="*/ 178421 h 341971"/>
                <a:gd name="connsiteX4" fmla="*/ 356841 w 356841"/>
                <a:gd name="connsiteY4" fmla="*/ 341971 h 341971"/>
                <a:gd name="connsiteX5" fmla="*/ 0 w 356841"/>
                <a:gd name="connsiteY5" fmla="*/ 341971 h 341971"/>
                <a:gd name="connsiteX6" fmla="*/ 0 w 356841"/>
                <a:gd name="connsiteY6" fmla="*/ 178420 h 341971"/>
                <a:gd name="connsiteX7" fmla="*/ 52258 w 356841"/>
                <a:gd name="connsiteY7" fmla="*/ 52258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841" h="341971">
                  <a:moveTo>
                    <a:pt x="52258" y="52258"/>
                  </a:moveTo>
                  <a:cubicBezTo>
                    <a:pt x="84546" y="19970"/>
                    <a:pt x="129151" y="-1"/>
                    <a:pt x="178420" y="0"/>
                  </a:cubicBezTo>
                  <a:lnTo>
                    <a:pt x="178421" y="1"/>
                  </a:lnTo>
                  <a:cubicBezTo>
                    <a:pt x="276959" y="1"/>
                    <a:pt x="356840" y="79882"/>
                    <a:pt x="356841" y="178421"/>
                  </a:cubicBezTo>
                  <a:lnTo>
                    <a:pt x="356841" y="341971"/>
                  </a:lnTo>
                  <a:lnTo>
                    <a:pt x="0" y="341971"/>
                  </a:lnTo>
                  <a:lnTo>
                    <a:pt x="0" y="178420"/>
                  </a:lnTo>
                  <a:cubicBezTo>
                    <a:pt x="0" y="129150"/>
                    <a:pt x="19971" y="84545"/>
                    <a:pt x="52258" y="52258"/>
                  </a:cubicBez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6" name="Freeform 36">
              <a:extLst>
                <a:ext uri="{FF2B5EF4-FFF2-40B4-BE49-F238E27FC236}">
                  <a16:creationId xmlns:a16="http://schemas.microsoft.com/office/drawing/2014/main" id="{9554B7F9-FDED-4392-AD63-BC9480D28790}"/>
                </a:ext>
              </a:extLst>
            </p:cNvPr>
            <p:cNvSpPr/>
            <p:nvPr/>
          </p:nvSpPr>
          <p:spPr bwMode="auto">
            <a:xfrm rot="5400000">
              <a:off x="1341863" y="3471747"/>
              <a:ext cx="356840" cy="341971"/>
            </a:xfrm>
            <a:custGeom>
              <a:avLst/>
              <a:gdLst>
                <a:gd name="connsiteX0" fmla="*/ 0 w 356840"/>
                <a:gd name="connsiteY0" fmla="*/ 0 h 341971"/>
                <a:gd name="connsiteX1" fmla="*/ 356840 w 356840"/>
                <a:gd name="connsiteY1" fmla="*/ 1 h 341971"/>
                <a:gd name="connsiteX2" fmla="*/ 356840 w 356840"/>
                <a:gd name="connsiteY2" fmla="*/ 163551 h 341971"/>
                <a:gd name="connsiteX3" fmla="*/ 178420 w 356840"/>
                <a:gd name="connsiteY3" fmla="*/ 341971 h 341971"/>
                <a:gd name="connsiteX4" fmla="*/ 178420 w 356840"/>
                <a:gd name="connsiteY4" fmla="*/ 341970 h 341971"/>
                <a:gd name="connsiteX5" fmla="*/ 0 w 356840"/>
                <a:gd name="connsiteY5" fmla="*/ 163550 h 341971"/>
                <a:gd name="connsiteX6" fmla="*/ 0 w 356840"/>
                <a:gd name="connsiteY6" fmla="*/ 0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840" h="341971">
                  <a:moveTo>
                    <a:pt x="0" y="0"/>
                  </a:moveTo>
                  <a:lnTo>
                    <a:pt x="356840" y="1"/>
                  </a:lnTo>
                  <a:lnTo>
                    <a:pt x="356840" y="163551"/>
                  </a:lnTo>
                  <a:cubicBezTo>
                    <a:pt x="356840" y="262089"/>
                    <a:pt x="276959" y="341970"/>
                    <a:pt x="178420" y="341971"/>
                  </a:cubicBezTo>
                  <a:lnTo>
                    <a:pt x="178420" y="341970"/>
                  </a:lnTo>
                  <a:cubicBezTo>
                    <a:pt x="79882" y="341970"/>
                    <a:pt x="1" y="262089"/>
                    <a:pt x="0" y="163550"/>
                  </a:cubicBezTo>
                  <a:lnTo>
                    <a:pt x="0" y="0"/>
                  </a:ln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7" name="Rounded Rectangle 37">
              <a:extLst>
                <a:ext uri="{FF2B5EF4-FFF2-40B4-BE49-F238E27FC236}">
                  <a16:creationId xmlns:a16="http://schemas.microsoft.com/office/drawing/2014/main" id="{BC841F56-17B8-402C-96EA-4263F6B510EF}"/>
                </a:ext>
              </a:extLst>
            </p:cNvPr>
            <p:cNvSpPr/>
            <p:nvPr/>
          </p:nvSpPr>
          <p:spPr bwMode="auto">
            <a:xfrm rot="5400000">
              <a:off x="1349130" y="3464147"/>
              <a:ext cx="1040780" cy="356839"/>
            </a:xfrm>
            <a:prstGeom prst="roundRect">
              <a:avLst>
                <a:gd name="adj" fmla="val 50000"/>
              </a:avLst>
            </a:prstGeom>
            <a:solidFill>
              <a:schemeClr val="accent4"/>
            </a:solid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58" name="Group 57">
              <a:extLst>
                <a:ext uri="{FF2B5EF4-FFF2-40B4-BE49-F238E27FC236}">
                  <a16:creationId xmlns:a16="http://schemas.microsoft.com/office/drawing/2014/main" id="{FD4EA7E4-8F50-4AAC-AFCC-CDC010B0B047}"/>
                </a:ext>
              </a:extLst>
            </p:cNvPr>
            <p:cNvGrpSpPr/>
            <p:nvPr/>
          </p:nvGrpSpPr>
          <p:grpSpPr>
            <a:xfrm>
              <a:off x="1940029" y="3517313"/>
              <a:ext cx="45720" cy="217170"/>
              <a:chOff x="1859166" y="3501176"/>
              <a:chExt cx="45720" cy="217170"/>
            </a:xfrm>
            <a:grpFill/>
          </p:grpSpPr>
          <p:sp>
            <p:nvSpPr>
              <p:cNvPr id="67" name="Oval 66">
                <a:extLst>
                  <a:ext uri="{FF2B5EF4-FFF2-40B4-BE49-F238E27FC236}">
                    <a16:creationId xmlns:a16="http://schemas.microsoft.com/office/drawing/2014/main" id="{B2C9A82A-BEA0-430B-89A4-4887770DEA1D}"/>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8" name="Oval 67">
                <a:extLst>
                  <a:ext uri="{FF2B5EF4-FFF2-40B4-BE49-F238E27FC236}">
                    <a16:creationId xmlns:a16="http://schemas.microsoft.com/office/drawing/2014/main" id="{8ACB5084-4B07-4287-A2AB-CF47A198BE5B}"/>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9" name="Oval 68">
                <a:extLst>
                  <a:ext uri="{FF2B5EF4-FFF2-40B4-BE49-F238E27FC236}">
                    <a16:creationId xmlns:a16="http://schemas.microsoft.com/office/drawing/2014/main" id="{95B5BBFA-E1B7-4C59-ADFA-2B877DE1022E}"/>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59" name="Group 58">
              <a:extLst>
                <a:ext uri="{FF2B5EF4-FFF2-40B4-BE49-F238E27FC236}">
                  <a16:creationId xmlns:a16="http://schemas.microsoft.com/office/drawing/2014/main" id="{FE0E5331-A9B4-4EC4-BE4B-817CA10F7F49}"/>
                </a:ext>
              </a:extLst>
            </p:cNvPr>
            <p:cNvGrpSpPr/>
            <p:nvPr/>
          </p:nvGrpSpPr>
          <p:grpSpPr>
            <a:xfrm>
              <a:off x="1847981" y="3517313"/>
              <a:ext cx="45720" cy="217170"/>
              <a:chOff x="1859166" y="3501176"/>
              <a:chExt cx="45720" cy="217170"/>
            </a:xfrm>
            <a:grpFill/>
          </p:grpSpPr>
          <p:sp>
            <p:nvSpPr>
              <p:cNvPr id="64" name="Oval 63">
                <a:extLst>
                  <a:ext uri="{FF2B5EF4-FFF2-40B4-BE49-F238E27FC236}">
                    <a16:creationId xmlns:a16="http://schemas.microsoft.com/office/drawing/2014/main" id="{F26002EF-77ED-4D6F-A8AE-211292DE60A3}"/>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5" name="Oval 64">
                <a:extLst>
                  <a:ext uri="{FF2B5EF4-FFF2-40B4-BE49-F238E27FC236}">
                    <a16:creationId xmlns:a16="http://schemas.microsoft.com/office/drawing/2014/main" id="{D07AB34C-5F0B-4B31-8A00-00B2AE847AA3}"/>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6" name="Oval 65">
                <a:extLst>
                  <a:ext uri="{FF2B5EF4-FFF2-40B4-BE49-F238E27FC236}">
                    <a16:creationId xmlns:a16="http://schemas.microsoft.com/office/drawing/2014/main" id="{88864808-5F77-4798-9B0A-C0786C86374D}"/>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60" name="Group 59">
              <a:extLst>
                <a:ext uri="{FF2B5EF4-FFF2-40B4-BE49-F238E27FC236}">
                  <a16:creationId xmlns:a16="http://schemas.microsoft.com/office/drawing/2014/main" id="{2E43EC71-8FCF-4A80-88D3-E3802244D287}"/>
                </a:ext>
              </a:extLst>
            </p:cNvPr>
            <p:cNvGrpSpPr/>
            <p:nvPr/>
          </p:nvGrpSpPr>
          <p:grpSpPr>
            <a:xfrm>
              <a:off x="1755933" y="3517313"/>
              <a:ext cx="45720" cy="217170"/>
              <a:chOff x="1859166" y="3501176"/>
              <a:chExt cx="45720" cy="217170"/>
            </a:xfrm>
            <a:grpFill/>
          </p:grpSpPr>
          <p:sp>
            <p:nvSpPr>
              <p:cNvPr id="61" name="Oval 60">
                <a:extLst>
                  <a:ext uri="{FF2B5EF4-FFF2-40B4-BE49-F238E27FC236}">
                    <a16:creationId xmlns:a16="http://schemas.microsoft.com/office/drawing/2014/main" id="{82E210A8-5C58-4ED8-B7FE-DF67C6258850}"/>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2" name="Oval 61">
                <a:extLst>
                  <a:ext uri="{FF2B5EF4-FFF2-40B4-BE49-F238E27FC236}">
                    <a16:creationId xmlns:a16="http://schemas.microsoft.com/office/drawing/2014/main" id="{805FB53E-F249-4758-A7D2-B69B454285CF}"/>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3" name="Oval 62">
                <a:extLst>
                  <a:ext uri="{FF2B5EF4-FFF2-40B4-BE49-F238E27FC236}">
                    <a16:creationId xmlns:a16="http://schemas.microsoft.com/office/drawing/2014/main" id="{E233C03C-2ED4-4524-B631-8147E76B4ADA}"/>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grpSp>
        <p:nvGrpSpPr>
          <p:cNvPr id="70" name="Group 69" descr="scale, elasticity">
            <a:extLst>
              <a:ext uri="{FF2B5EF4-FFF2-40B4-BE49-F238E27FC236}">
                <a16:creationId xmlns:a16="http://schemas.microsoft.com/office/drawing/2014/main" id="{D7EE364D-9066-4B91-97C1-0A591B2603B2}"/>
              </a:ext>
            </a:extLst>
          </p:cNvPr>
          <p:cNvGrpSpPr/>
          <p:nvPr/>
        </p:nvGrpSpPr>
        <p:grpSpPr>
          <a:xfrm>
            <a:off x="1047271" y="5876741"/>
            <a:ext cx="545551" cy="511192"/>
            <a:chOff x="690617" y="3992880"/>
            <a:chExt cx="367168" cy="365760"/>
          </a:xfrm>
        </p:grpSpPr>
        <p:sp>
          <p:nvSpPr>
            <p:cNvPr id="71" name="Freeform 330">
              <a:extLst>
                <a:ext uri="{FF2B5EF4-FFF2-40B4-BE49-F238E27FC236}">
                  <a16:creationId xmlns:a16="http://schemas.microsoft.com/office/drawing/2014/main" id="{DDBE03DA-03CC-4E44-89D2-A27B1A37DDEC}"/>
                </a:ext>
              </a:extLst>
            </p:cNvPr>
            <p:cNvSpPr>
              <a:spLocks noEditPoints="1"/>
            </p:cNvSpPr>
            <p:nvPr/>
          </p:nvSpPr>
          <p:spPr bwMode="auto">
            <a:xfrm>
              <a:off x="690617" y="3992880"/>
              <a:ext cx="367168" cy="365760"/>
            </a:xfrm>
            <a:custGeom>
              <a:avLst/>
              <a:gdLst>
                <a:gd name="T0" fmla="*/ 233 w 261"/>
                <a:gd name="T1" fmla="*/ 27 h 260"/>
                <a:gd name="T2" fmla="*/ 233 w 261"/>
                <a:gd name="T3" fmla="*/ 233 h 260"/>
                <a:gd name="T4" fmla="*/ 27 w 261"/>
                <a:gd name="T5" fmla="*/ 233 h 260"/>
                <a:gd name="T6" fmla="*/ 27 w 261"/>
                <a:gd name="T7" fmla="*/ 27 h 260"/>
                <a:gd name="T8" fmla="*/ 233 w 261"/>
                <a:gd name="T9" fmla="*/ 27 h 260"/>
                <a:gd name="T10" fmla="*/ 261 w 261"/>
                <a:gd name="T11" fmla="*/ 0 h 260"/>
                <a:gd name="T12" fmla="*/ 0 w 261"/>
                <a:gd name="T13" fmla="*/ 0 h 260"/>
                <a:gd name="T14" fmla="*/ 0 w 261"/>
                <a:gd name="T15" fmla="*/ 260 h 260"/>
                <a:gd name="T16" fmla="*/ 261 w 261"/>
                <a:gd name="T17" fmla="*/ 260 h 260"/>
                <a:gd name="T18" fmla="*/ 261 w 261"/>
                <a:gd name="T1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60">
                  <a:moveTo>
                    <a:pt x="233" y="27"/>
                  </a:moveTo>
                  <a:lnTo>
                    <a:pt x="233" y="233"/>
                  </a:lnTo>
                  <a:lnTo>
                    <a:pt x="27" y="233"/>
                  </a:lnTo>
                  <a:lnTo>
                    <a:pt x="27" y="27"/>
                  </a:lnTo>
                  <a:lnTo>
                    <a:pt x="233" y="27"/>
                  </a:lnTo>
                  <a:close/>
                  <a:moveTo>
                    <a:pt x="261" y="0"/>
                  </a:moveTo>
                  <a:lnTo>
                    <a:pt x="0" y="0"/>
                  </a:lnTo>
                  <a:lnTo>
                    <a:pt x="0" y="260"/>
                  </a:lnTo>
                  <a:lnTo>
                    <a:pt x="261" y="260"/>
                  </a:lnTo>
                  <a:lnTo>
                    <a:pt x="26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2" name="Rectangle 331">
              <a:extLst>
                <a:ext uri="{FF2B5EF4-FFF2-40B4-BE49-F238E27FC236}">
                  <a16:creationId xmlns:a16="http://schemas.microsoft.com/office/drawing/2014/main" id="{EE6D08ED-4A4B-42F3-A4F7-24F6C54CEBB7}"/>
                </a:ext>
              </a:extLst>
            </p:cNvPr>
            <p:cNvSpPr>
              <a:spLocks noChangeArrowheads="1"/>
            </p:cNvSpPr>
            <p:nvPr/>
          </p:nvSpPr>
          <p:spPr bwMode="auto">
            <a:xfrm>
              <a:off x="690617" y="4185607"/>
              <a:ext cx="173033" cy="17303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3" name="Freeform 332">
              <a:extLst>
                <a:ext uri="{FF2B5EF4-FFF2-40B4-BE49-F238E27FC236}">
                  <a16:creationId xmlns:a16="http://schemas.microsoft.com/office/drawing/2014/main" id="{C9DDD8B0-FC13-4DC4-9F4F-F9B0269F94ED}"/>
                </a:ext>
              </a:extLst>
            </p:cNvPr>
            <p:cNvSpPr>
              <a:spLocks/>
            </p:cNvSpPr>
            <p:nvPr/>
          </p:nvSpPr>
          <p:spPr bwMode="auto">
            <a:xfrm>
              <a:off x="922734" y="3992880"/>
              <a:ext cx="135050" cy="135050"/>
            </a:xfrm>
            <a:custGeom>
              <a:avLst/>
              <a:gdLst>
                <a:gd name="T0" fmla="*/ 0 w 96"/>
                <a:gd name="T1" fmla="*/ 0 h 96"/>
                <a:gd name="T2" fmla="*/ 0 w 96"/>
                <a:gd name="T3" fmla="*/ 27 h 96"/>
                <a:gd name="T4" fmla="*/ 68 w 96"/>
                <a:gd name="T5" fmla="*/ 27 h 96"/>
                <a:gd name="T6" fmla="*/ 68 w 96"/>
                <a:gd name="T7" fmla="*/ 96 h 96"/>
                <a:gd name="T8" fmla="*/ 96 w 96"/>
                <a:gd name="T9" fmla="*/ 96 h 96"/>
                <a:gd name="T10" fmla="*/ 96 w 96"/>
                <a:gd name="T11" fmla="*/ 0 h 96"/>
                <a:gd name="T12" fmla="*/ 0 w 96"/>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96" h="96">
                  <a:moveTo>
                    <a:pt x="0" y="0"/>
                  </a:moveTo>
                  <a:lnTo>
                    <a:pt x="0" y="27"/>
                  </a:lnTo>
                  <a:lnTo>
                    <a:pt x="68" y="27"/>
                  </a:lnTo>
                  <a:lnTo>
                    <a:pt x="68" y="96"/>
                  </a:lnTo>
                  <a:lnTo>
                    <a:pt x="96" y="96"/>
                  </a:lnTo>
                  <a:lnTo>
                    <a:pt x="96"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74" name="Graphic 261" descr="protect">
            <a:extLst>
              <a:ext uri="{FF2B5EF4-FFF2-40B4-BE49-F238E27FC236}">
                <a16:creationId xmlns:a16="http://schemas.microsoft.com/office/drawing/2014/main" id="{764C25DD-24C2-4F3F-B246-3E1FBD6A0E21}"/>
              </a:ext>
            </a:extLst>
          </p:cNvPr>
          <p:cNvGrpSpPr/>
          <p:nvPr/>
        </p:nvGrpSpPr>
        <p:grpSpPr>
          <a:xfrm>
            <a:off x="1053949" y="4717408"/>
            <a:ext cx="540987" cy="534502"/>
            <a:chOff x="10236634" y="4964871"/>
            <a:chExt cx="220903" cy="218255"/>
          </a:xfrm>
        </p:grpSpPr>
        <p:sp>
          <p:nvSpPr>
            <p:cNvPr id="75" name="Freeform: Shape 74">
              <a:extLst>
                <a:ext uri="{FF2B5EF4-FFF2-40B4-BE49-F238E27FC236}">
                  <a16:creationId xmlns:a16="http://schemas.microsoft.com/office/drawing/2014/main" id="{595993E6-034D-4750-BCA5-B35A0A67A16E}"/>
                </a:ext>
              </a:extLst>
            </p:cNvPr>
            <p:cNvSpPr/>
            <p:nvPr/>
          </p:nvSpPr>
          <p:spPr>
            <a:xfrm>
              <a:off x="10236634" y="5111093"/>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ED51A7C-A646-400C-9537-63C3176369E1}"/>
                </a:ext>
              </a:extLst>
            </p:cNvPr>
            <p:cNvSpPr/>
            <p:nvPr/>
          </p:nvSpPr>
          <p:spPr>
            <a:xfrm>
              <a:off x="10236634" y="508618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CC79CB1E-7835-436F-8C8A-0780760DB266}"/>
                </a:ext>
              </a:extLst>
            </p:cNvPr>
            <p:cNvSpPr/>
            <p:nvPr/>
          </p:nvSpPr>
          <p:spPr>
            <a:xfrm>
              <a:off x="10236634" y="506095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0DC365DC-49A6-4B5C-A3FF-A7D9FD5131FE}"/>
                </a:ext>
              </a:extLst>
            </p:cNvPr>
            <p:cNvSpPr/>
            <p:nvPr/>
          </p:nvSpPr>
          <p:spPr>
            <a:xfrm>
              <a:off x="10236634" y="5035234"/>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F794EBF4-48F0-40B9-B368-F50E8E4B4EDF}"/>
                </a:ext>
              </a:extLst>
            </p:cNvPr>
            <p:cNvSpPr/>
            <p:nvPr/>
          </p:nvSpPr>
          <p:spPr>
            <a:xfrm>
              <a:off x="10236634" y="5011542"/>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F413BEEA-313A-4850-9691-D797321923B7}"/>
                </a:ext>
              </a:extLst>
            </p:cNvPr>
            <p:cNvSpPr/>
            <p:nvPr/>
          </p:nvSpPr>
          <p:spPr>
            <a:xfrm>
              <a:off x="10236634" y="4986555"/>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922D729E-9793-4F66-AFF5-D3F93C78E329}"/>
                </a:ext>
              </a:extLst>
            </p:cNvPr>
            <p:cNvSpPr/>
            <p:nvPr/>
          </p:nvSpPr>
          <p:spPr>
            <a:xfrm>
              <a:off x="10236634" y="4964871"/>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0"/>
                    <a:pt x="219690" y="37954"/>
                  </a:cubicBezTo>
                  <a:cubicBezTo>
                    <a:pt x="219690" y="17987"/>
                    <a:pt x="170914" y="1801"/>
                    <a:pt x="110746" y="1801"/>
                  </a:cubicBezTo>
                  <a:cubicBezTo>
                    <a:pt x="50577" y="1801"/>
                    <a:pt x="1801" y="17987"/>
                    <a:pt x="1801" y="37954"/>
                  </a:cubicBezTo>
                  <a:cubicBezTo>
                    <a:pt x="1801" y="57920"/>
                    <a:pt x="50577" y="74106"/>
                    <a:pt x="110746" y="74106"/>
                  </a:cubicBezTo>
                  <a:close/>
                </a:path>
              </a:pathLst>
            </a:custGeom>
            <a:solidFill>
              <a:srgbClr val="163E6A"/>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82" name="Graphic 291" descr="gear, wrench, engineer">
            <a:extLst>
              <a:ext uri="{FF2B5EF4-FFF2-40B4-BE49-F238E27FC236}">
                <a16:creationId xmlns:a16="http://schemas.microsoft.com/office/drawing/2014/main" id="{13E7CC8C-B86B-46A5-9F5A-DBD5C10DA822}"/>
              </a:ext>
            </a:extLst>
          </p:cNvPr>
          <p:cNvGrpSpPr/>
          <p:nvPr/>
        </p:nvGrpSpPr>
        <p:grpSpPr>
          <a:xfrm>
            <a:off x="6652522" y="3555789"/>
            <a:ext cx="555420" cy="549320"/>
            <a:chOff x="3513079" y="2994448"/>
            <a:chExt cx="498751" cy="498751"/>
          </a:xfrm>
        </p:grpSpPr>
        <p:sp>
          <p:nvSpPr>
            <p:cNvPr id="83" name="Freeform: Shape 82">
              <a:extLst>
                <a:ext uri="{FF2B5EF4-FFF2-40B4-BE49-F238E27FC236}">
                  <a16:creationId xmlns:a16="http://schemas.microsoft.com/office/drawing/2014/main" id="{21093A60-C2EB-42C0-B04C-FB116CC3DB97}"/>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163E6A"/>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0727B711-3796-4BB8-8C01-07674CF1542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pic>
        <p:nvPicPr>
          <p:cNvPr id="86" name="Graphic 85" descr="Checkmark">
            <a:extLst>
              <a:ext uri="{FF2B5EF4-FFF2-40B4-BE49-F238E27FC236}">
                <a16:creationId xmlns:a16="http://schemas.microsoft.com/office/drawing/2014/main" id="{E4BC7AAB-049F-41D6-929D-62BBBB7679F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23119" y="2288664"/>
            <a:ext cx="723764" cy="723764"/>
          </a:xfrm>
          <a:prstGeom prst="rect">
            <a:avLst/>
          </a:prstGeom>
        </p:spPr>
      </p:pic>
      <p:pic>
        <p:nvPicPr>
          <p:cNvPr id="87" name="Graphic 86" descr="Checkmark">
            <a:extLst>
              <a:ext uri="{FF2B5EF4-FFF2-40B4-BE49-F238E27FC236}">
                <a16:creationId xmlns:a16="http://schemas.microsoft.com/office/drawing/2014/main" id="{2AF80C12-AF39-4D6D-84A0-8D0A97AD644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01628" y="3379020"/>
            <a:ext cx="723764" cy="723764"/>
          </a:xfrm>
          <a:prstGeom prst="rect">
            <a:avLst/>
          </a:prstGeom>
        </p:spPr>
      </p:pic>
      <p:pic>
        <p:nvPicPr>
          <p:cNvPr id="88" name="Graphic 87" descr="Checkmark">
            <a:extLst>
              <a:ext uri="{FF2B5EF4-FFF2-40B4-BE49-F238E27FC236}">
                <a16:creationId xmlns:a16="http://schemas.microsoft.com/office/drawing/2014/main" id="{360369ED-4FCA-4CBC-82D0-05EC60EC6E4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23119" y="1210204"/>
            <a:ext cx="723764" cy="723764"/>
          </a:xfrm>
          <a:prstGeom prst="rect">
            <a:avLst/>
          </a:prstGeom>
        </p:spPr>
      </p:pic>
      <p:pic>
        <p:nvPicPr>
          <p:cNvPr id="89" name="Graphic 88" descr="Checkmark">
            <a:extLst>
              <a:ext uri="{FF2B5EF4-FFF2-40B4-BE49-F238E27FC236}">
                <a16:creationId xmlns:a16="http://schemas.microsoft.com/office/drawing/2014/main" id="{9978FAA6-9972-46A4-99EC-909506CD4C3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83844" y="1170727"/>
            <a:ext cx="723764" cy="723764"/>
          </a:xfrm>
          <a:prstGeom prst="rect">
            <a:avLst/>
          </a:prstGeom>
        </p:spPr>
      </p:pic>
      <p:pic>
        <p:nvPicPr>
          <p:cNvPr id="90" name="Graphic 89" descr="Checkmark">
            <a:extLst>
              <a:ext uri="{FF2B5EF4-FFF2-40B4-BE49-F238E27FC236}">
                <a16:creationId xmlns:a16="http://schemas.microsoft.com/office/drawing/2014/main" id="{A92EE53D-5057-44AE-A6DB-B7BDEAB9F93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78726" y="2300881"/>
            <a:ext cx="723764" cy="723764"/>
          </a:xfrm>
          <a:prstGeom prst="rect">
            <a:avLst/>
          </a:prstGeom>
        </p:spPr>
      </p:pic>
      <p:pic>
        <p:nvPicPr>
          <p:cNvPr id="91" name="Graphic 90" descr="Checkmark">
            <a:extLst>
              <a:ext uri="{FF2B5EF4-FFF2-40B4-BE49-F238E27FC236}">
                <a16:creationId xmlns:a16="http://schemas.microsoft.com/office/drawing/2014/main" id="{A6BCBB5A-4018-4F0A-912B-05200E23505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65138" y="3459129"/>
            <a:ext cx="723764" cy="723764"/>
          </a:xfrm>
          <a:prstGeom prst="rect">
            <a:avLst/>
          </a:prstGeom>
        </p:spPr>
      </p:pic>
      <p:pic>
        <p:nvPicPr>
          <p:cNvPr id="93" name="Graphic 92" descr="Checkmark">
            <a:extLst>
              <a:ext uri="{FF2B5EF4-FFF2-40B4-BE49-F238E27FC236}">
                <a16:creationId xmlns:a16="http://schemas.microsoft.com/office/drawing/2014/main" id="{EBB15988-93CC-4D38-9595-5AA2363E9C5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467117" y="4548032"/>
            <a:ext cx="723764" cy="723764"/>
          </a:xfrm>
          <a:prstGeom prst="rect">
            <a:avLst/>
          </a:prstGeom>
        </p:spPr>
      </p:pic>
      <p:pic>
        <p:nvPicPr>
          <p:cNvPr id="94" name="Graphic 93" descr="Checkmark">
            <a:extLst>
              <a:ext uri="{FF2B5EF4-FFF2-40B4-BE49-F238E27FC236}">
                <a16:creationId xmlns:a16="http://schemas.microsoft.com/office/drawing/2014/main" id="{F4714C55-5775-4B69-96B9-E4D16A78B33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23119" y="5703607"/>
            <a:ext cx="723764" cy="723764"/>
          </a:xfrm>
          <a:prstGeom prst="rect">
            <a:avLst/>
          </a:prstGeom>
        </p:spPr>
      </p:pic>
      <p:sp>
        <p:nvSpPr>
          <p:cNvPr id="7" name="Rectangle: Rounded Corners 6">
            <a:extLst>
              <a:ext uri="{FF2B5EF4-FFF2-40B4-BE49-F238E27FC236}">
                <a16:creationId xmlns:a16="http://schemas.microsoft.com/office/drawing/2014/main" id="{FE52DFDB-E132-4BB0-912D-7BC75A9DCBED}"/>
              </a:ext>
            </a:extLst>
          </p:cNvPr>
          <p:cNvSpPr/>
          <p:nvPr/>
        </p:nvSpPr>
        <p:spPr bwMode="auto">
          <a:xfrm>
            <a:off x="5800173" y="214555"/>
            <a:ext cx="2275048" cy="656378"/>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accent5"/>
                </a:solidFill>
                <a:ea typeface="Segoe UI" pitchFamily="34" charset="0"/>
                <a:cs typeface="Segoe UI" pitchFamily="34" charset="0"/>
              </a:rPr>
              <a:t>configurable</a:t>
            </a:r>
          </a:p>
        </p:txBody>
      </p:sp>
      <p:sp>
        <p:nvSpPr>
          <p:cNvPr id="96" name="Rectangle: Rounded Corners 95">
            <a:extLst>
              <a:ext uri="{FF2B5EF4-FFF2-40B4-BE49-F238E27FC236}">
                <a16:creationId xmlns:a16="http://schemas.microsoft.com/office/drawing/2014/main" id="{72A41B4E-8EF8-4ABD-97F3-4C670B959163}"/>
              </a:ext>
            </a:extLst>
          </p:cNvPr>
          <p:cNvSpPr/>
          <p:nvPr/>
        </p:nvSpPr>
        <p:spPr bwMode="auto">
          <a:xfrm>
            <a:off x="2112931" y="243094"/>
            <a:ext cx="1449666" cy="656378"/>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accent5"/>
                </a:solidFill>
                <a:ea typeface="Segoe UI" pitchFamily="34" charset="0"/>
                <a:cs typeface="Segoe UI" pitchFamily="34" charset="0"/>
              </a:rPr>
              <a:t>VMs</a:t>
            </a:r>
          </a:p>
        </p:txBody>
      </p:sp>
    </p:spTree>
    <p:extLst>
      <p:ext uri="{BB962C8B-B14F-4D97-AF65-F5344CB8AC3E}">
        <p14:creationId xmlns:p14="http://schemas.microsoft.com/office/powerpoint/2010/main" val="360971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109A0-1529-49C8-A3DF-8578E2D42778}"/>
              </a:ext>
            </a:extLst>
          </p:cNvPr>
          <p:cNvSpPr>
            <a:spLocks noGrp="1"/>
          </p:cNvSpPr>
          <p:nvPr>
            <p:ph type="title"/>
          </p:nvPr>
        </p:nvSpPr>
        <p:spPr/>
        <p:txBody>
          <a:bodyPr/>
          <a:lstStyle/>
          <a:p>
            <a:r>
              <a:rPr lang="en-US"/>
              <a:t>SQL Server 2019 comparison to Azure SQL</a:t>
            </a:r>
          </a:p>
        </p:txBody>
      </p:sp>
      <p:graphicFrame>
        <p:nvGraphicFramePr>
          <p:cNvPr id="4" name="Table 3">
            <a:extLst>
              <a:ext uri="{FF2B5EF4-FFF2-40B4-BE49-F238E27FC236}">
                <a16:creationId xmlns:a16="http://schemas.microsoft.com/office/drawing/2014/main" id="{2686E0A1-F97D-4A03-9BB5-517E15AAFC67}"/>
              </a:ext>
            </a:extLst>
          </p:cNvPr>
          <p:cNvGraphicFramePr>
            <a:graphicFrameLocks noGrp="1"/>
          </p:cNvGraphicFramePr>
          <p:nvPr/>
        </p:nvGraphicFramePr>
        <p:xfrm>
          <a:off x="424180" y="1240366"/>
          <a:ext cx="11510154" cy="5160430"/>
        </p:xfrm>
        <a:graphic>
          <a:graphicData uri="http://schemas.openxmlformats.org/drawingml/2006/table">
            <a:tbl>
              <a:tblPr firstRow="1" bandRow="1">
                <a:tableStyleId>{5C22544A-7EE6-4342-B048-85BDC9FD1C3A}</a:tableStyleId>
              </a:tblPr>
              <a:tblGrid>
                <a:gridCol w="3836718">
                  <a:extLst>
                    <a:ext uri="{9D8B030D-6E8A-4147-A177-3AD203B41FA5}">
                      <a16:colId xmlns:a16="http://schemas.microsoft.com/office/drawing/2014/main" val="1062027916"/>
                    </a:ext>
                  </a:extLst>
                </a:gridCol>
                <a:gridCol w="3836718">
                  <a:extLst>
                    <a:ext uri="{9D8B030D-6E8A-4147-A177-3AD203B41FA5}">
                      <a16:colId xmlns:a16="http://schemas.microsoft.com/office/drawing/2014/main" val="3540941010"/>
                    </a:ext>
                  </a:extLst>
                </a:gridCol>
                <a:gridCol w="3836718">
                  <a:extLst>
                    <a:ext uri="{9D8B030D-6E8A-4147-A177-3AD203B41FA5}">
                      <a16:colId xmlns:a16="http://schemas.microsoft.com/office/drawing/2014/main" val="486341775"/>
                    </a:ext>
                  </a:extLst>
                </a:gridCol>
              </a:tblGrid>
              <a:tr h="516043">
                <a:tc>
                  <a:txBody>
                    <a:bodyPr/>
                    <a:lstStyle/>
                    <a:p>
                      <a:r>
                        <a:rPr lang="en-US"/>
                        <a:t>Feature</a:t>
                      </a:r>
                    </a:p>
                  </a:txBody>
                  <a:tcPr/>
                </a:tc>
                <a:tc>
                  <a:txBody>
                    <a:bodyPr/>
                    <a:lstStyle/>
                    <a:p>
                      <a:r>
                        <a:rPr lang="en-US"/>
                        <a:t>SQL Server 2019</a:t>
                      </a:r>
                    </a:p>
                  </a:txBody>
                  <a:tcPr/>
                </a:tc>
                <a:tc>
                  <a:txBody>
                    <a:bodyPr/>
                    <a:lstStyle/>
                    <a:p>
                      <a:r>
                        <a:rPr lang="en-US"/>
                        <a:t>Azure SQL</a:t>
                      </a:r>
                    </a:p>
                  </a:txBody>
                  <a:tcPr/>
                </a:tc>
                <a:extLst>
                  <a:ext uri="{0D108BD9-81ED-4DB2-BD59-A6C34878D82A}">
                    <a16:rowId xmlns:a16="http://schemas.microsoft.com/office/drawing/2014/main" val="2839683007"/>
                  </a:ext>
                </a:extLst>
              </a:tr>
              <a:tr h="516043">
                <a:tc>
                  <a:txBody>
                    <a:bodyPr/>
                    <a:lstStyle/>
                    <a:p>
                      <a:r>
                        <a:rPr lang="en-US"/>
                        <a:t>Intelligent Query Processing</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994561391"/>
                  </a:ext>
                </a:extLst>
              </a:tr>
              <a:tr h="516043">
                <a:tc>
                  <a:txBody>
                    <a:bodyPr/>
                    <a:lstStyle/>
                    <a:p>
                      <a:r>
                        <a:rPr lang="en-US"/>
                        <a:t>Lightweight Query Profiling</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972928564"/>
                  </a:ext>
                </a:extLst>
              </a:tr>
              <a:tr h="516043">
                <a:tc>
                  <a:txBody>
                    <a:bodyPr/>
                    <a:lstStyle/>
                    <a:p>
                      <a:r>
                        <a:rPr lang="en-US"/>
                        <a:t>In-Memory Database</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176628059"/>
                  </a:ext>
                </a:extLst>
              </a:tr>
              <a:tr h="516043">
                <a:tc>
                  <a:txBody>
                    <a:bodyPr/>
                    <a:lstStyle/>
                    <a:p>
                      <a:r>
                        <a:rPr lang="en-US"/>
                        <a:t>Always Encrypted with Enclaves</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74400265"/>
                  </a:ext>
                </a:extLst>
              </a:tr>
              <a:tr h="516043">
                <a:tc>
                  <a:txBody>
                    <a:bodyPr/>
                    <a:lstStyle/>
                    <a:p>
                      <a:r>
                        <a:rPr lang="en-US"/>
                        <a:t>Data Classification</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696642942"/>
                  </a:ext>
                </a:extLst>
              </a:tr>
              <a:tr h="516043">
                <a:tc>
                  <a:txBody>
                    <a:bodyPr/>
                    <a:lstStyle/>
                    <a:p>
                      <a:r>
                        <a:rPr lang="en-US"/>
                        <a:t>Accelerated Database Recovery</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93444140"/>
                  </a:ext>
                </a:extLst>
              </a:tr>
              <a:tr h="516043">
                <a:tc>
                  <a:txBody>
                    <a:bodyPr/>
                    <a:lstStyle/>
                    <a:p>
                      <a:r>
                        <a:rPr lang="en-US"/>
                        <a:t>UTF-8</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529949652"/>
                  </a:ext>
                </a:extLst>
              </a:tr>
              <a:tr h="516043">
                <a:tc>
                  <a:txBody>
                    <a:bodyPr/>
                    <a:lstStyle/>
                    <a:p>
                      <a:r>
                        <a:rPr lang="en-US"/>
                        <a:t>Extensibility Framework</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503043367"/>
                  </a:ext>
                </a:extLst>
              </a:tr>
              <a:tr h="516043">
                <a:tc>
                  <a:txBody>
                    <a:bodyPr/>
                    <a:lstStyle/>
                    <a:p>
                      <a:r>
                        <a:rPr lang="en-US" err="1"/>
                        <a:t>Polybase</a:t>
                      </a:r>
                      <a:r>
                        <a:rPr lang="en-US"/>
                        <a:t> Data Virtualization</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418921548"/>
                  </a:ext>
                </a:extLst>
              </a:tr>
            </a:tbl>
          </a:graphicData>
        </a:graphic>
      </p:graphicFrame>
      <p:pic>
        <p:nvPicPr>
          <p:cNvPr id="6" name="Graphic 5" descr="Checkmark">
            <a:extLst>
              <a:ext uri="{FF2B5EF4-FFF2-40B4-BE49-F238E27FC236}">
                <a16:creationId xmlns:a16="http://schemas.microsoft.com/office/drawing/2014/main" id="{AA7EEE24-9EFB-4C18-97AF-D729E14C4A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33160" y="1775838"/>
            <a:ext cx="351148" cy="351148"/>
          </a:xfrm>
          <a:prstGeom prst="rect">
            <a:avLst/>
          </a:prstGeom>
        </p:spPr>
      </p:pic>
      <p:pic>
        <p:nvPicPr>
          <p:cNvPr id="7" name="Graphic 6" descr="Checkmark">
            <a:extLst>
              <a:ext uri="{FF2B5EF4-FFF2-40B4-BE49-F238E27FC236}">
                <a16:creationId xmlns:a16="http://schemas.microsoft.com/office/drawing/2014/main" id="{CAAFE98E-406C-436F-8C87-2B568D6622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40256" y="1804030"/>
            <a:ext cx="351148" cy="351148"/>
          </a:xfrm>
          <a:prstGeom prst="rect">
            <a:avLst/>
          </a:prstGeom>
        </p:spPr>
      </p:pic>
      <p:pic>
        <p:nvPicPr>
          <p:cNvPr id="8" name="Graphic 7" descr="Checkmark">
            <a:extLst>
              <a:ext uri="{FF2B5EF4-FFF2-40B4-BE49-F238E27FC236}">
                <a16:creationId xmlns:a16="http://schemas.microsoft.com/office/drawing/2014/main" id="{EF212D3D-52B9-417C-9903-AAE350372E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0776" y="2289124"/>
            <a:ext cx="351148" cy="351148"/>
          </a:xfrm>
          <a:prstGeom prst="rect">
            <a:avLst/>
          </a:prstGeom>
        </p:spPr>
      </p:pic>
      <p:pic>
        <p:nvPicPr>
          <p:cNvPr id="9" name="Graphic 8" descr="Checkmark">
            <a:extLst>
              <a:ext uri="{FF2B5EF4-FFF2-40B4-BE49-F238E27FC236}">
                <a16:creationId xmlns:a16="http://schemas.microsoft.com/office/drawing/2014/main" id="{56365C82-E321-4E9F-98C8-8BFAE9FD0B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03683" y="2869440"/>
            <a:ext cx="351148" cy="351148"/>
          </a:xfrm>
          <a:prstGeom prst="rect">
            <a:avLst/>
          </a:prstGeom>
        </p:spPr>
      </p:pic>
      <p:sp>
        <p:nvSpPr>
          <p:cNvPr id="10" name="TextBox 9">
            <a:extLst>
              <a:ext uri="{FF2B5EF4-FFF2-40B4-BE49-F238E27FC236}">
                <a16:creationId xmlns:a16="http://schemas.microsoft.com/office/drawing/2014/main" id="{EC9E5193-0132-4F9A-831E-A31924CC198C}"/>
              </a:ext>
            </a:extLst>
          </p:cNvPr>
          <p:cNvSpPr txBox="1"/>
          <p:nvPr/>
        </p:nvSpPr>
        <p:spPr>
          <a:xfrm>
            <a:off x="10028069" y="2937888"/>
            <a:ext cx="154143"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p:txBody>
      </p:sp>
      <p:pic>
        <p:nvPicPr>
          <p:cNvPr id="11" name="Graphic 10" descr="Checkmark">
            <a:extLst>
              <a:ext uri="{FF2B5EF4-FFF2-40B4-BE49-F238E27FC236}">
                <a16:creationId xmlns:a16="http://schemas.microsoft.com/office/drawing/2014/main" id="{5C656860-446B-4B18-98B6-411CF37060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9907" y="3338563"/>
            <a:ext cx="351148" cy="351148"/>
          </a:xfrm>
          <a:prstGeom prst="rect">
            <a:avLst/>
          </a:prstGeom>
        </p:spPr>
      </p:pic>
      <p:pic>
        <p:nvPicPr>
          <p:cNvPr id="12" name="Graphic 11" descr="Checkmark">
            <a:extLst>
              <a:ext uri="{FF2B5EF4-FFF2-40B4-BE49-F238E27FC236}">
                <a16:creationId xmlns:a16="http://schemas.microsoft.com/office/drawing/2014/main" id="{E4AD4416-12E6-4EF1-BD83-53E8381D2C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9907" y="3861140"/>
            <a:ext cx="351148" cy="351148"/>
          </a:xfrm>
          <a:prstGeom prst="rect">
            <a:avLst/>
          </a:prstGeom>
        </p:spPr>
      </p:pic>
      <p:pic>
        <p:nvPicPr>
          <p:cNvPr id="13" name="Graphic 12" descr="Checkmark">
            <a:extLst>
              <a:ext uri="{FF2B5EF4-FFF2-40B4-BE49-F238E27FC236}">
                <a16:creationId xmlns:a16="http://schemas.microsoft.com/office/drawing/2014/main" id="{841EE216-6821-403B-B029-33D2391439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29566" y="3861140"/>
            <a:ext cx="351148" cy="351148"/>
          </a:xfrm>
          <a:prstGeom prst="rect">
            <a:avLst/>
          </a:prstGeom>
        </p:spPr>
      </p:pic>
      <p:pic>
        <p:nvPicPr>
          <p:cNvPr id="14" name="Graphic 13" descr="Checkmark">
            <a:extLst>
              <a:ext uri="{FF2B5EF4-FFF2-40B4-BE49-F238E27FC236}">
                <a16:creationId xmlns:a16="http://schemas.microsoft.com/office/drawing/2014/main" id="{AE5C4AF5-7C99-48C8-BC19-6122575463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9907" y="4373922"/>
            <a:ext cx="351148" cy="351148"/>
          </a:xfrm>
          <a:prstGeom prst="rect">
            <a:avLst/>
          </a:prstGeom>
        </p:spPr>
      </p:pic>
      <p:pic>
        <p:nvPicPr>
          <p:cNvPr id="15" name="Graphic 14" descr="Checkmark">
            <a:extLst>
              <a:ext uri="{FF2B5EF4-FFF2-40B4-BE49-F238E27FC236}">
                <a16:creationId xmlns:a16="http://schemas.microsoft.com/office/drawing/2014/main" id="{805AB9A6-82AF-48A5-B7CA-1A76F7F066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29566" y="4434270"/>
            <a:ext cx="351148" cy="351148"/>
          </a:xfrm>
          <a:prstGeom prst="rect">
            <a:avLst/>
          </a:prstGeom>
        </p:spPr>
      </p:pic>
      <p:pic>
        <p:nvPicPr>
          <p:cNvPr id="16" name="Graphic 15" descr="Checkmark">
            <a:extLst>
              <a:ext uri="{FF2B5EF4-FFF2-40B4-BE49-F238E27FC236}">
                <a16:creationId xmlns:a16="http://schemas.microsoft.com/office/drawing/2014/main" id="{F0BA4843-E651-4FFD-B8D0-8FCC565115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33160" y="4899360"/>
            <a:ext cx="351148" cy="351148"/>
          </a:xfrm>
          <a:prstGeom prst="rect">
            <a:avLst/>
          </a:prstGeom>
        </p:spPr>
      </p:pic>
      <p:pic>
        <p:nvPicPr>
          <p:cNvPr id="17" name="Graphic 16" descr="Checkmark">
            <a:extLst>
              <a:ext uri="{FF2B5EF4-FFF2-40B4-BE49-F238E27FC236}">
                <a16:creationId xmlns:a16="http://schemas.microsoft.com/office/drawing/2014/main" id="{395CEA0A-156D-4DF0-9A17-B272B4AE74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33160" y="5378904"/>
            <a:ext cx="351148" cy="351148"/>
          </a:xfrm>
          <a:prstGeom prst="rect">
            <a:avLst/>
          </a:prstGeom>
        </p:spPr>
      </p:pic>
      <p:pic>
        <p:nvPicPr>
          <p:cNvPr id="18" name="Graphic 17" descr="Checkmark">
            <a:extLst>
              <a:ext uri="{FF2B5EF4-FFF2-40B4-BE49-F238E27FC236}">
                <a16:creationId xmlns:a16="http://schemas.microsoft.com/office/drawing/2014/main" id="{96F02992-87E5-4DB7-B9B3-B98E391EBA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33160" y="5933062"/>
            <a:ext cx="351148" cy="351148"/>
          </a:xfrm>
          <a:prstGeom prst="rect">
            <a:avLst/>
          </a:prstGeom>
        </p:spPr>
      </p:pic>
      <p:sp>
        <p:nvSpPr>
          <p:cNvPr id="19" name="TextBox 18">
            <a:extLst>
              <a:ext uri="{FF2B5EF4-FFF2-40B4-BE49-F238E27FC236}">
                <a16:creationId xmlns:a16="http://schemas.microsoft.com/office/drawing/2014/main" id="{42DF3BCC-575C-4BC4-A247-5EA5836AB301}"/>
              </a:ext>
            </a:extLst>
          </p:cNvPr>
          <p:cNvSpPr txBox="1"/>
          <p:nvPr/>
        </p:nvSpPr>
        <p:spPr>
          <a:xfrm>
            <a:off x="511191" y="6550223"/>
            <a:ext cx="154143"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p:txBody>
      </p:sp>
      <p:sp>
        <p:nvSpPr>
          <p:cNvPr id="20" name="TextBox 19">
            <a:extLst>
              <a:ext uri="{FF2B5EF4-FFF2-40B4-BE49-F238E27FC236}">
                <a16:creationId xmlns:a16="http://schemas.microsoft.com/office/drawing/2014/main" id="{4AA9275B-DFEF-4E67-9FA8-89D8D10DB054}"/>
              </a:ext>
            </a:extLst>
          </p:cNvPr>
          <p:cNvSpPr txBox="1"/>
          <p:nvPr/>
        </p:nvSpPr>
        <p:spPr>
          <a:xfrm>
            <a:off x="820132" y="6529192"/>
            <a:ext cx="602395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In-Memory OLTP exists in both SQL Server and Azure</a:t>
            </a:r>
          </a:p>
        </p:txBody>
      </p:sp>
      <p:pic>
        <p:nvPicPr>
          <p:cNvPr id="21" name="Graphic 20" descr="Checkmark">
            <a:extLst>
              <a:ext uri="{FF2B5EF4-FFF2-40B4-BE49-F238E27FC236}">
                <a16:creationId xmlns:a16="http://schemas.microsoft.com/office/drawing/2014/main" id="{7B86A362-7839-4F91-BC38-E7D85F5486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29566" y="4899360"/>
            <a:ext cx="351148" cy="351148"/>
          </a:xfrm>
          <a:prstGeom prst="rect">
            <a:avLst/>
          </a:prstGeom>
        </p:spPr>
      </p:pic>
    </p:spTree>
    <p:extLst>
      <p:ext uri="{BB962C8B-B14F-4D97-AF65-F5344CB8AC3E}">
        <p14:creationId xmlns:p14="http://schemas.microsoft.com/office/powerpoint/2010/main" val="165576100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A46A5-88E6-447C-BC4F-C8AFFBC03B62}"/>
              </a:ext>
            </a:extLst>
          </p:cNvPr>
          <p:cNvSpPr>
            <a:spLocks noGrp="1"/>
          </p:cNvSpPr>
          <p:nvPr>
            <p:ph type="title"/>
          </p:nvPr>
        </p:nvSpPr>
        <p:spPr>
          <a:xfrm>
            <a:off x="588263" y="457200"/>
            <a:ext cx="11389728" cy="553998"/>
          </a:xfrm>
        </p:spPr>
        <p:txBody>
          <a:bodyPr/>
          <a:lstStyle/>
          <a:p>
            <a:r>
              <a:rPr lang="en-US" dirty="0"/>
              <a:t>Agenda for Module 04</a:t>
            </a:r>
          </a:p>
        </p:txBody>
      </p:sp>
      <p:sp>
        <p:nvSpPr>
          <p:cNvPr id="3" name="Text Placeholder 2">
            <a:extLst>
              <a:ext uri="{FF2B5EF4-FFF2-40B4-BE49-F238E27FC236}">
                <a16:creationId xmlns:a16="http://schemas.microsoft.com/office/drawing/2014/main" id="{F61C8C23-68F9-4F0C-8C32-78C1784FF8E0}"/>
              </a:ext>
            </a:extLst>
          </p:cNvPr>
          <p:cNvSpPr>
            <a:spLocks noGrp="1"/>
          </p:cNvSpPr>
          <p:nvPr>
            <p:ph type="body" sz="quarter" idx="10"/>
          </p:nvPr>
        </p:nvSpPr>
        <p:spPr>
          <a:xfrm>
            <a:off x="586740" y="1353436"/>
            <a:ext cx="11018520" cy="2585323"/>
          </a:xfrm>
        </p:spPr>
        <p:txBody>
          <a:bodyPr/>
          <a:lstStyle/>
          <a:p>
            <a:r>
              <a:rPr lang="en-US" sz="2400" dirty="0">
                <a:solidFill>
                  <a:schemeClr val="tx2"/>
                </a:solidFill>
              </a:rPr>
              <a:t>Scenario review – Tailspin Toys Gaming</a:t>
            </a:r>
          </a:p>
          <a:p>
            <a:r>
              <a:rPr lang="en-US" sz="2400" dirty="0">
                <a:solidFill>
                  <a:schemeClr val="tx2"/>
                </a:solidFill>
              </a:rPr>
              <a:t>Introduction to Azure SQL</a:t>
            </a:r>
          </a:p>
          <a:p>
            <a:r>
              <a:rPr lang="en-US" sz="2400" dirty="0">
                <a:solidFill>
                  <a:schemeClr val="tx2"/>
                </a:solidFill>
              </a:rPr>
              <a:t>Azure SQL fundamentals</a:t>
            </a:r>
          </a:p>
          <a:p>
            <a:r>
              <a:rPr lang="en-US" sz="2400" dirty="0">
                <a:solidFill>
                  <a:schemeClr val="tx2"/>
                </a:solidFill>
              </a:rPr>
              <a:t>Networking fundamentals</a:t>
            </a:r>
          </a:p>
          <a:p>
            <a:r>
              <a:rPr lang="en-US" sz="2400" dirty="0">
                <a:solidFill>
                  <a:schemeClr val="tx2"/>
                </a:solidFill>
              </a:rPr>
              <a:t>Migrating to Azure SQL</a:t>
            </a:r>
          </a:p>
          <a:p>
            <a:r>
              <a:rPr lang="en-US" sz="2400" dirty="0">
                <a:solidFill>
                  <a:schemeClr val="tx2"/>
                </a:solidFill>
              </a:rPr>
              <a:t>Demos: Database discovery and assessment</a:t>
            </a:r>
          </a:p>
        </p:txBody>
      </p:sp>
    </p:spTree>
    <p:extLst>
      <p:ext uri="{BB962C8B-B14F-4D97-AF65-F5344CB8AC3E}">
        <p14:creationId xmlns:p14="http://schemas.microsoft.com/office/powerpoint/2010/main" val="115278784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Networking Fundamentals</a:t>
            </a:r>
          </a:p>
        </p:txBody>
      </p:sp>
    </p:spTree>
    <p:extLst>
      <p:ext uri="{BB962C8B-B14F-4D97-AF65-F5344CB8AC3E}">
        <p14:creationId xmlns:p14="http://schemas.microsoft.com/office/powerpoint/2010/main" val="318510433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81783B-D3D6-4528-B424-A72CF1DF6ED2}"/>
              </a:ext>
            </a:extLst>
          </p:cNvPr>
          <p:cNvSpPr>
            <a:spLocks noGrp="1"/>
          </p:cNvSpPr>
          <p:nvPr>
            <p:ph idx="1"/>
          </p:nvPr>
        </p:nvSpPr>
        <p:spPr>
          <a:xfrm>
            <a:off x="838200" y="1318162"/>
            <a:ext cx="10515600" cy="5082638"/>
          </a:xfrm>
        </p:spPr>
        <p:txBody>
          <a:bodyPr>
            <a:normAutofit fontScale="77500" lnSpcReduction="20000"/>
          </a:bodyPr>
          <a:lstStyle/>
          <a:p>
            <a:pPr>
              <a:lnSpc>
                <a:spcPct val="120000"/>
              </a:lnSpc>
            </a:pPr>
            <a:r>
              <a:rPr lang="en-US" b="1" dirty="0">
                <a:latin typeface="Segoe UI Light" panose="020B0502040204020203" pitchFamily="34" charset="0"/>
                <a:cs typeface="Segoe UI Light" panose="020B0502040204020203" pitchFamily="34" charset="0"/>
              </a:rPr>
              <a:t>Azure Virtual Network (VNet)</a:t>
            </a:r>
          </a:p>
          <a:p>
            <a:pPr lvl="1">
              <a:lnSpc>
                <a:spcPct val="120000"/>
              </a:lnSpc>
            </a:pPr>
            <a:r>
              <a:rPr lang="en-US" dirty="0">
                <a:latin typeface="Segoe UI Light" panose="020B0502040204020203" pitchFamily="34" charset="0"/>
                <a:cs typeface="Segoe UI Light" panose="020B0502040204020203" pitchFamily="34" charset="0"/>
              </a:rPr>
              <a:t>Logically isolated network on Azure</a:t>
            </a:r>
          </a:p>
          <a:p>
            <a:pPr lvl="1">
              <a:lnSpc>
                <a:spcPct val="120000"/>
              </a:lnSpc>
            </a:pPr>
            <a:r>
              <a:rPr lang="en-US" dirty="0">
                <a:latin typeface="Segoe UI Light" panose="020B0502040204020203" pitchFamily="34" charset="0"/>
                <a:cs typeface="Segoe UI Light" panose="020B0502040204020203" pitchFamily="34" charset="0"/>
              </a:rPr>
              <a:t>Allows resources to securely communicate with each other, the internet, and on-prem networks.</a:t>
            </a:r>
          </a:p>
          <a:p>
            <a:pPr lvl="1">
              <a:lnSpc>
                <a:spcPct val="120000"/>
              </a:lnSpc>
            </a:pPr>
            <a:r>
              <a:rPr lang="en-US" dirty="0">
                <a:latin typeface="Segoe UI Light" panose="020B0502040204020203" pitchFamily="34" charset="0"/>
                <a:cs typeface="Segoe UI Light" panose="020B0502040204020203" pitchFamily="34" charset="0"/>
              </a:rPr>
              <a:t>Scoped to a single region</a:t>
            </a:r>
          </a:p>
          <a:p>
            <a:pPr lvl="1">
              <a:lnSpc>
                <a:spcPct val="120000"/>
              </a:lnSpc>
            </a:pPr>
            <a:r>
              <a:rPr lang="en-US" dirty="0">
                <a:latin typeface="Segoe UI Light" panose="020B0502040204020203" pitchFamily="34" charset="0"/>
                <a:cs typeface="Segoe UI Light" panose="020B0502040204020203" pitchFamily="34" charset="0"/>
              </a:rPr>
              <a:t>Segmented into one or more subnets</a:t>
            </a:r>
          </a:p>
          <a:p>
            <a:pPr>
              <a:lnSpc>
                <a:spcPct val="120000"/>
              </a:lnSpc>
            </a:pPr>
            <a:r>
              <a:rPr lang="en-US" b="1" dirty="0">
                <a:latin typeface="Segoe UI Light" panose="020B0502040204020203" pitchFamily="34" charset="0"/>
                <a:cs typeface="Segoe UI Light" panose="020B0502040204020203" pitchFamily="34" charset="0"/>
              </a:rPr>
              <a:t>Subnets</a:t>
            </a:r>
            <a:r>
              <a:rPr lang="en-US" dirty="0">
                <a:latin typeface="Segoe UI Light" panose="020B0502040204020203" pitchFamily="34" charset="0"/>
                <a:cs typeface="Segoe UI Light" panose="020B0502040204020203" pitchFamily="34" charset="0"/>
              </a:rPr>
              <a:t>: segmentation of VNets to organize and secure resources in discrete sections</a:t>
            </a:r>
          </a:p>
          <a:p>
            <a:pPr>
              <a:lnSpc>
                <a:spcPct val="120000"/>
              </a:lnSpc>
            </a:pPr>
            <a:r>
              <a:rPr lang="en-US" b="1" dirty="0">
                <a:latin typeface="Segoe UI Light" panose="020B0502040204020203" pitchFamily="34" charset="0"/>
                <a:cs typeface="Segoe UI Light" panose="020B0502040204020203" pitchFamily="34" charset="0"/>
              </a:rPr>
              <a:t>VNet Peering</a:t>
            </a:r>
            <a:r>
              <a:rPr lang="en-US" dirty="0">
                <a:latin typeface="Segoe UI Light" panose="020B0502040204020203" pitchFamily="34" charset="0"/>
                <a:cs typeface="Segoe UI Light" panose="020B0502040204020203" pitchFamily="34" charset="0"/>
              </a:rPr>
              <a:t>: used to connected multiple virtual networks (can be different regions) </a:t>
            </a:r>
          </a:p>
          <a:p>
            <a:pPr>
              <a:lnSpc>
                <a:spcPct val="120000"/>
              </a:lnSpc>
            </a:pPr>
            <a:r>
              <a:rPr lang="en-US" b="1" dirty="0">
                <a:latin typeface="Segoe UI Light" panose="020B0502040204020203" pitchFamily="34" charset="0"/>
                <a:cs typeface="Segoe UI Light" panose="020B0502040204020203" pitchFamily="34" charset="0"/>
              </a:rPr>
              <a:t>VPN Gateway</a:t>
            </a:r>
            <a:r>
              <a:rPr lang="en-US" dirty="0">
                <a:latin typeface="Segoe UI Light" panose="020B0502040204020203" pitchFamily="34" charset="0"/>
                <a:cs typeface="Segoe UI Light" panose="020B0502040204020203" pitchFamily="34" charset="0"/>
              </a:rPr>
              <a:t>: provides secure connection between Azure VNet and on-prem over the internet</a:t>
            </a:r>
          </a:p>
          <a:p>
            <a:pPr>
              <a:lnSpc>
                <a:spcPct val="120000"/>
              </a:lnSpc>
            </a:pPr>
            <a:r>
              <a:rPr lang="en-US" b="1" dirty="0">
                <a:latin typeface="Segoe UI Light" panose="020B0502040204020203" pitchFamily="34" charset="0"/>
                <a:cs typeface="Segoe UI Light" panose="020B0502040204020203" pitchFamily="34" charset="0"/>
              </a:rPr>
              <a:t>ExpressRoute</a:t>
            </a:r>
            <a:r>
              <a:rPr lang="en-US" dirty="0">
                <a:latin typeface="Segoe UI Light" panose="020B0502040204020203" pitchFamily="34" charset="0"/>
                <a:cs typeface="Segoe UI Light" panose="020B0502040204020203" pitchFamily="34" charset="0"/>
              </a:rPr>
              <a:t>: provides secure and private connection between Azure and on-prem </a:t>
            </a:r>
          </a:p>
          <a:p>
            <a:pPr>
              <a:lnSpc>
                <a:spcPct val="120000"/>
              </a:lnSpc>
            </a:pPr>
            <a:r>
              <a:rPr lang="en-US" b="1" dirty="0">
                <a:latin typeface="Segoe UI Light" panose="020B0502040204020203" pitchFamily="34" charset="0"/>
                <a:cs typeface="Segoe UI Light" panose="020B0502040204020203" pitchFamily="34" charset="0"/>
              </a:rPr>
              <a:t>Network security group (NSG)</a:t>
            </a:r>
            <a:r>
              <a:rPr lang="en-US" dirty="0">
                <a:latin typeface="Segoe UI Light" panose="020B0502040204020203" pitchFamily="34" charset="0"/>
                <a:cs typeface="Segoe UI Light" panose="020B0502040204020203" pitchFamily="34" charset="0"/>
              </a:rPr>
              <a:t>: Allows or denies inbound traffic to your Azure resources (like a cloud-level firewall for your network)</a:t>
            </a:r>
          </a:p>
        </p:txBody>
      </p:sp>
      <p:sp>
        <p:nvSpPr>
          <p:cNvPr id="4" name="Title 4">
            <a:extLst>
              <a:ext uri="{FF2B5EF4-FFF2-40B4-BE49-F238E27FC236}">
                <a16:creationId xmlns:a16="http://schemas.microsoft.com/office/drawing/2014/main" id="{B647380C-0AC0-4C13-AEA7-A80633BAF366}"/>
              </a:ext>
            </a:extLst>
          </p:cNvPr>
          <p:cNvSpPr>
            <a:spLocks noGrp="1"/>
          </p:cNvSpPr>
          <p:nvPr>
            <p:ph type="title"/>
          </p:nvPr>
        </p:nvSpPr>
        <p:spPr>
          <a:xfrm>
            <a:off x="588263" y="457200"/>
            <a:ext cx="11018520" cy="553998"/>
          </a:xfrm>
        </p:spPr>
        <p:txBody>
          <a:bodyPr>
            <a:normAutofit fontScale="90000"/>
          </a:bodyPr>
          <a:lstStyle/>
          <a:p>
            <a:r>
              <a:rPr lang="en-US" dirty="0">
                <a:latin typeface="Segoe UI Semibold" panose="020B0702040204020203" pitchFamily="34" charset="0"/>
                <a:cs typeface="Segoe UI Semibold" panose="020B0702040204020203" pitchFamily="34" charset="0"/>
              </a:rPr>
              <a:t>Networking 101: Azure Virtual Networks</a:t>
            </a:r>
          </a:p>
        </p:txBody>
      </p:sp>
    </p:spTree>
    <p:extLst>
      <p:ext uri="{BB962C8B-B14F-4D97-AF65-F5344CB8AC3E}">
        <p14:creationId xmlns:p14="http://schemas.microsoft.com/office/powerpoint/2010/main" val="3569742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3BF805-7B61-46A6-A332-3AA4F3359C2D}"/>
              </a:ext>
            </a:extLst>
          </p:cNvPr>
          <p:cNvSpPr>
            <a:spLocks noGrp="1"/>
          </p:cNvSpPr>
          <p:nvPr>
            <p:ph type="title"/>
          </p:nvPr>
        </p:nvSpPr>
        <p:spPr>
          <a:xfrm>
            <a:off x="39838" y="56131"/>
            <a:ext cx="12152162" cy="1325563"/>
          </a:xfrm>
        </p:spPr>
        <p:txBody>
          <a:bodyPr/>
          <a:lstStyle/>
          <a:p>
            <a:r>
              <a:rPr lang="en-US" dirty="0"/>
              <a:t> </a:t>
            </a:r>
          </a:p>
        </p:txBody>
      </p:sp>
      <p:grpSp>
        <p:nvGrpSpPr>
          <p:cNvPr id="72" name="Group 71">
            <a:extLst>
              <a:ext uri="{FF2B5EF4-FFF2-40B4-BE49-F238E27FC236}">
                <a16:creationId xmlns:a16="http://schemas.microsoft.com/office/drawing/2014/main" id="{FDACE652-1CD1-4E80-A260-E067D7D142A5}"/>
              </a:ext>
            </a:extLst>
          </p:cNvPr>
          <p:cNvGrpSpPr/>
          <p:nvPr/>
        </p:nvGrpSpPr>
        <p:grpSpPr>
          <a:xfrm>
            <a:off x="4619986" y="3004421"/>
            <a:ext cx="904009" cy="2734457"/>
            <a:chOff x="4318647" y="2281932"/>
            <a:chExt cx="904009" cy="2734457"/>
          </a:xfrm>
        </p:grpSpPr>
        <p:sp>
          <p:nvSpPr>
            <p:cNvPr id="6" name="Rectangle 5">
              <a:extLst>
                <a:ext uri="{FF2B5EF4-FFF2-40B4-BE49-F238E27FC236}">
                  <a16:creationId xmlns:a16="http://schemas.microsoft.com/office/drawing/2014/main" id="{56F972E9-4757-4879-9FD9-A9E84EA8F6F1}"/>
                </a:ext>
              </a:extLst>
            </p:cNvPr>
            <p:cNvSpPr/>
            <p:nvPr/>
          </p:nvSpPr>
          <p:spPr>
            <a:xfrm>
              <a:off x="4318647" y="2281932"/>
              <a:ext cx="904009" cy="2734457"/>
            </a:xfrm>
            <a:prstGeom prst="rect">
              <a:avLst/>
            </a:prstGeom>
            <a:solidFill>
              <a:srgbClr val="92D050">
                <a:alpha val="21961"/>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CR1</a:t>
              </a:r>
            </a:p>
          </p:txBody>
        </p:sp>
        <p:sp>
          <p:nvSpPr>
            <p:cNvPr id="7" name="Rectangle 6">
              <a:extLst>
                <a:ext uri="{FF2B5EF4-FFF2-40B4-BE49-F238E27FC236}">
                  <a16:creationId xmlns:a16="http://schemas.microsoft.com/office/drawing/2014/main" id="{63AB7D41-3674-4048-AAC2-A705BBF5CCE8}"/>
                </a:ext>
              </a:extLst>
            </p:cNvPr>
            <p:cNvSpPr/>
            <p:nvPr/>
          </p:nvSpPr>
          <p:spPr>
            <a:xfrm>
              <a:off x="4474071" y="2424680"/>
              <a:ext cx="577971" cy="6206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GW</a:t>
              </a:r>
            </a:p>
          </p:txBody>
        </p:sp>
        <p:sp>
          <p:nvSpPr>
            <p:cNvPr id="8" name="Rectangle 7">
              <a:extLst>
                <a:ext uri="{FF2B5EF4-FFF2-40B4-BE49-F238E27FC236}">
                  <a16:creationId xmlns:a16="http://schemas.microsoft.com/office/drawing/2014/main" id="{13291A8A-E530-4C98-AFE8-D96602DFC4AB}"/>
                </a:ext>
              </a:extLst>
            </p:cNvPr>
            <p:cNvSpPr/>
            <p:nvPr/>
          </p:nvSpPr>
          <p:spPr>
            <a:xfrm>
              <a:off x="4487200" y="3263842"/>
              <a:ext cx="577971" cy="6206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GW</a:t>
              </a:r>
            </a:p>
          </p:txBody>
        </p:sp>
        <p:sp>
          <p:nvSpPr>
            <p:cNvPr id="9" name="Rectangle 8">
              <a:extLst>
                <a:ext uri="{FF2B5EF4-FFF2-40B4-BE49-F238E27FC236}">
                  <a16:creationId xmlns:a16="http://schemas.microsoft.com/office/drawing/2014/main" id="{4FEA3E49-ACBA-4800-A204-3C23C2A3ADF7}"/>
                </a:ext>
              </a:extLst>
            </p:cNvPr>
            <p:cNvSpPr/>
            <p:nvPr/>
          </p:nvSpPr>
          <p:spPr>
            <a:xfrm>
              <a:off x="4470926" y="4093533"/>
              <a:ext cx="577971" cy="6206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GW</a:t>
              </a:r>
            </a:p>
          </p:txBody>
        </p:sp>
      </p:grpSp>
      <p:grpSp>
        <p:nvGrpSpPr>
          <p:cNvPr id="10" name="Group 9">
            <a:extLst>
              <a:ext uri="{FF2B5EF4-FFF2-40B4-BE49-F238E27FC236}">
                <a16:creationId xmlns:a16="http://schemas.microsoft.com/office/drawing/2014/main" id="{A149856A-2CA1-43ED-8186-10BB56F5DCEB}"/>
              </a:ext>
            </a:extLst>
          </p:cNvPr>
          <p:cNvGrpSpPr/>
          <p:nvPr/>
        </p:nvGrpSpPr>
        <p:grpSpPr>
          <a:xfrm>
            <a:off x="7796607" y="1575198"/>
            <a:ext cx="3670387" cy="2382865"/>
            <a:chOff x="7348202" y="924567"/>
            <a:chExt cx="3670387" cy="2382865"/>
          </a:xfrm>
        </p:grpSpPr>
        <p:sp>
          <p:nvSpPr>
            <p:cNvPr id="11" name="Rectangle 10">
              <a:extLst>
                <a:ext uri="{FF2B5EF4-FFF2-40B4-BE49-F238E27FC236}">
                  <a16:creationId xmlns:a16="http://schemas.microsoft.com/office/drawing/2014/main" id="{9542D2F2-FDCB-44FC-8B16-65E3D96938D3}"/>
                </a:ext>
              </a:extLst>
            </p:cNvPr>
            <p:cNvSpPr/>
            <p:nvPr/>
          </p:nvSpPr>
          <p:spPr>
            <a:xfrm>
              <a:off x="7348202" y="924567"/>
              <a:ext cx="3670387" cy="2382865"/>
            </a:xfrm>
            <a:prstGeom prst="rect">
              <a:avLst/>
            </a:prstGeom>
            <a:solidFill>
              <a:schemeClr val="accent2">
                <a:lumMod val="60000"/>
                <a:lumOff val="40000"/>
              </a:schemeClr>
            </a:solid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TR 3</a:t>
              </a:r>
            </a:p>
          </p:txBody>
        </p:sp>
        <p:grpSp>
          <p:nvGrpSpPr>
            <p:cNvPr id="12" name="Group 11">
              <a:extLst>
                <a:ext uri="{FF2B5EF4-FFF2-40B4-BE49-F238E27FC236}">
                  <a16:creationId xmlns:a16="http://schemas.microsoft.com/office/drawing/2014/main" id="{A745C8D7-8555-4C17-92CE-34EFE7737F01}"/>
                </a:ext>
              </a:extLst>
            </p:cNvPr>
            <p:cNvGrpSpPr/>
            <p:nvPr/>
          </p:nvGrpSpPr>
          <p:grpSpPr>
            <a:xfrm>
              <a:off x="7504736" y="1090071"/>
              <a:ext cx="1601928" cy="931317"/>
              <a:chOff x="6252534" y="423892"/>
              <a:chExt cx="1601928" cy="931317"/>
            </a:xfrm>
          </p:grpSpPr>
          <p:sp>
            <p:nvSpPr>
              <p:cNvPr id="24" name="Rectangle 23">
                <a:extLst>
                  <a:ext uri="{FF2B5EF4-FFF2-40B4-BE49-F238E27FC236}">
                    <a16:creationId xmlns:a16="http://schemas.microsoft.com/office/drawing/2014/main" id="{3EE7105D-41BF-4134-A6AD-1CBE862B632B}"/>
                  </a:ext>
                </a:extLst>
              </p:cNvPr>
              <p:cNvSpPr/>
              <p:nvPr/>
            </p:nvSpPr>
            <p:spPr>
              <a:xfrm>
                <a:off x="6252534" y="42389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25" name="Picture 24">
                <a:extLst>
                  <a:ext uri="{FF2B5EF4-FFF2-40B4-BE49-F238E27FC236}">
                    <a16:creationId xmlns:a16="http://schemas.microsoft.com/office/drawing/2014/main" id="{A30F5368-9016-4A05-84D1-A4C4EFF3B7B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252534" y="498441"/>
                <a:ext cx="525642" cy="525642"/>
              </a:xfrm>
              <a:prstGeom prst="rect">
                <a:avLst/>
              </a:prstGeom>
            </p:spPr>
          </p:pic>
          <p:pic>
            <p:nvPicPr>
              <p:cNvPr id="26" name="Picture 25">
                <a:extLst>
                  <a:ext uri="{FF2B5EF4-FFF2-40B4-BE49-F238E27FC236}">
                    <a16:creationId xmlns:a16="http://schemas.microsoft.com/office/drawing/2014/main" id="{3D561211-A4D4-40DF-A941-378EE5E34929}"/>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778176" y="498441"/>
                <a:ext cx="525642" cy="525642"/>
              </a:xfrm>
              <a:prstGeom prst="rect">
                <a:avLst/>
              </a:prstGeom>
            </p:spPr>
          </p:pic>
          <p:pic>
            <p:nvPicPr>
              <p:cNvPr id="27" name="Picture 26">
                <a:extLst>
                  <a:ext uri="{FF2B5EF4-FFF2-40B4-BE49-F238E27FC236}">
                    <a16:creationId xmlns:a16="http://schemas.microsoft.com/office/drawing/2014/main" id="{824BDBB3-F8BE-4AD8-8E65-F4EFD47C962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316319" y="498441"/>
                <a:ext cx="525642" cy="525642"/>
              </a:xfrm>
              <a:prstGeom prst="rect">
                <a:avLst/>
              </a:prstGeom>
            </p:spPr>
          </p:pic>
        </p:grpSp>
        <p:grpSp>
          <p:nvGrpSpPr>
            <p:cNvPr id="13" name="Group 12">
              <a:extLst>
                <a:ext uri="{FF2B5EF4-FFF2-40B4-BE49-F238E27FC236}">
                  <a16:creationId xmlns:a16="http://schemas.microsoft.com/office/drawing/2014/main" id="{9827E200-A58F-4A76-A802-9D903D1F7FF7}"/>
                </a:ext>
              </a:extLst>
            </p:cNvPr>
            <p:cNvGrpSpPr/>
            <p:nvPr/>
          </p:nvGrpSpPr>
          <p:grpSpPr>
            <a:xfrm>
              <a:off x="9261662" y="1090071"/>
              <a:ext cx="1601928" cy="931317"/>
              <a:chOff x="8009460" y="1532572"/>
              <a:chExt cx="1601928" cy="931317"/>
            </a:xfrm>
          </p:grpSpPr>
          <p:sp>
            <p:nvSpPr>
              <p:cNvPr id="22" name="Rectangle 21">
                <a:extLst>
                  <a:ext uri="{FF2B5EF4-FFF2-40B4-BE49-F238E27FC236}">
                    <a16:creationId xmlns:a16="http://schemas.microsoft.com/office/drawing/2014/main" id="{CDBDB950-8A9B-40DA-85FB-3D08CC4E1D30}"/>
                  </a:ext>
                </a:extLst>
              </p:cNvPr>
              <p:cNvSpPr/>
              <p:nvPr/>
            </p:nvSpPr>
            <p:spPr>
              <a:xfrm>
                <a:off x="8009460" y="153257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23" name="Picture 22">
                <a:extLst>
                  <a:ext uri="{FF2B5EF4-FFF2-40B4-BE49-F238E27FC236}">
                    <a16:creationId xmlns:a16="http://schemas.microsoft.com/office/drawing/2014/main" id="{8405D680-4062-4553-BF91-6AA0C62CBA3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1595169"/>
                <a:ext cx="806122" cy="806122"/>
              </a:xfrm>
              <a:prstGeom prst="rect">
                <a:avLst/>
              </a:prstGeom>
            </p:spPr>
          </p:pic>
        </p:grpSp>
        <p:grpSp>
          <p:nvGrpSpPr>
            <p:cNvPr id="14" name="Group 13">
              <a:extLst>
                <a:ext uri="{FF2B5EF4-FFF2-40B4-BE49-F238E27FC236}">
                  <a16:creationId xmlns:a16="http://schemas.microsoft.com/office/drawing/2014/main" id="{61CF0D01-BDED-4DCC-8485-A89495ED4B07}"/>
                </a:ext>
              </a:extLst>
            </p:cNvPr>
            <p:cNvGrpSpPr/>
            <p:nvPr/>
          </p:nvGrpSpPr>
          <p:grpSpPr>
            <a:xfrm>
              <a:off x="9261662" y="2198751"/>
              <a:ext cx="1601928" cy="931317"/>
              <a:chOff x="8009460" y="423892"/>
              <a:chExt cx="1601928" cy="931317"/>
            </a:xfrm>
          </p:grpSpPr>
          <p:sp>
            <p:nvSpPr>
              <p:cNvPr id="19" name="Rectangle 18">
                <a:extLst>
                  <a:ext uri="{FF2B5EF4-FFF2-40B4-BE49-F238E27FC236}">
                    <a16:creationId xmlns:a16="http://schemas.microsoft.com/office/drawing/2014/main" id="{3217DE4D-3B47-49AE-82EB-EC7A396BBA7D}"/>
                  </a:ext>
                </a:extLst>
              </p:cNvPr>
              <p:cNvSpPr/>
              <p:nvPr/>
            </p:nvSpPr>
            <p:spPr>
              <a:xfrm>
                <a:off x="8009460" y="42389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20" name="Picture 19">
                <a:extLst>
                  <a:ext uri="{FF2B5EF4-FFF2-40B4-BE49-F238E27FC236}">
                    <a16:creationId xmlns:a16="http://schemas.microsoft.com/office/drawing/2014/main" id="{E404033E-060E-46AA-8FDB-524213397D3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452577"/>
                <a:ext cx="617369" cy="617369"/>
              </a:xfrm>
              <a:prstGeom prst="rect">
                <a:avLst/>
              </a:prstGeom>
            </p:spPr>
          </p:pic>
          <p:pic>
            <p:nvPicPr>
              <p:cNvPr id="21" name="Picture 20">
                <a:extLst>
                  <a:ext uri="{FF2B5EF4-FFF2-40B4-BE49-F238E27FC236}">
                    <a16:creationId xmlns:a16="http://schemas.microsoft.com/office/drawing/2014/main" id="{4C72AB4A-D444-4E84-A71C-5B9A4AADF5D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666078" y="452577"/>
                <a:ext cx="617369" cy="617369"/>
              </a:xfrm>
              <a:prstGeom prst="rect">
                <a:avLst/>
              </a:prstGeom>
            </p:spPr>
          </p:pic>
        </p:grpSp>
        <p:grpSp>
          <p:nvGrpSpPr>
            <p:cNvPr id="15" name="Group 14">
              <a:extLst>
                <a:ext uri="{FF2B5EF4-FFF2-40B4-BE49-F238E27FC236}">
                  <a16:creationId xmlns:a16="http://schemas.microsoft.com/office/drawing/2014/main" id="{161FC80F-1422-4DB4-85CD-B867BC547D6C}"/>
                </a:ext>
              </a:extLst>
            </p:cNvPr>
            <p:cNvGrpSpPr/>
            <p:nvPr/>
          </p:nvGrpSpPr>
          <p:grpSpPr>
            <a:xfrm>
              <a:off x="7504736" y="2186892"/>
              <a:ext cx="1601928" cy="931317"/>
              <a:chOff x="8009460" y="423892"/>
              <a:chExt cx="1601928" cy="931317"/>
            </a:xfrm>
          </p:grpSpPr>
          <p:sp>
            <p:nvSpPr>
              <p:cNvPr id="16" name="Rectangle 15">
                <a:extLst>
                  <a:ext uri="{FF2B5EF4-FFF2-40B4-BE49-F238E27FC236}">
                    <a16:creationId xmlns:a16="http://schemas.microsoft.com/office/drawing/2014/main" id="{5EAE0E7B-87A4-4AC1-BB8E-98E9EF41E1C7}"/>
                  </a:ext>
                </a:extLst>
              </p:cNvPr>
              <p:cNvSpPr/>
              <p:nvPr/>
            </p:nvSpPr>
            <p:spPr>
              <a:xfrm>
                <a:off x="8009460" y="42389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17" name="Picture 16">
                <a:extLst>
                  <a:ext uri="{FF2B5EF4-FFF2-40B4-BE49-F238E27FC236}">
                    <a16:creationId xmlns:a16="http://schemas.microsoft.com/office/drawing/2014/main" id="{7F67303A-2CA4-4E6D-BF60-5F749ADD47C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452577"/>
                <a:ext cx="617369" cy="617369"/>
              </a:xfrm>
              <a:prstGeom prst="rect">
                <a:avLst/>
              </a:prstGeom>
            </p:spPr>
          </p:pic>
          <p:pic>
            <p:nvPicPr>
              <p:cNvPr id="18" name="Picture 17">
                <a:extLst>
                  <a:ext uri="{FF2B5EF4-FFF2-40B4-BE49-F238E27FC236}">
                    <a16:creationId xmlns:a16="http://schemas.microsoft.com/office/drawing/2014/main" id="{5A921E7F-A6DB-4635-B32F-AACC1EC8DC9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666078" y="452577"/>
                <a:ext cx="617369" cy="617369"/>
              </a:xfrm>
              <a:prstGeom prst="rect">
                <a:avLst/>
              </a:prstGeom>
            </p:spPr>
          </p:pic>
        </p:grpSp>
      </p:grpSp>
      <p:grpSp>
        <p:nvGrpSpPr>
          <p:cNvPr id="28" name="Group 27">
            <a:extLst>
              <a:ext uri="{FF2B5EF4-FFF2-40B4-BE49-F238E27FC236}">
                <a16:creationId xmlns:a16="http://schemas.microsoft.com/office/drawing/2014/main" id="{CD1E8438-4C81-4E59-B499-FDEEE7FE44A3}"/>
              </a:ext>
            </a:extLst>
          </p:cNvPr>
          <p:cNvGrpSpPr/>
          <p:nvPr/>
        </p:nvGrpSpPr>
        <p:grpSpPr>
          <a:xfrm>
            <a:off x="7825591" y="4306957"/>
            <a:ext cx="3670387" cy="2382865"/>
            <a:chOff x="7348202" y="3691494"/>
            <a:chExt cx="3670387" cy="2382865"/>
          </a:xfrm>
        </p:grpSpPr>
        <p:sp>
          <p:nvSpPr>
            <p:cNvPr id="29" name="Rectangle 28">
              <a:extLst>
                <a:ext uri="{FF2B5EF4-FFF2-40B4-BE49-F238E27FC236}">
                  <a16:creationId xmlns:a16="http://schemas.microsoft.com/office/drawing/2014/main" id="{52A5BCB2-6772-423D-AC82-D7316E3D6287}"/>
                </a:ext>
              </a:extLst>
            </p:cNvPr>
            <p:cNvSpPr/>
            <p:nvPr/>
          </p:nvSpPr>
          <p:spPr>
            <a:xfrm>
              <a:off x="7348202" y="3691494"/>
              <a:ext cx="3670387" cy="2382865"/>
            </a:xfrm>
            <a:prstGeom prst="rect">
              <a:avLst/>
            </a:prstGeom>
            <a:solidFill>
              <a:schemeClr val="accent2">
                <a:lumMod val="60000"/>
                <a:lumOff val="40000"/>
              </a:schemeClr>
            </a:solid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TR22</a:t>
              </a:r>
            </a:p>
          </p:txBody>
        </p:sp>
        <p:grpSp>
          <p:nvGrpSpPr>
            <p:cNvPr id="30" name="Group 29">
              <a:extLst>
                <a:ext uri="{FF2B5EF4-FFF2-40B4-BE49-F238E27FC236}">
                  <a16:creationId xmlns:a16="http://schemas.microsoft.com/office/drawing/2014/main" id="{7446B52F-EE2F-49B3-A773-496FA22EE670}"/>
                </a:ext>
              </a:extLst>
            </p:cNvPr>
            <p:cNvGrpSpPr/>
            <p:nvPr/>
          </p:nvGrpSpPr>
          <p:grpSpPr>
            <a:xfrm>
              <a:off x="9261662" y="4953818"/>
              <a:ext cx="1601928" cy="931317"/>
              <a:chOff x="6284237" y="423892"/>
              <a:chExt cx="1601928" cy="931317"/>
            </a:xfrm>
          </p:grpSpPr>
          <p:sp>
            <p:nvSpPr>
              <p:cNvPr id="41" name="Rectangle 40">
                <a:extLst>
                  <a:ext uri="{FF2B5EF4-FFF2-40B4-BE49-F238E27FC236}">
                    <a16:creationId xmlns:a16="http://schemas.microsoft.com/office/drawing/2014/main" id="{C5923705-98A3-4FF9-967C-04ED844731EA}"/>
                  </a:ext>
                </a:extLst>
              </p:cNvPr>
              <p:cNvSpPr/>
              <p:nvPr/>
            </p:nvSpPr>
            <p:spPr>
              <a:xfrm>
                <a:off x="6284237" y="42389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42" name="Picture 41">
                <a:extLst>
                  <a:ext uri="{FF2B5EF4-FFF2-40B4-BE49-F238E27FC236}">
                    <a16:creationId xmlns:a16="http://schemas.microsoft.com/office/drawing/2014/main" id="{9B8CA072-3E31-4942-B268-94BE104250B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284237" y="498441"/>
                <a:ext cx="525642" cy="525642"/>
              </a:xfrm>
              <a:prstGeom prst="rect">
                <a:avLst/>
              </a:prstGeom>
            </p:spPr>
          </p:pic>
          <p:pic>
            <p:nvPicPr>
              <p:cNvPr id="43" name="Picture 42">
                <a:extLst>
                  <a:ext uri="{FF2B5EF4-FFF2-40B4-BE49-F238E27FC236}">
                    <a16:creationId xmlns:a16="http://schemas.microsoft.com/office/drawing/2014/main" id="{52E33A54-BC79-4774-A5CA-F3E2C5C3142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09879" y="498441"/>
                <a:ext cx="525642" cy="525642"/>
              </a:xfrm>
              <a:prstGeom prst="rect">
                <a:avLst/>
              </a:prstGeom>
            </p:spPr>
          </p:pic>
          <p:pic>
            <p:nvPicPr>
              <p:cNvPr id="44" name="Picture 43">
                <a:extLst>
                  <a:ext uri="{FF2B5EF4-FFF2-40B4-BE49-F238E27FC236}">
                    <a16:creationId xmlns:a16="http://schemas.microsoft.com/office/drawing/2014/main" id="{D0AFBBDE-E166-4D77-BCBB-4AD7CFCBD1E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348022" y="498441"/>
                <a:ext cx="525642" cy="525642"/>
              </a:xfrm>
              <a:prstGeom prst="rect">
                <a:avLst/>
              </a:prstGeom>
            </p:spPr>
          </p:pic>
        </p:grpSp>
        <p:grpSp>
          <p:nvGrpSpPr>
            <p:cNvPr id="31" name="Group 30">
              <a:extLst>
                <a:ext uri="{FF2B5EF4-FFF2-40B4-BE49-F238E27FC236}">
                  <a16:creationId xmlns:a16="http://schemas.microsoft.com/office/drawing/2014/main" id="{E4305413-1166-4909-919F-A63F43CBE23E}"/>
                </a:ext>
              </a:extLst>
            </p:cNvPr>
            <p:cNvGrpSpPr/>
            <p:nvPr/>
          </p:nvGrpSpPr>
          <p:grpSpPr>
            <a:xfrm>
              <a:off x="9261662" y="3856998"/>
              <a:ext cx="1601928" cy="931317"/>
              <a:chOff x="8009460" y="1532572"/>
              <a:chExt cx="1601928" cy="931317"/>
            </a:xfrm>
          </p:grpSpPr>
          <p:sp>
            <p:nvSpPr>
              <p:cNvPr id="39" name="Rectangle 38">
                <a:extLst>
                  <a:ext uri="{FF2B5EF4-FFF2-40B4-BE49-F238E27FC236}">
                    <a16:creationId xmlns:a16="http://schemas.microsoft.com/office/drawing/2014/main" id="{DA80C193-B832-4558-993A-36E89AA7A564}"/>
                  </a:ext>
                </a:extLst>
              </p:cNvPr>
              <p:cNvSpPr/>
              <p:nvPr/>
            </p:nvSpPr>
            <p:spPr>
              <a:xfrm>
                <a:off x="8009460" y="153257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40" name="Picture 39">
                <a:extLst>
                  <a:ext uri="{FF2B5EF4-FFF2-40B4-BE49-F238E27FC236}">
                    <a16:creationId xmlns:a16="http://schemas.microsoft.com/office/drawing/2014/main" id="{6964A13B-634E-4136-80E3-86A33D43E5AD}"/>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1595169"/>
                <a:ext cx="806122" cy="806122"/>
              </a:xfrm>
              <a:prstGeom prst="rect">
                <a:avLst/>
              </a:prstGeom>
            </p:spPr>
          </p:pic>
        </p:grpSp>
        <p:grpSp>
          <p:nvGrpSpPr>
            <p:cNvPr id="32" name="Group 31">
              <a:extLst>
                <a:ext uri="{FF2B5EF4-FFF2-40B4-BE49-F238E27FC236}">
                  <a16:creationId xmlns:a16="http://schemas.microsoft.com/office/drawing/2014/main" id="{8FC4B613-BCA8-4730-803E-60115CC87568}"/>
                </a:ext>
              </a:extLst>
            </p:cNvPr>
            <p:cNvGrpSpPr/>
            <p:nvPr/>
          </p:nvGrpSpPr>
          <p:grpSpPr>
            <a:xfrm>
              <a:off x="7504736" y="4953819"/>
              <a:ext cx="1601928" cy="931317"/>
              <a:chOff x="8009460" y="423892"/>
              <a:chExt cx="1601928" cy="931317"/>
            </a:xfrm>
          </p:grpSpPr>
          <p:sp>
            <p:nvSpPr>
              <p:cNvPr id="36" name="Rectangle 35">
                <a:extLst>
                  <a:ext uri="{FF2B5EF4-FFF2-40B4-BE49-F238E27FC236}">
                    <a16:creationId xmlns:a16="http://schemas.microsoft.com/office/drawing/2014/main" id="{17E16FBA-8D47-4CB1-91EC-72FE3BB06900}"/>
                  </a:ext>
                </a:extLst>
              </p:cNvPr>
              <p:cNvSpPr/>
              <p:nvPr/>
            </p:nvSpPr>
            <p:spPr>
              <a:xfrm>
                <a:off x="8009460" y="42389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37" name="Picture 36">
                <a:extLst>
                  <a:ext uri="{FF2B5EF4-FFF2-40B4-BE49-F238E27FC236}">
                    <a16:creationId xmlns:a16="http://schemas.microsoft.com/office/drawing/2014/main" id="{AC2383DC-A01E-40DA-82B0-05E37B3DF43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452577"/>
                <a:ext cx="617369" cy="617369"/>
              </a:xfrm>
              <a:prstGeom prst="rect">
                <a:avLst/>
              </a:prstGeom>
            </p:spPr>
          </p:pic>
          <p:pic>
            <p:nvPicPr>
              <p:cNvPr id="38" name="Picture 37">
                <a:extLst>
                  <a:ext uri="{FF2B5EF4-FFF2-40B4-BE49-F238E27FC236}">
                    <a16:creationId xmlns:a16="http://schemas.microsoft.com/office/drawing/2014/main" id="{31A76A82-5A16-4967-99EE-2B9F14F4B2C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666078" y="452577"/>
                <a:ext cx="617369" cy="617369"/>
              </a:xfrm>
              <a:prstGeom prst="rect">
                <a:avLst/>
              </a:prstGeom>
            </p:spPr>
          </p:pic>
        </p:grpSp>
        <p:grpSp>
          <p:nvGrpSpPr>
            <p:cNvPr id="33" name="Group 32">
              <a:extLst>
                <a:ext uri="{FF2B5EF4-FFF2-40B4-BE49-F238E27FC236}">
                  <a16:creationId xmlns:a16="http://schemas.microsoft.com/office/drawing/2014/main" id="{1ABA86CA-249A-4D70-B20A-DDAAB723A2A9}"/>
                </a:ext>
              </a:extLst>
            </p:cNvPr>
            <p:cNvGrpSpPr/>
            <p:nvPr/>
          </p:nvGrpSpPr>
          <p:grpSpPr>
            <a:xfrm>
              <a:off x="7496062" y="3857005"/>
              <a:ext cx="1601928" cy="931317"/>
              <a:chOff x="8009460" y="1532572"/>
              <a:chExt cx="1601928" cy="931317"/>
            </a:xfrm>
          </p:grpSpPr>
          <p:sp>
            <p:nvSpPr>
              <p:cNvPr id="34" name="Rectangle 33">
                <a:extLst>
                  <a:ext uri="{FF2B5EF4-FFF2-40B4-BE49-F238E27FC236}">
                    <a16:creationId xmlns:a16="http://schemas.microsoft.com/office/drawing/2014/main" id="{92A9274F-E4FA-4FE9-B218-94FC5546FB67}"/>
                  </a:ext>
                </a:extLst>
              </p:cNvPr>
              <p:cNvSpPr/>
              <p:nvPr/>
            </p:nvSpPr>
            <p:spPr>
              <a:xfrm>
                <a:off x="8009460" y="153257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35" name="Picture 34">
                <a:extLst>
                  <a:ext uri="{FF2B5EF4-FFF2-40B4-BE49-F238E27FC236}">
                    <a16:creationId xmlns:a16="http://schemas.microsoft.com/office/drawing/2014/main" id="{3AE3C852-D9ED-4A9D-97C8-013CCB8F2DD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1595169"/>
                <a:ext cx="806122" cy="806122"/>
              </a:xfrm>
              <a:prstGeom prst="rect">
                <a:avLst/>
              </a:prstGeom>
            </p:spPr>
          </p:pic>
        </p:grpSp>
      </p:grpSp>
      <p:cxnSp>
        <p:nvCxnSpPr>
          <p:cNvPr id="47" name="Connector: Elbow 46">
            <a:extLst>
              <a:ext uri="{FF2B5EF4-FFF2-40B4-BE49-F238E27FC236}">
                <a16:creationId xmlns:a16="http://schemas.microsoft.com/office/drawing/2014/main" id="{80EF248F-9A25-4DA4-9ED3-F5075ECBABD3}"/>
              </a:ext>
            </a:extLst>
          </p:cNvPr>
          <p:cNvCxnSpPr>
            <a:cxnSpLocks/>
            <a:stCxn id="8" idx="3"/>
          </p:cNvCxnSpPr>
          <p:nvPr/>
        </p:nvCxnSpPr>
        <p:spPr>
          <a:xfrm flipV="1">
            <a:off x="5366510" y="2396617"/>
            <a:ext cx="4585836" cy="1900040"/>
          </a:xfrm>
          <a:prstGeom prst="bentConnector3">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690F5F8-49C7-40E7-BFD1-1BB91517E42C}"/>
              </a:ext>
            </a:extLst>
          </p:cNvPr>
          <p:cNvGrpSpPr/>
          <p:nvPr/>
        </p:nvGrpSpPr>
        <p:grpSpPr>
          <a:xfrm>
            <a:off x="2121584" y="4149856"/>
            <a:ext cx="2650681" cy="338554"/>
            <a:chOff x="2121584" y="4149856"/>
            <a:chExt cx="2650681" cy="338554"/>
          </a:xfrm>
        </p:grpSpPr>
        <p:cxnSp>
          <p:nvCxnSpPr>
            <p:cNvPr id="46" name="Straight Connector 45">
              <a:extLst>
                <a:ext uri="{FF2B5EF4-FFF2-40B4-BE49-F238E27FC236}">
                  <a16:creationId xmlns:a16="http://schemas.microsoft.com/office/drawing/2014/main" id="{1B257DC9-BD86-42CA-8FDE-8B1070F2E290}"/>
                </a:ext>
              </a:extLst>
            </p:cNvPr>
            <p:cNvCxnSpPr>
              <a:cxnSpLocks/>
            </p:cNvCxnSpPr>
            <p:nvPr/>
          </p:nvCxnSpPr>
          <p:spPr>
            <a:xfrm flipV="1">
              <a:off x="2121584" y="4415376"/>
              <a:ext cx="2650681" cy="21218"/>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88A60B2-7C2C-4D3A-9A33-6F1FC398EC7B}"/>
                </a:ext>
              </a:extLst>
            </p:cNvPr>
            <p:cNvSpPr txBox="1"/>
            <p:nvPr/>
          </p:nvSpPr>
          <p:spPr>
            <a:xfrm>
              <a:off x="2132180" y="4149856"/>
              <a:ext cx="64697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proxy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50" name="Connector: Elbow 49">
            <a:extLst>
              <a:ext uri="{FF2B5EF4-FFF2-40B4-BE49-F238E27FC236}">
                <a16:creationId xmlns:a16="http://schemas.microsoft.com/office/drawing/2014/main" id="{5A4EC314-FCB0-4EE6-9E39-F57B963FD0EA}"/>
              </a:ext>
            </a:extLst>
          </p:cNvPr>
          <p:cNvCxnSpPr>
            <a:cxnSpLocks/>
          </p:cNvCxnSpPr>
          <p:nvPr/>
        </p:nvCxnSpPr>
        <p:spPr>
          <a:xfrm>
            <a:off x="1782662" y="4934467"/>
            <a:ext cx="2912394" cy="280320"/>
          </a:xfrm>
          <a:prstGeom prst="bentConnector3">
            <a:avLst>
              <a:gd name="adj1" fmla="val -195"/>
            </a:avLst>
          </a:prstGeom>
          <a:ln w="19050">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8542445C-0C49-4393-851B-0CE82A7CAF19}"/>
              </a:ext>
            </a:extLst>
          </p:cNvPr>
          <p:cNvSpPr txBox="1"/>
          <p:nvPr/>
        </p:nvSpPr>
        <p:spPr>
          <a:xfrm>
            <a:off x="2059494" y="4930836"/>
            <a:ext cx="177747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(1) redirect-find-db</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0" name="Group 59">
            <a:extLst>
              <a:ext uri="{FF2B5EF4-FFF2-40B4-BE49-F238E27FC236}">
                <a16:creationId xmlns:a16="http://schemas.microsoft.com/office/drawing/2014/main" id="{527B64D5-A2D2-4119-A832-3DC88874E380}"/>
              </a:ext>
            </a:extLst>
          </p:cNvPr>
          <p:cNvGrpSpPr/>
          <p:nvPr/>
        </p:nvGrpSpPr>
        <p:grpSpPr>
          <a:xfrm>
            <a:off x="1625159" y="4958589"/>
            <a:ext cx="6471575" cy="1317439"/>
            <a:chOff x="1625159" y="4958589"/>
            <a:chExt cx="6471575" cy="1317439"/>
          </a:xfrm>
        </p:grpSpPr>
        <p:cxnSp>
          <p:nvCxnSpPr>
            <p:cNvPr id="51" name="Connector: Elbow 50">
              <a:extLst>
                <a:ext uri="{FF2B5EF4-FFF2-40B4-BE49-F238E27FC236}">
                  <a16:creationId xmlns:a16="http://schemas.microsoft.com/office/drawing/2014/main" id="{445B7420-9E3F-4A33-BA41-416713F5745F}"/>
                </a:ext>
              </a:extLst>
            </p:cNvPr>
            <p:cNvCxnSpPr>
              <a:cxnSpLocks/>
            </p:cNvCxnSpPr>
            <p:nvPr/>
          </p:nvCxnSpPr>
          <p:spPr>
            <a:xfrm rot="10800000">
              <a:off x="1625159" y="4958589"/>
              <a:ext cx="6471575" cy="949992"/>
            </a:xfrm>
            <a:prstGeom prst="bentConnector2">
              <a:avLst/>
            </a:prstGeom>
            <a:ln w="19050">
              <a:solidFill>
                <a:srgbClr val="002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F1C7C04-DC3D-4AFA-A28F-B102EB3EC32E}"/>
                </a:ext>
              </a:extLst>
            </p:cNvPr>
            <p:cNvSpPr txBox="1"/>
            <p:nvPr/>
          </p:nvSpPr>
          <p:spPr>
            <a:xfrm>
              <a:off x="2092108" y="5937474"/>
              <a:ext cx="165987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(2) redirect-query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55" name="Picture 54">
            <a:extLst>
              <a:ext uri="{FF2B5EF4-FFF2-40B4-BE49-F238E27FC236}">
                <a16:creationId xmlns:a16="http://schemas.microsoft.com/office/drawing/2014/main" id="{5E9B5AA4-FC32-4439-98B9-E52DDA80E4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3189" y="4211704"/>
            <a:ext cx="780290" cy="780290"/>
          </a:xfrm>
          <a:prstGeom prst="rect">
            <a:avLst/>
          </a:prstGeom>
        </p:spPr>
      </p:pic>
      <p:sp>
        <p:nvSpPr>
          <p:cNvPr id="71" name="TextBox 70">
            <a:extLst>
              <a:ext uri="{FF2B5EF4-FFF2-40B4-BE49-F238E27FC236}">
                <a16:creationId xmlns:a16="http://schemas.microsoft.com/office/drawing/2014/main" id="{60F783DD-A2EB-460E-B718-DD6B0C2F587E}"/>
              </a:ext>
            </a:extLst>
          </p:cNvPr>
          <p:cNvSpPr txBox="1"/>
          <p:nvPr/>
        </p:nvSpPr>
        <p:spPr>
          <a:xfrm>
            <a:off x="33277" y="3259271"/>
            <a:ext cx="434566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westus1-a.control.database.windows.net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104.44.238.205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1433</a:t>
            </a:r>
          </a:p>
        </p:txBody>
      </p:sp>
      <p:sp>
        <p:nvSpPr>
          <p:cNvPr id="73" name="TextBox 72">
            <a:extLst>
              <a:ext uri="{FF2B5EF4-FFF2-40B4-BE49-F238E27FC236}">
                <a16:creationId xmlns:a16="http://schemas.microsoft.com/office/drawing/2014/main" id="{8FDEA48C-FB29-434C-8978-DE3A20D21CE3}"/>
              </a:ext>
            </a:extLst>
          </p:cNvPr>
          <p:cNvSpPr txBox="1"/>
          <p:nvPr/>
        </p:nvSpPr>
        <p:spPr>
          <a:xfrm>
            <a:off x="3742826" y="6015151"/>
            <a:ext cx="483576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tr22.westus1-a.worker.database.windows.net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13.94.237.158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11000 -11999</a:t>
            </a:r>
          </a:p>
        </p:txBody>
      </p:sp>
      <p:grpSp>
        <p:nvGrpSpPr>
          <p:cNvPr id="54" name="Group 53">
            <a:extLst>
              <a:ext uri="{FF2B5EF4-FFF2-40B4-BE49-F238E27FC236}">
                <a16:creationId xmlns:a16="http://schemas.microsoft.com/office/drawing/2014/main" id="{0FC52EDA-48DF-4F42-B917-893EB513048E}"/>
              </a:ext>
            </a:extLst>
          </p:cNvPr>
          <p:cNvGrpSpPr/>
          <p:nvPr/>
        </p:nvGrpSpPr>
        <p:grpSpPr>
          <a:xfrm>
            <a:off x="4573564" y="1535293"/>
            <a:ext cx="904009" cy="1098670"/>
            <a:chOff x="4318647" y="3975533"/>
            <a:chExt cx="904009" cy="1040856"/>
          </a:xfrm>
        </p:grpSpPr>
        <p:sp>
          <p:nvSpPr>
            <p:cNvPr id="56" name="Rectangle 55">
              <a:extLst>
                <a:ext uri="{FF2B5EF4-FFF2-40B4-BE49-F238E27FC236}">
                  <a16:creationId xmlns:a16="http://schemas.microsoft.com/office/drawing/2014/main" id="{EA0DA7CB-08E1-429E-A6CE-FC60451F0520}"/>
                </a:ext>
              </a:extLst>
            </p:cNvPr>
            <p:cNvSpPr/>
            <p:nvPr/>
          </p:nvSpPr>
          <p:spPr>
            <a:xfrm>
              <a:off x="4318647" y="3975533"/>
              <a:ext cx="904009" cy="1040856"/>
            </a:xfrm>
            <a:prstGeom prst="rect">
              <a:avLst/>
            </a:prstGeom>
            <a:solidFill>
              <a:srgbClr val="92D050">
                <a:alpha val="21961"/>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CR2</a:t>
              </a:r>
            </a:p>
          </p:txBody>
        </p:sp>
        <p:sp>
          <p:nvSpPr>
            <p:cNvPr id="59" name="Rectangle 58">
              <a:extLst>
                <a:ext uri="{FF2B5EF4-FFF2-40B4-BE49-F238E27FC236}">
                  <a16:creationId xmlns:a16="http://schemas.microsoft.com/office/drawing/2014/main" id="{ADB55CEE-CA13-4DAE-B731-01A4DE4D86C6}"/>
                </a:ext>
              </a:extLst>
            </p:cNvPr>
            <p:cNvSpPr/>
            <p:nvPr/>
          </p:nvSpPr>
          <p:spPr>
            <a:xfrm>
              <a:off x="4470926" y="4093533"/>
              <a:ext cx="577971" cy="6206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GW</a:t>
              </a:r>
            </a:p>
          </p:txBody>
        </p:sp>
      </p:grpSp>
      <p:sp>
        <p:nvSpPr>
          <p:cNvPr id="57" name="TextBox 56">
            <a:extLst>
              <a:ext uri="{FF2B5EF4-FFF2-40B4-BE49-F238E27FC236}">
                <a16:creationId xmlns:a16="http://schemas.microsoft.com/office/drawing/2014/main" id="{EE519221-EF26-4D4B-B398-72CD7173BAF0}"/>
              </a:ext>
            </a:extLst>
          </p:cNvPr>
          <p:cNvSpPr txBox="1"/>
          <p:nvPr/>
        </p:nvSpPr>
        <p:spPr>
          <a:xfrm>
            <a:off x="-48069" y="2895625"/>
            <a:ext cx="446858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mysqldbsrv.database.windows.net</a:t>
            </a:r>
          </a:p>
        </p:txBody>
      </p:sp>
      <p:sp>
        <p:nvSpPr>
          <p:cNvPr id="61" name="Title 4">
            <a:extLst>
              <a:ext uri="{FF2B5EF4-FFF2-40B4-BE49-F238E27FC236}">
                <a16:creationId xmlns:a16="http://schemas.microsoft.com/office/drawing/2014/main" id="{34B9E731-338A-4CE2-A849-9EF6096628B4}"/>
              </a:ext>
            </a:extLst>
          </p:cNvPr>
          <p:cNvSpPr txBox="1">
            <a:spLocks/>
          </p:cNvSpPr>
          <p:nvPr/>
        </p:nvSpPr>
        <p:spPr>
          <a:xfrm>
            <a:off x="588263" y="457200"/>
            <a:ext cx="11018520" cy="553998"/>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SQL DB (single/elastic pools) connectivity architecture</a:t>
            </a:r>
          </a:p>
        </p:txBody>
      </p:sp>
    </p:spTree>
    <p:extLst>
      <p:ext uri="{BB962C8B-B14F-4D97-AF65-F5344CB8AC3E}">
        <p14:creationId xmlns:p14="http://schemas.microsoft.com/office/powerpoint/2010/main" val="795748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fade">
                                      <p:cBhvr>
                                        <p:cTn id="23" dur="500"/>
                                        <p:tgtEl>
                                          <p:spTgt spid="55"/>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barn(inVertical)">
                                      <p:cBhvr>
                                        <p:cTn id="26" dur="500"/>
                                        <p:tgtEl>
                                          <p:spTgt spid="57"/>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barn(inVertical)">
                                      <p:cBhvr>
                                        <p:cTn id="31" dur="500"/>
                                        <p:tgtEl>
                                          <p:spTgt spid="71"/>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barn(inVertical)">
                                      <p:cBhvr>
                                        <p:cTn id="36" dur="500"/>
                                        <p:tgtEl>
                                          <p:spTgt spid="2"/>
                                        </p:tgtEl>
                                      </p:cBhvr>
                                    </p:animEffect>
                                  </p:childTnLst>
                                </p:cTn>
                              </p:par>
                              <p:par>
                                <p:cTn id="37" presetID="16" presetClass="entr" presetSubtype="21"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barn(inVertical)">
                                      <p:cBhvr>
                                        <p:cTn id="39" dur="500"/>
                                        <p:tgtEl>
                                          <p:spTgt spid="47"/>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barn(inVertical)">
                                      <p:cBhvr>
                                        <p:cTn id="44" dur="500"/>
                                        <p:tgtEl>
                                          <p:spTgt spid="52"/>
                                        </p:tgtEl>
                                      </p:cBhvr>
                                    </p:animEffect>
                                  </p:childTnLst>
                                </p:cTn>
                              </p:par>
                              <p:par>
                                <p:cTn id="45" presetID="16" presetClass="entr" presetSubtype="21"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barn(inVertical)">
                                      <p:cBhvr>
                                        <p:cTn id="47" dur="500"/>
                                        <p:tgtEl>
                                          <p:spTgt spid="50"/>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fade">
                                      <p:cBhvr>
                                        <p:cTn id="52" dur="1000"/>
                                        <p:tgtEl>
                                          <p:spTgt spid="73"/>
                                        </p:tgtEl>
                                      </p:cBhvr>
                                    </p:animEffect>
                                    <p:anim calcmode="lin" valueType="num">
                                      <p:cBhvr>
                                        <p:cTn id="53" dur="1000" fill="hold"/>
                                        <p:tgtEl>
                                          <p:spTgt spid="73"/>
                                        </p:tgtEl>
                                        <p:attrNameLst>
                                          <p:attrName>ppt_x</p:attrName>
                                        </p:attrNameLst>
                                      </p:cBhvr>
                                      <p:tavLst>
                                        <p:tav tm="0">
                                          <p:val>
                                            <p:strVal val="#ppt_x"/>
                                          </p:val>
                                        </p:tav>
                                        <p:tav tm="100000">
                                          <p:val>
                                            <p:strVal val="#ppt_x"/>
                                          </p:val>
                                        </p:tav>
                                      </p:tavLst>
                                    </p:anim>
                                    <p:anim calcmode="lin" valueType="num">
                                      <p:cBhvr>
                                        <p:cTn id="54"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nodeType="click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barn(inVertical)">
                                      <p:cBhvr>
                                        <p:cTn id="59"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71" grpId="0"/>
      <p:bldP spid="73" grpId="0"/>
      <p:bldP spid="5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3BF805-7B61-46A6-A332-3AA4F3359C2D}"/>
              </a:ext>
            </a:extLst>
          </p:cNvPr>
          <p:cNvSpPr>
            <a:spLocks noGrp="1"/>
          </p:cNvSpPr>
          <p:nvPr>
            <p:ph type="title"/>
          </p:nvPr>
        </p:nvSpPr>
        <p:spPr>
          <a:xfrm>
            <a:off x="39838" y="56131"/>
            <a:ext cx="10515600" cy="1325563"/>
          </a:xfrm>
        </p:spPr>
        <p:txBody>
          <a:bodyPr/>
          <a:lstStyle/>
          <a:p>
            <a:r>
              <a:rPr lang="en-US" dirty="0"/>
              <a:t> </a:t>
            </a:r>
          </a:p>
        </p:txBody>
      </p:sp>
      <p:pic>
        <p:nvPicPr>
          <p:cNvPr id="3" name="Picture 2">
            <a:extLst>
              <a:ext uri="{FF2B5EF4-FFF2-40B4-BE49-F238E27FC236}">
                <a16:creationId xmlns:a16="http://schemas.microsoft.com/office/drawing/2014/main" id="{9183DC85-9AAA-4B4F-8B90-DB36485A82A5}"/>
              </a:ext>
            </a:extLst>
          </p:cNvPr>
          <p:cNvPicPr>
            <a:picLocks noChangeAspect="1"/>
          </p:cNvPicPr>
          <p:nvPr/>
        </p:nvPicPr>
        <p:blipFill>
          <a:blip r:embed="rId3"/>
          <a:stretch>
            <a:fillRect/>
          </a:stretch>
        </p:blipFill>
        <p:spPr>
          <a:xfrm>
            <a:off x="594576" y="1038440"/>
            <a:ext cx="10545647" cy="5763429"/>
          </a:xfrm>
          <a:prstGeom prst="rect">
            <a:avLst/>
          </a:prstGeom>
        </p:spPr>
      </p:pic>
      <p:sp>
        <p:nvSpPr>
          <p:cNvPr id="61" name="Title 4">
            <a:extLst>
              <a:ext uri="{FF2B5EF4-FFF2-40B4-BE49-F238E27FC236}">
                <a16:creationId xmlns:a16="http://schemas.microsoft.com/office/drawing/2014/main" id="{2B5E2D8C-1705-4CFE-B4D6-179CB9B890D9}"/>
              </a:ext>
            </a:extLst>
          </p:cNvPr>
          <p:cNvSpPr txBox="1">
            <a:spLocks/>
          </p:cNvSpPr>
          <p:nvPr/>
        </p:nvSpPr>
        <p:spPr>
          <a:xfrm>
            <a:off x="588263" y="457200"/>
            <a:ext cx="11018520" cy="553998"/>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SQL MI connectivity architecture</a:t>
            </a:r>
          </a:p>
        </p:txBody>
      </p:sp>
    </p:spTree>
    <p:extLst>
      <p:ext uri="{BB962C8B-B14F-4D97-AF65-F5344CB8AC3E}">
        <p14:creationId xmlns:p14="http://schemas.microsoft.com/office/powerpoint/2010/main" val="3987018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32FEF-273E-4C5C-AF47-17ABAF924F0A}"/>
              </a:ext>
            </a:extLst>
          </p:cNvPr>
          <p:cNvSpPr>
            <a:spLocks noGrp="1"/>
          </p:cNvSpPr>
          <p:nvPr>
            <p:ph type="title"/>
          </p:nvPr>
        </p:nvSpPr>
        <p:spPr>
          <a:xfrm>
            <a:off x="455996" y="2123203"/>
            <a:ext cx="3658804" cy="1192634"/>
          </a:xfrm>
        </p:spPr>
        <p:txBody>
          <a:bodyPr vert="horz" wrap="square" lIns="0" tIns="0" rIns="0" bIns="0" rtlCol="0" anchor="t">
            <a:spAutoFit/>
          </a:bodyPr>
          <a:lstStyle/>
          <a:p>
            <a:r>
              <a:rPr lang="en-US" sz="2800" spc="0" dirty="0"/>
              <a:t>Dedicated </a:t>
            </a:r>
            <a:br>
              <a:rPr lang="en-US" sz="2800" spc="0" dirty="0"/>
            </a:br>
            <a:r>
              <a:rPr lang="en-US" sz="2800" spc="0" dirty="0"/>
              <a:t>resources through customer isolation</a:t>
            </a:r>
          </a:p>
        </p:txBody>
      </p:sp>
      <p:grpSp>
        <p:nvGrpSpPr>
          <p:cNvPr id="6" name="Group 5">
            <a:extLst>
              <a:ext uri="{FF2B5EF4-FFF2-40B4-BE49-F238E27FC236}">
                <a16:creationId xmlns:a16="http://schemas.microsoft.com/office/drawing/2014/main" id="{9A254329-F1DD-44BD-A464-8E05DAB8EA98}"/>
              </a:ext>
            </a:extLst>
          </p:cNvPr>
          <p:cNvGrpSpPr/>
          <p:nvPr/>
        </p:nvGrpSpPr>
        <p:grpSpPr>
          <a:xfrm>
            <a:off x="10871142" y="1302031"/>
            <a:ext cx="439970" cy="439970"/>
            <a:chOff x="11679011" y="5307417"/>
            <a:chExt cx="457200" cy="457200"/>
          </a:xfrm>
        </p:grpSpPr>
        <p:sp>
          <p:nvSpPr>
            <p:cNvPr id="7" name="Oval 6">
              <a:extLst>
                <a:ext uri="{FF2B5EF4-FFF2-40B4-BE49-F238E27FC236}">
                  <a16:creationId xmlns:a16="http://schemas.microsoft.com/office/drawing/2014/main" id="{5BF5A8E6-A9B0-42A2-A7A7-D2A6BCE8D7A7}"/>
                </a:ext>
              </a:extLst>
            </p:cNvPr>
            <p:cNvSpPr/>
            <p:nvPr/>
          </p:nvSpPr>
          <p:spPr bwMode="auto">
            <a:xfrm>
              <a:off x="11679011" y="5307417"/>
              <a:ext cx="4572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348BA39A-C9B2-4436-97F2-CC394980561E}"/>
                </a:ext>
              </a:extLst>
            </p:cNvPr>
            <p:cNvSpPr/>
            <p:nvPr/>
          </p:nvSpPr>
          <p:spPr bwMode="auto">
            <a:xfrm>
              <a:off x="11794036" y="5307417"/>
              <a:ext cx="2286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A736F628-2DCF-4D68-BCB0-B964A874CA36}"/>
                </a:ext>
              </a:extLst>
            </p:cNvPr>
            <p:cNvCxnSpPr>
              <a:stCxn id="7" idx="2"/>
              <a:endCxn id="7" idx="6"/>
            </p:cNvCxnSpPr>
            <p:nvPr/>
          </p:nvCxnSpPr>
          <p:spPr>
            <a:xfrm>
              <a:off x="11679011" y="5536017"/>
              <a:ext cx="457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E76CC5-0C9B-4711-A8D5-B6A0084319D5}"/>
                </a:ext>
              </a:extLst>
            </p:cNvPr>
            <p:cNvCxnSpPr>
              <a:cxnSpLocks/>
            </p:cNvCxnSpPr>
            <p:nvPr/>
          </p:nvCxnSpPr>
          <p:spPr>
            <a:xfrm>
              <a:off x="11706226" y="5648676"/>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5038684-7C29-4B48-BFB3-704C072D86B9}"/>
                </a:ext>
              </a:extLst>
            </p:cNvPr>
            <p:cNvCxnSpPr>
              <a:cxnSpLocks/>
            </p:cNvCxnSpPr>
            <p:nvPr/>
          </p:nvCxnSpPr>
          <p:spPr>
            <a:xfrm>
              <a:off x="11706226" y="5422168"/>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F73BB3-1824-4DA6-A968-EA372873B461}"/>
                </a:ext>
              </a:extLst>
            </p:cNvPr>
            <p:cNvCxnSpPr>
              <a:cxnSpLocks/>
              <a:stCxn id="8" idx="4"/>
              <a:endCxn id="8" idx="0"/>
            </p:cNvCxnSpPr>
            <p:nvPr/>
          </p:nvCxnSpPr>
          <p:spPr>
            <a:xfrm flipV="1">
              <a:off x="11908336" y="5307417"/>
              <a:ext cx="0" cy="45720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A260103-AF33-4E11-BADA-AC26A4979543}"/>
              </a:ext>
            </a:extLst>
          </p:cNvPr>
          <p:cNvGrpSpPr/>
          <p:nvPr/>
        </p:nvGrpSpPr>
        <p:grpSpPr>
          <a:xfrm>
            <a:off x="7189844" y="2085385"/>
            <a:ext cx="500404" cy="541326"/>
            <a:chOff x="4064268" y="5053939"/>
            <a:chExt cx="1474485" cy="1595066"/>
          </a:xfrm>
          <a:solidFill>
            <a:schemeClr val="bg2"/>
          </a:solidFill>
        </p:grpSpPr>
        <p:sp>
          <p:nvSpPr>
            <p:cNvPr id="14" name="Cylinder 13">
              <a:extLst>
                <a:ext uri="{FF2B5EF4-FFF2-40B4-BE49-F238E27FC236}">
                  <a16:creationId xmlns:a16="http://schemas.microsoft.com/office/drawing/2014/main" id="{34CF6BD7-EB78-4F67-9862-A7C0E4038FCC}"/>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 name="Freeform 146">
              <a:extLst>
                <a:ext uri="{FF2B5EF4-FFF2-40B4-BE49-F238E27FC236}">
                  <a16:creationId xmlns:a16="http://schemas.microsoft.com/office/drawing/2014/main" id="{65D96A84-BEE3-4420-83CA-4E3FE82919C3}"/>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a:solidFill>
                <a:schemeClr val="tx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1E135EA3-417A-470E-98B4-16E0057D0929}"/>
              </a:ext>
            </a:extLst>
          </p:cNvPr>
          <p:cNvGrpSpPr/>
          <p:nvPr/>
        </p:nvGrpSpPr>
        <p:grpSpPr>
          <a:xfrm>
            <a:off x="5985675" y="2085385"/>
            <a:ext cx="500404" cy="541326"/>
            <a:chOff x="4064268" y="5053939"/>
            <a:chExt cx="1474485" cy="1595066"/>
          </a:xfrm>
          <a:solidFill>
            <a:schemeClr val="bg2"/>
          </a:solidFill>
        </p:grpSpPr>
        <p:sp>
          <p:nvSpPr>
            <p:cNvPr id="17" name="Cylinder 16">
              <a:extLst>
                <a:ext uri="{FF2B5EF4-FFF2-40B4-BE49-F238E27FC236}">
                  <a16:creationId xmlns:a16="http://schemas.microsoft.com/office/drawing/2014/main" id="{779A0E30-B79F-4A33-A9F0-BE28999678B7}"/>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8" name="Freeform 146">
              <a:extLst>
                <a:ext uri="{FF2B5EF4-FFF2-40B4-BE49-F238E27FC236}">
                  <a16:creationId xmlns:a16="http://schemas.microsoft.com/office/drawing/2014/main" id="{BC099169-6D5F-4CE3-A10A-2A4A672A2348}"/>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66BDFE74-EC8E-4F90-8F51-E816A2BD0AC0}"/>
              </a:ext>
            </a:extLst>
          </p:cNvPr>
          <p:cNvGrpSpPr/>
          <p:nvPr/>
        </p:nvGrpSpPr>
        <p:grpSpPr>
          <a:xfrm>
            <a:off x="5985675" y="3137249"/>
            <a:ext cx="500404" cy="541326"/>
            <a:chOff x="4064268" y="5053939"/>
            <a:chExt cx="1474485" cy="1595066"/>
          </a:xfrm>
          <a:solidFill>
            <a:schemeClr val="bg2"/>
          </a:solidFill>
        </p:grpSpPr>
        <p:sp>
          <p:nvSpPr>
            <p:cNvPr id="20" name="Cylinder 19">
              <a:extLst>
                <a:ext uri="{FF2B5EF4-FFF2-40B4-BE49-F238E27FC236}">
                  <a16:creationId xmlns:a16="http://schemas.microsoft.com/office/drawing/2014/main" id="{EE0FF19E-BBC4-4B0F-9A1B-B10AC5E4B583}"/>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Freeform 146">
              <a:extLst>
                <a:ext uri="{FF2B5EF4-FFF2-40B4-BE49-F238E27FC236}">
                  <a16:creationId xmlns:a16="http://schemas.microsoft.com/office/drawing/2014/main" id="{37B76F1F-3526-47FF-9F11-185C850AD118}"/>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a:solidFill>
                <a:schemeClr val="tx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23" name="Cylinder 22">
            <a:extLst>
              <a:ext uri="{FF2B5EF4-FFF2-40B4-BE49-F238E27FC236}">
                <a16:creationId xmlns:a16="http://schemas.microsoft.com/office/drawing/2014/main" id="{24C4B7B9-8CFC-41FB-8548-489A2784739D}"/>
              </a:ext>
            </a:extLst>
          </p:cNvPr>
          <p:cNvSpPr/>
          <p:nvPr/>
        </p:nvSpPr>
        <p:spPr bwMode="auto">
          <a:xfrm>
            <a:off x="11237439" y="4927875"/>
            <a:ext cx="290543" cy="381705"/>
          </a:xfrm>
          <a:prstGeom prst="can">
            <a:avLst>
              <a:gd name="adj" fmla="val 39530"/>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building_7">
            <a:extLst>
              <a:ext uri="{FF2B5EF4-FFF2-40B4-BE49-F238E27FC236}">
                <a16:creationId xmlns:a16="http://schemas.microsoft.com/office/drawing/2014/main" id="{7595AA74-0605-4E61-B625-5834BC87922E}"/>
              </a:ext>
            </a:extLst>
          </p:cNvPr>
          <p:cNvSpPr>
            <a:spLocks noChangeAspect="1" noEditPoints="1"/>
          </p:cNvSpPr>
          <p:nvPr/>
        </p:nvSpPr>
        <p:spPr bwMode="auto">
          <a:xfrm>
            <a:off x="10663314" y="4806180"/>
            <a:ext cx="482513" cy="503401"/>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36" name="Group 35">
            <a:extLst>
              <a:ext uri="{FF2B5EF4-FFF2-40B4-BE49-F238E27FC236}">
                <a16:creationId xmlns:a16="http://schemas.microsoft.com/office/drawing/2014/main" id="{316BE98E-2B80-4ADE-BAD4-ED08DCA394B7}"/>
              </a:ext>
            </a:extLst>
          </p:cNvPr>
          <p:cNvGrpSpPr/>
          <p:nvPr/>
        </p:nvGrpSpPr>
        <p:grpSpPr>
          <a:xfrm>
            <a:off x="9462559" y="4840797"/>
            <a:ext cx="574269" cy="574269"/>
            <a:chOff x="8178158" y="5231819"/>
            <a:chExt cx="574350" cy="574350"/>
          </a:xfrm>
        </p:grpSpPr>
        <p:sp>
          <p:nvSpPr>
            <p:cNvPr id="26" name="Diamond 25">
              <a:extLst>
                <a:ext uri="{FF2B5EF4-FFF2-40B4-BE49-F238E27FC236}">
                  <a16:creationId xmlns:a16="http://schemas.microsoft.com/office/drawing/2014/main" id="{E1403132-9E59-4647-B1D0-DF8C44F25113}"/>
                </a:ext>
              </a:extLst>
            </p:cNvPr>
            <p:cNvSpPr/>
            <p:nvPr/>
          </p:nvSpPr>
          <p:spPr bwMode="auto">
            <a:xfrm>
              <a:off x="8178158" y="5231819"/>
              <a:ext cx="574350" cy="574350"/>
            </a:xfrm>
            <a:prstGeom prst="diamond">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5" name="Group 34">
              <a:extLst>
                <a:ext uri="{FF2B5EF4-FFF2-40B4-BE49-F238E27FC236}">
                  <a16:creationId xmlns:a16="http://schemas.microsoft.com/office/drawing/2014/main" id="{9408025F-61B9-45F0-A6BB-8C10C9923938}"/>
                </a:ext>
              </a:extLst>
            </p:cNvPr>
            <p:cNvGrpSpPr/>
            <p:nvPr/>
          </p:nvGrpSpPr>
          <p:grpSpPr>
            <a:xfrm>
              <a:off x="8246892" y="5300553"/>
              <a:ext cx="436880" cy="436880"/>
              <a:chOff x="8246892" y="5300553"/>
              <a:chExt cx="436880" cy="436880"/>
            </a:xfrm>
          </p:grpSpPr>
          <p:grpSp>
            <p:nvGrpSpPr>
              <p:cNvPr id="30" name="Group 29">
                <a:extLst>
                  <a:ext uri="{FF2B5EF4-FFF2-40B4-BE49-F238E27FC236}">
                    <a16:creationId xmlns:a16="http://schemas.microsoft.com/office/drawing/2014/main" id="{3F19A54A-99D1-4091-B6FF-39A260DBDD3B}"/>
                  </a:ext>
                </a:extLst>
              </p:cNvPr>
              <p:cNvGrpSpPr/>
              <p:nvPr/>
            </p:nvGrpSpPr>
            <p:grpSpPr>
              <a:xfrm>
                <a:off x="8246892" y="5518993"/>
                <a:ext cx="436880" cy="0"/>
                <a:chOff x="9137227" y="5357707"/>
                <a:chExt cx="436880" cy="0"/>
              </a:xfrm>
            </p:grpSpPr>
            <p:cxnSp>
              <p:nvCxnSpPr>
                <p:cNvPr id="28" name="Straight Arrow Connector 27">
                  <a:extLst>
                    <a:ext uri="{FF2B5EF4-FFF2-40B4-BE49-F238E27FC236}">
                      <a16:creationId xmlns:a16="http://schemas.microsoft.com/office/drawing/2014/main" id="{DE725297-03FC-4206-B7F9-2614028BD3B6}"/>
                    </a:ext>
                  </a:extLst>
                </p:cNvPr>
                <p:cNvCxnSpPr/>
                <p:nvPr/>
              </p:nvCxnSpPr>
              <p:spPr>
                <a:xfrm>
                  <a:off x="913722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FC5DB22-19B4-4A33-B442-A87183972B89}"/>
                    </a:ext>
                  </a:extLst>
                </p:cNvPr>
                <p:cNvCxnSpPr>
                  <a:cxnSpLocks/>
                </p:cNvCxnSpPr>
                <p:nvPr/>
              </p:nvCxnSpPr>
              <p:spPr>
                <a:xfrm rot="10800000">
                  <a:off x="941154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443FB944-BC88-4EA0-93CF-316AF0D231AB}"/>
                  </a:ext>
                </a:extLst>
              </p:cNvPr>
              <p:cNvGrpSpPr/>
              <p:nvPr/>
            </p:nvGrpSpPr>
            <p:grpSpPr>
              <a:xfrm>
                <a:off x="8465332" y="5300553"/>
                <a:ext cx="0" cy="436880"/>
                <a:chOff x="9348863" y="5135745"/>
                <a:chExt cx="0" cy="436880"/>
              </a:xfrm>
            </p:grpSpPr>
            <p:cxnSp>
              <p:nvCxnSpPr>
                <p:cNvPr id="32" name="Straight Arrow Connector 31">
                  <a:extLst>
                    <a:ext uri="{FF2B5EF4-FFF2-40B4-BE49-F238E27FC236}">
                      <a16:creationId xmlns:a16="http://schemas.microsoft.com/office/drawing/2014/main" id="{91F5F574-F978-4A43-8ED5-7EF242CEB7A6}"/>
                    </a:ext>
                  </a:extLst>
                </p:cNvPr>
                <p:cNvCxnSpPr>
                  <a:cxnSpLocks/>
                </p:cNvCxnSpPr>
                <p:nvPr/>
              </p:nvCxnSpPr>
              <p:spPr>
                <a:xfrm rot="16200000">
                  <a:off x="9267583" y="521702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AF1CAFC-19DA-4614-9D7D-268D1B11D95C}"/>
                    </a:ext>
                  </a:extLst>
                </p:cNvPr>
                <p:cNvCxnSpPr>
                  <a:cxnSpLocks/>
                </p:cNvCxnSpPr>
                <p:nvPr/>
              </p:nvCxnSpPr>
              <p:spPr>
                <a:xfrm rot="5400000">
                  <a:off x="9267583" y="549134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sp>
        <p:nvSpPr>
          <p:cNvPr id="38" name="TextBox 37">
            <a:extLst>
              <a:ext uri="{FF2B5EF4-FFF2-40B4-BE49-F238E27FC236}">
                <a16:creationId xmlns:a16="http://schemas.microsoft.com/office/drawing/2014/main" id="{805BC8DF-13F4-4F8A-B3E0-C100E0148B98}"/>
              </a:ext>
            </a:extLst>
          </p:cNvPr>
          <p:cNvSpPr txBox="1"/>
          <p:nvPr/>
        </p:nvSpPr>
        <p:spPr>
          <a:xfrm>
            <a:off x="5666271" y="2699912"/>
            <a:ext cx="1139212"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SQL instance #1</a:t>
            </a:r>
          </a:p>
        </p:txBody>
      </p:sp>
      <p:sp>
        <p:nvSpPr>
          <p:cNvPr id="39" name="TextBox 38">
            <a:extLst>
              <a:ext uri="{FF2B5EF4-FFF2-40B4-BE49-F238E27FC236}">
                <a16:creationId xmlns:a16="http://schemas.microsoft.com/office/drawing/2014/main" id="{C1F3EFBE-A5D7-4B66-A6B6-A67ED0EA5F16}"/>
              </a:ext>
            </a:extLst>
          </p:cNvPr>
          <p:cNvSpPr txBox="1"/>
          <p:nvPr/>
        </p:nvSpPr>
        <p:spPr>
          <a:xfrm>
            <a:off x="6830440" y="2699912"/>
            <a:ext cx="1219209"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SQL instance #2</a:t>
            </a:r>
          </a:p>
        </p:txBody>
      </p:sp>
      <p:sp>
        <p:nvSpPr>
          <p:cNvPr id="40" name="TextBox 39">
            <a:extLst>
              <a:ext uri="{FF2B5EF4-FFF2-40B4-BE49-F238E27FC236}">
                <a16:creationId xmlns:a16="http://schemas.microsoft.com/office/drawing/2014/main" id="{E4B07E71-FA9A-4D08-B448-BE9B87A307F3}"/>
              </a:ext>
            </a:extLst>
          </p:cNvPr>
          <p:cNvSpPr txBox="1"/>
          <p:nvPr/>
        </p:nvSpPr>
        <p:spPr>
          <a:xfrm>
            <a:off x="5629992" y="3705995"/>
            <a:ext cx="1211770"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SQL instance #3</a:t>
            </a:r>
          </a:p>
        </p:txBody>
      </p:sp>
      <p:sp>
        <p:nvSpPr>
          <p:cNvPr id="41" name="Rectangle 40">
            <a:extLst>
              <a:ext uri="{FF2B5EF4-FFF2-40B4-BE49-F238E27FC236}">
                <a16:creationId xmlns:a16="http://schemas.microsoft.com/office/drawing/2014/main" id="{C06DF451-EABF-41FD-B9C9-85E41DE749D7}"/>
              </a:ext>
            </a:extLst>
          </p:cNvPr>
          <p:cNvSpPr/>
          <p:nvPr/>
        </p:nvSpPr>
        <p:spPr bwMode="auto">
          <a:xfrm>
            <a:off x="5565619" y="1963417"/>
            <a:ext cx="2543910" cy="2038966"/>
          </a:xfrm>
          <a:prstGeom prst="rect">
            <a:avLst/>
          </a:prstGeom>
          <a:no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A7ACE869-52F5-4276-8572-54F8233ED944}"/>
              </a:ext>
            </a:extLst>
          </p:cNvPr>
          <p:cNvSpPr/>
          <p:nvPr/>
        </p:nvSpPr>
        <p:spPr bwMode="auto">
          <a:xfrm>
            <a:off x="5405723" y="1798400"/>
            <a:ext cx="2874340" cy="2373329"/>
          </a:xfrm>
          <a:prstGeom prst="rect">
            <a:avLst/>
          </a:prstGeom>
          <a:no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FBA58566-BD76-449F-B662-6823996B0A85}"/>
              </a:ext>
            </a:extLst>
          </p:cNvPr>
          <p:cNvSpPr/>
          <p:nvPr/>
        </p:nvSpPr>
        <p:spPr bwMode="auto">
          <a:xfrm>
            <a:off x="10581597" y="1164754"/>
            <a:ext cx="1019060" cy="1019060"/>
          </a:xfrm>
          <a:prstGeom prst="rect">
            <a:avLst/>
          </a:prstGeom>
          <a:no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5" name="TextBox 44">
            <a:extLst>
              <a:ext uri="{FF2B5EF4-FFF2-40B4-BE49-F238E27FC236}">
                <a16:creationId xmlns:a16="http://schemas.microsoft.com/office/drawing/2014/main" id="{F82AF308-7F1B-4427-98A5-70A9DAF6F792}"/>
              </a:ext>
            </a:extLst>
          </p:cNvPr>
          <p:cNvSpPr txBox="1"/>
          <p:nvPr/>
        </p:nvSpPr>
        <p:spPr>
          <a:xfrm>
            <a:off x="10749990" y="2211613"/>
            <a:ext cx="688212"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n-ea"/>
                <a:cs typeface="Segoe UI Semibold" charset="0"/>
              </a:rPr>
              <a:t>VNet1</a:t>
            </a:r>
          </a:p>
        </p:txBody>
      </p:sp>
      <p:cxnSp>
        <p:nvCxnSpPr>
          <p:cNvPr id="49" name="Connector: Elbow 48">
            <a:extLst>
              <a:ext uri="{FF2B5EF4-FFF2-40B4-BE49-F238E27FC236}">
                <a16:creationId xmlns:a16="http://schemas.microsoft.com/office/drawing/2014/main" id="{9841A6BD-50AA-46F0-AD43-49449C58B3C1}"/>
              </a:ext>
            </a:extLst>
          </p:cNvPr>
          <p:cNvCxnSpPr>
            <a:cxnSpLocks/>
          </p:cNvCxnSpPr>
          <p:nvPr/>
        </p:nvCxnSpPr>
        <p:spPr>
          <a:xfrm rot="10800000" flipV="1">
            <a:off x="7379336" y="1253990"/>
            <a:ext cx="3202261" cy="793889"/>
          </a:xfrm>
          <a:prstGeom prst="bentConnector2">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7C88C70B-CCCB-41E9-ADEB-75AAA098004A}"/>
              </a:ext>
            </a:extLst>
          </p:cNvPr>
          <p:cNvCxnSpPr>
            <a:cxnSpLocks/>
          </p:cNvCxnSpPr>
          <p:nvPr/>
        </p:nvCxnSpPr>
        <p:spPr>
          <a:xfrm rot="10800000" flipV="1">
            <a:off x="6173852" y="1254007"/>
            <a:ext cx="4407744" cy="793891"/>
          </a:xfrm>
          <a:prstGeom prst="bentConnector2">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A5D06470-5A4F-4969-9B4F-3FE425198955}"/>
              </a:ext>
            </a:extLst>
          </p:cNvPr>
          <p:cNvCxnSpPr>
            <a:stCxn id="14" idx="2"/>
            <a:endCxn id="20" idx="4"/>
          </p:cNvCxnSpPr>
          <p:nvPr/>
        </p:nvCxnSpPr>
        <p:spPr>
          <a:xfrm rot="10800000" flipV="1">
            <a:off x="6439258" y="2318084"/>
            <a:ext cx="714249" cy="1051864"/>
          </a:xfrm>
          <a:prstGeom prst="bentConnector3">
            <a:avLst>
              <a:gd name="adj1" fmla="val 42889"/>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96CDF42-1559-415A-A5DE-D6E2C1742E1A}"/>
              </a:ext>
            </a:extLst>
          </p:cNvPr>
          <p:cNvSpPr txBox="1"/>
          <p:nvPr/>
        </p:nvSpPr>
        <p:spPr>
          <a:xfrm>
            <a:off x="5395084" y="4293364"/>
            <a:ext cx="2884979" cy="374793"/>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n-ea"/>
                <a:cs typeface="Segoe UI Semibold" charset="0"/>
              </a:rPr>
              <a:t>“Virtual data cluster” </a:t>
            </a: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a:ea typeface="+mn-ea"/>
                <a:cs typeface="Segoe UI Semibold" charset="0"/>
              </a:rPr>
              <a:t>dedicated to customer</a:t>
            </a:r>
            <a:br>
              <a:rPr kumimoji="0" lang="en-US" sz="1000" b="0" i="0" u="none" strike="noStrike" kern="0" cap="none" spc="0" normalizeH="0" baseline="0" noProof="0" dirty="0">
                <a:ln>
                  <a:solidFill>
                    <a:srgbClr val="FFFFFF">
                      <a:alpha val="0"/>
                    </a:srgbClr>
                  </a:solidFill>
                </a:ln>
                <a:solidFill>
                  <a:srgbClr val="000000"/>
                </a:solidFill>
                <a:effectLst/>
                <a:uLnTx/>
                <a:uFillTx/>
                <a:latin typeface="Segoe UI"/>
                <a:ea typeface="+mn-ea"/>
                <a:cs typeface="Segoe UI Semibold" charset="0"/>
              </a:rPr>
            </a:b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light" panose="020B0402040204020203" pitchFamily="34" charset="0"/>
                <a:ea typeface="+mn-ea"/>
                <a:cs typeface="Segoe UI Semilight" panose="020B0402040204020203" pitchFamily="34" charset="0"/>
              </a:rPr>
              <a:t>(virtual private cluster, VNET, private IPs)</a:t>
            </a:r>
          </a:p>
        </p:txBody>
      </p:sp>
      <p:cxnSp>
        <p:nvCxnSpPr>
          <p:cNvPr id="74" name="Straight Arrow Connector 73">
            <a:extLst>
              <a:ext uri="{FF2B5EF4-FFF2-40B4-BE49-F238E27FC236}">
                <a16:creationId xmlns:a16="http://schemas.microsoft.com/office/drawing/2014/main" id="{342191FB-5999-4A76-8B87-1AD657D63281}"/>
              </a:ext>
            </a:extLst>
          </p:cNvPr>
          <p:cNvCxnSpPr/>
          <p:nvPr/>
        </p:nvCxnSpPr>
        <p:spPr>
          <a:xfrm>
            <a:off x="8109529" y="1963416"/>
            <a:ext cx="2472067" cy="0"/>
          </a:xfrm>
          <a:prstGeom prst="straightConnector1">
            <a:avLst/>
          </a:prstGeom>
          <a:noFill/>
          <a:ln w="9525">
            <a:solidFill>
              <a:schemeClr val="tx1"/>
            </a:solidFill>
            <a:prstDash val="dash"/>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75" name="TextBox 74">
            <a:extLst>
              <a:ext uri="{FF2B5EF4-FFF2-40B4-BE49-F238E27FC236}">
                <a16:creationId xmlns:a16="http://schemas.microsoft.com/office/drawing/2014/main" id="{E6E54375-F54D-4674-892E-73D5663FC6BE}"/>
              </a:ext>
            </a:extLst>
          </p:cNvPr>
          <p:cNvSpPr txBox="1"/>
          <p:nvPr/>
        </p:nvSpPr>
        <p:spPr>
          <a:xfrm>
            <a:off x="8885426" y="1732617"/>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n-ea"/>
                <a:cs typeface="Segoe UI Semibold" charset="0"/>
              </a:rPr>
              <a:t>VNet-to-VNet</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76" name="TextBox 75">
            <a:extLst>
              <a:ext uri="{FF2B5EF4-FFF2-40B4-BE49-F238E27FC236}">
                <a16:creationId xmlns:a16="http://schemas.microsoft.com/office/drawing/2014/main" id="{ABC906A5-8E4A-4BA3-8808-8B3ECB926D79}"/>
              </a:ext>
            </a:extLst>
          </p:cNvPr>
          <p:cNvSpPr txBox="1"/>
          <p:nvPr/>
        </p:nvSpPr>
        <p:spPr>
          <a:xfrm>
            <a:off x="10618403" y="1808416"/>
            <a:ext cx="962102" cy="374793"/>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Web app</a:t>
            </a:r>
            <a:b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b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a:ea typeface="+mn-ea"/>
                <a:cs typeface="Segoe UI Semibold" charset="0"/>
              </a:rPr>
              <a:t>(public IP)</a:t>
            </a:r>
          </a:p>
        </p:txBody>
      </p:sp>
      <p:cxnSp>
        <p:nvCxnSpPr>
          <p:cNvPr id="77" name="Connector: Elbow 76">
            <a:extLst>
              <a:ext uri="{FF2B5EF4-FFF2-40B4-BE49-F238E27FC236}">
                <a16:creationId xmlns:a16="http://schemas.microsoft.com/office/drawing/2014/main" id="{087AB944-BBCA-4F7A-B5BC-CCB21E9FB2DC}"/>
              </a:ext>
            </a:extLst>
          </p:cNvPr>
          <p:cNvCxnSpPr>
            <a:cxnSpLocks/>
            <a:stCxn id="26" idx="0"/>
          </p:cNvCxnSpPr>
          <p:nvPr/>
        </p:nvCxnSpPr>
        <p:spPr>
          <a:xfrm rot="16200000" flipV="1">
            <a:off x="7460441" y="2551545"/>
            <a:ext cx="2522712" cy="2055792"/>
          </a:xfrm>
          <a:prstGeom prst="bentConnector3">
            <a:avLst>
              <a:gd name="adj1" fmla="val 100048"/>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B82B3B10-22A4-47EA-A96B-57047CD82EB4}"/>
              </a:ext>
            </a:extLst>
          </p:cNvPr>
          <p:cNvCxnSpPr>
            <a:cxnSpLocks/>
          </p:cNvCxnSpPr>
          <p:nvPr/>
        </p:nvCxnSpPr>
        <p:spPr>
          <a:xfrm flipH="1">
            <a:off x="10128920" y="5127931"/>
            <a:ext cx="415050" cy="0"/>
          </a:xfrm>
          <a:prstGeom prst="straightConnector1">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CA9E5DE-4D96-481C-A842-9EE798FE03B6}"/>
              </a:ext>
            </a:extLst>
          </p:cNvPr>
          <p:cNvSpPr txBox="1"/>
          <p:nvPr/>
        </p:nvSpPr>
        <p:spPr>
          <a:xfrm>
            <a:off x="10618403" y="5423905"/>
            <a:ext cx="962102" cy="233557"/>
          </a:xfrm>
          <a:prstGeom prst="rect">
            <a:avLst/>
          </a:prstGeom>
          <a:noFill/>
          <a:ln>
            <a:noFill/>
          </a:ln>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On-premises</a:t>
            </a:r>
            <a:endParaRPr kumimoji="0" lang="en-US" sz="1000" b="0" i="0" u="none" strike="noStrike" kern="0" cap="none" spc="0" normalizeH="0" baseline="0" noProof="0" dirty="0">
              <a:ln>
                <a:solidFill>
                  <a:srgbClr val="FFFFFF">
                    <a:alpha val="0"/>
                  </a:srgbClr>
                </a:solidFill>
              </a:ln>
              <a:solidFill>
                <a:srgbClr val="000000"/>
              </a:solidFill>
              <a:effectLst/>
              <a:uLnTx/>
              <a:uFillTx/>
              <a:latin typeface="Segoe UI"/>
              <a:ea typeface="+mn-ea"/>
              <a:cs typeface="Segoe UI Semibold" charset="0"/>
            </a:endParaRPr>
          </a:p>
        </p:txBody>
      </p:sp>
      <p:sp>
        <p:nvSpPr>
          <p:cNvPr id="86" name="TextBox 85">
            <a:extLst>
              <a:ext uri="{FF2B5EF4-FFF2-40B4-BE49-F238E27FC236}">
                <a16:creationId xmlns:a16="http://schemas.microsoft.com/office/drawing/2014/main" id="{285B9812-3C1B-4EC9-83A7-FCCE4D9AEAA8}"/>
              </a:ext>
            </a:extLst>
          </p:cNvPr>
          <p:cNvSpPr txBox="1"/>
          <p:nvPr/>
        </p:nvSpPr>
        <p:spPr>
          <a:xfrm>
            <a:off x="9196744" y="5431778"/>
            <a:ext cx="1105897" cy="374793"/>
          </a:xfrm>
          <a:prstGeom prst="rect">
            <a:avLst/>
          </a:prstGeom>
          <a:noFill/>
          <a:ln>
            <a:noFill/>
          </a:ln>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VPN/Express route gateway</a:t>
            </a:r>
            <a:endParaRPr kumimoji="0" lang="en-US" sz="1000" b="0" i="0" u="none" strike="noStrike" kern="0" cap="none" spc="0" normalizeH="0" baseline="0" noProof="0" dirty="0">
              <a:ln>
                <a:solidFill>
                  <a:srgbClr val="FFFFFF">
                    <a:alpha val="0"/>
                  </a:srgbClr>
                </a:solidFill>
              </a:ln>
              <a:solidFill>
                <a:srgbClr val="000000"/>
              </a:solidFill>
              <a:effectLst/>
              <a:uLnTx/>
              <a:uFillTx/>
              <a:latin typeface="Segoe UI"/>
              <a:ea typeface="+mn-ea"/>
              <a:cs typeface="Segoe UI Semibold" charset="0"/>
            </a:endParaRPr>
          </a:p>
        </p:txBody>
      </p:sp>
      <p:sp>
        <p:nvSpPr>
          <p:cNvPr id="93" name="TextBox 92">
            <a:extLst>
              <a:ext uri="{FF2B5EF4-FFF2-40B4-BE49-F238E27FC236}">
                <a16:creationId xmlns:a16="http://schemas.microsoft.com/office/drawing/2014/main" id="{695DF6AB-D0A3-4736-A28F-25B0A7B93F5A}"/>
              </a:ext>
            </a:extLst>
          </p:cNvPr>
          <p:cNvSpPr txBox="1"/>
          <p:nvPr/>
        </p:nvSpPr>
        <p:spPr>
          <a:xfrm>
            <a:off x="8314864" y="2593363"/>
            <a:ext cx="1251220" cy="374793"/>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bold" charset="0"/>
                <a:ea typeface="+mn-ea"/>
                <a:cs typeface="Segoe UI Semibold" charset="0"/>
              </a:rPr>
              <a:t>Network isolation</a:t>
            </a:r>
            <a:br>
              <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bold" charset="0"/>
                <a:ea typeface="+mn-ea"/>
                <a:cs typeface="Segoe UI Semibold" charset="0"/>
              </a:rPr>
            </a:b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n-ea"/>
                <a:cs typeface="Segoe UI Semilight" panose="020B0402040204020203" pitchFamily="34" charset="0"/>
              </a:rPr>
              <a:t>(customer VNET)</a:t>
            </a:r>
          </a:p>
        </p:txBody>
      </p:sp>
      <p:sp>
        <p:nvSpPr>
          <p:cNvPr id="94" name="TextBox 93">
            <a:extLst>
              <a:ext uri="{FF2B5EF4-FFF2-40B4-BE49-F238E27FC236}">
                <a16:creationId xmlns:a16="http://schemas.microsoft.com/office/drawing/2014/main" id="{583A68D2-81A5-462D-B210-4A7CA8F13138}"/>
              </a:ext>
            </a:extLst>
          </p:cNvPr>
          <p:cNvSpPr txBox="1"/>
          <p:nvPr/>
        </p:nvSpPr>
        <p:spPr>
          <a:xfrm>
            <a:off x="8307615" y="3453694"/>
            <a:ext cx="1367516" cy="374793"/>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Tenant isolation</a:t>
            </a:r>
            <a:b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b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light" panose="020B0402040204020203" pitchFamily="34" charset="0"/>
                <a:ea typeface="+mn-ea"/>
                <a:cs typeface="Segoe UI Semilight" panose="020B0402040204020203" pitchFamily="34" charset="0"/>
              </a:rPr>
              <a:t>(compute, storage)</a:t>
            </a:r>
          </a:p>
        </p:txBody>
      </p:sp>
      <p:cxnSp>
        <p:nvCxnSpPr>
          <p:cNvPr id="96" name="Straight Connector 95">
            <a:extLst>
              <a:ext uri="{FF2B5EF4-FFF2-40B4-BE49-F238E27FC236}">
                <a16:creationId xmlns:a16="http://schemas.microsoft.com/office/drawing/2014/main" id="{CF39C6E9-F7E6-4F95-B8AE-0763938074F3}"/>
              </a:ext>
            </a:extLst>
          </p:cNvPr>
          <p:cNvCxnSpPr>
            <a:cxnSpLocks/>
            <a:stCxn id="94" idx="1"/>
          </p:cNvCxnSpPr>
          <p:nvPr/>
        </p:nvCxnSpPr>
        <p:spPr>
          <a:xfrm flipH="1" flipV="1">
            <a:off x="8109530" y="3638334"/>
            <a:ext cx="198086" cy="2757"/>
          </a:xfrm>
          <a:prstGeom prst="line">
            <a:avLst/>
          </a:prstGeom>
          <a:no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9" name="Straight Connector 98">
            <a:extLst>
              <a:ext uri="{FF2B5EF4-FFF2-40B4-BE49-F238E27FC236}">
                <a16:creationId xmlns:a16="http://schemas.microsoft.com/office/drawing/2014/main" id="{13A0B730-F5EE-4984-8CAE-DD7F03A8B7E1}"/>
              </a:ext>
            </a:extLst>
          </p:cNvPr>
          <p:cNvCxnSpPr>
            <a:stCxn id="93" idx="1"/>
          </p:cNvCxnSpPr>
          <p:nvPr/>
        </p:nvCxnSpPr>
        <p:spPr>
          <a:xfrm flipH="1" flipV="1">
            <a:off x="8280063" y="2775834"/>
            <a:ext cx="34801" cy="4926"/>
          </a:xfrm>
          <a:prstGeom prst="line">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35189199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97E9C68B-9244-47DE-8D7F-CE26F00A6AB5}"/>
              </a:ext>
            </a:extLst>
          </p:cNvPr>
          <p:cNvSpPr txBox="1"/>
          <p:nvPr/>
        </p:nvSpPr>
        <p:spPr>
          <a:xfrm>
            <a:off x="6902794" y="2295447"/>
            <a:ext cx="1024980" cy="25852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App subnet</a:t>
            </a:r>
          </a:p>
        </p:txBody>
      </p:sp>
      <p:sp>
        <p:nvSpPr>
          <p:cNvPr id="2" name="Title 1">
            <a:extLst>
              <a:ext uri="{FF2B5EF4-FFF2-40B4-BE49-F238E27FC236}">
                <a16:creationId xmlns:a16="http://schemas.microsoft.com/office/drawing/2014/main" id="{271609F8-62BF-4C07-8833-6A242E14BECC}"/>
              </a:ext>
            </a:extLst>
          </p:cNvPr>
          <p:cNvSpPr>
            <a:spLocks noGrp="1"/>
          </p:cNvSpPr>
          <p:nvPr>
            <p:ph type="title"/>
          </p:nvPr>
        </p:nvSpPr>
        <p:spPr/>
        <p:txBody>
          <a:bodyPr/>
          <a:lstStyle/>
          <a:p>
            <a:r>
              <a:rPr lang="en-US" dirty="0"/>
              <a:t>Isolation and connectivity of Managed Instance</a:t>
            </a:r>
          </a:p>
        </p:txBody>
      </p:sp>
      <p:grpSp>
        <p:nvGrpSpPr>
          <p:cNvPr id="13" name="Group 12">
            <a:extLst>
              <a:ext uri="{FF2B5EF4-FFF2-40B4-BE49-F238E27FC236}">
                <a16:creationId xmlns:a16="http://schemas.microsoft.com/office/drawing/2014/main" id="{FCAC3DE1-B688-424A-8A83-82A6337DB755}"/>
              </a:ext>
            </a:extLst>
          </p:cNvPr>
          <p:cNvGrpSpPr/>
          <p:nvPr/>
        </p:nvGrpSpPr>
        <p:grpSpPr>
          <a:xfrm>
            <a:off x="4991940" y="3363042"/>
            <a:ext cx="577872" cy="595543"/>
            <a:chOff x="4064268" y="5053939"/>
            <a:chExt cx="1474485" cy="1595066"/>
          </a:xfrm>
          <a:solidFill>
            <a:schemeClr val="bg1"/>
          </a:solidFill>
        </p:grpSpPr>
        <p:sp>
          <p:nvSpPr>
            <p:cNvPr id="14" name="Cylinder 13">
              <a:extLst>
                <a:ext uri="{FF2B5EF4-FFF2-40B4-BE49-F238E27FC236}">
                  <a16:creationId xmlns:a16="http://schemas.microsoft.com/office/drawing/2014/main" id="{6C9F7A42-FB57-4D5D-880D-327F51B5AC5B}"/>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Freeform 146">
              <a:extLst>
                <a:ext uri="{FF2B5EF4-FFF2-40B4-BE49-F238E27FC236}">
                  <a16:creationId xmlns:a16="http://schemas.microsoft.com/office/drawing/2014/main" id="{A69D1F43-4C67-4EF3-872D-D8D0CAF8959D}"/>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6E171C25-8BCA-47AB-A782-63320D980C40}"/>
              </a:ext>
            </a:extLst>
          </p:cNvPr>
          <p:cNvGrpSpPr/>
          <p:nvPr/>
        </p:nvGrpSpPr>
        <p:grpSpPr>
          <a:xfrm>
            <a:off x="1649414" y="3228605"/>
            <a:ext cx="548111" cy="536645"/>
            <a:chOff x="8178158" y="5231819"/>
            <a:chExt cx="574350" cy="574350"/>
          </a:xfrm>
        </p:grpSpPr>
        <p:sp>
          <p:nvSpPr>
            <p:cNvPr id="22" name="Diamond 21">
              <a:extLst>
                <a:ext uri="{FF2B5EF4-FFF2-40B4-BE49-F238E27FC236}">
                  <a16:creationId xmlns:a16="http://schemas.microsoft.com/office/drawing/2014/main" id="{68885D61-6B63-46A2-952D-A0EFDF57769F}"/>
                </a:ext>
              </a:extLst>
            </p:cNvPr>
            <p:cNvSpPr/>
            <p:nvPr/>
          </p:nvSpPr>
          <p:spPr bwMode="auto">
            <a:xfrm>
              <a:off x="8178158" y="5231819"/>
              <a:ext cx="574350" cy="574350"/>
            </a:xfrm>
            <a:prstGeom prst="diamond">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3" name="Group 22">
              <a:extLst>
                <a:ext uri="{FF2B5EF4-FFF2-40B4-BE49-F238E27FC236}">
                  <a16:creationId xmlns:a16="http://schemas.microsoft.com/office/drawing/2014/main" id="{2F10D7D9-C459-4B3A-B94C-A925304F278F}"/>
                </a:ext>
              </a:extLst>
            </p:cNvPr>
            <p:cNvGrpSpPr/>
            <p:nvPr/>
          </p:nvGrpSpPr>
          <p:grpSpPr>
            <a:xfrm>
              <a:off x="8246892" y="5300553"/>
              <a:ext cx="436880" cy="436880"/>
              <a:chOff x="8246892" y="5300553"/>
              <a:chExt cx="436880" cy="436880"/>
            </a:xfrm>
          </p:grpSpPr>
          <p:grpSp>
            <p:nvGrpSpPr>
              <p:cNvPr id="24" name="Group 23">
                <a:extLst>
                  <a:ext uri="{FF2B5EF4-FFF2-40B4-BE49-F238E27FC236}">
                    <a16:creationId xmlns:a16="http://schemas.microsoft.com/office/drawing/2014/main" id="{48A15DE8-DB9C-4D90-A103-74211B9F254B}"/>
                  </a:ext>
                </a:extLst>
              </p:cNvPr>
              <p:cNvGrpSpPr/>
              <p:nvPr/>
            </p:nvGrpSpPr>
            <p:grpSpPr>
              <a:xfrm>
                <a:off x="8246892" y="5518993"/>
                <a:ext cx="436880" cy="0"/>
                <a:chOff x="9137227" y="5357707"/>
                <a:chExt cx="436880" cy="0"/>
              </a:xfrm>
            </p:grpSpPr>
            <p:cxnSp>
              <p:nvCxnSpPr>
                <p:cNvPr id="28" name="Straight Arrow Connector 27">
                  <a:extLst>
                    <a:ext uri="{FF2B5EF4-FFF2-40B4-BE49-F238E27FC236}">
                      <a16:creationId xmlns:a16="http://schemas.microsoft.com/office/drawing/2014/main" id="{803F9AA8-7C46-4D87-833D-0A604D14B1F5}"/>
                    </a:ext>
                  </a:extLst>
                </p:cNvPr>
                <p:cNvCxnSpPr/>
                <p:nvPr/>
              </p:nvCxnSpPr>
              <p:spPr>
                <a:xfrm>
                  <a:off x="913722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A67A622-01B8-4765-95A8-5E7AFD24189F}"/>
                    </a:ext>
                  </a:extLst>
                </p:cNvPr>
                <p:cNvCxnSpPr>
                  <a:cxnSpLocks/>
                </p:cNvCxnSpPr>
                <p:nvPr/>
              </p:nvCxnSpPr>
              <p:spPr>
                <a:xfrm rot="10800000">
                  <a:off x="941154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91826419-9BD4-40A6-9DBB-043F4C5F58B0}"/>
                  </a:ext>
                </a:extLst>
              </p:cNvPr>
              <p:cNvGrpSpPr/>
              <p:nvPr/>
            </p:nvGrpSpPr>
            <p:grpSpPr>
              <a:xfrm>
                <a:off x="8465332" y="5300553"/>
                <a:ext cx="0" cy="436880"/>
                <a:chOff x="9348863" y="5135745"/>
                <a:chExt cx="0" cy="436880"/>
              </a:xfrm>
            </p:grpSpPr>
            <p:cxnSp>
              <p:nvCxnSpPr>
                <p:cNvPr id="26" name="Straight Arrow Connector 25">
                  <a:extLst>
                    <a:ext uri="{FF2B5EF4-FFF2-40B4-BE49-F238E27FC236}">
                      <a16:creationId xmlns:a16="http://schemas.microsoft.com/office/drawing/2014/main" id="{7C2C240E-8828-4808-BBC4-53601A62C3C7}"/>
                    </a:ext>
                  </a:extLst>
                </p:cNvPr>
                <p:cNvCxnSpPr>
                  <a:cxnSpLocks/>
                </p:cNvCxnSpPr>
                <p:nvPr/>
              </p:nvCxnSpPr>
              <p:spPr>
                <a:xfrm rot="16200000">
                  <a:off x="9267583" y="521702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828E50F-C5AE-42E0-8C54-58D1CAE888AA}"/>
                    </a:ext>
                  </a:extLst>
                </p:cNvPr>
                <p:cNvCxnSpPr>
                  <a:cxnSpLocks/>
                </p:cNvCxnSpPr>
                <p:nvPr/>
              </p:nvCxnSpPr>
              <p:spPr>
                <a:xfrm rot="5400000">
                  <a:off x="9267583" y="549134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sp>
        <p:nvSpPr>
          <p:cNvPr id="30" name="TextBox 29">
            <a:extLst>
              <a:ext uri="{FF2B5EF4-FFF2-40B4-BE49-F238E27FC236}">
                <a16:creationId xmlns:a16="http://schemas.microsoft.com/office/drawing/2014/main" id="{57167EA9-EEE8-475D-B33D-487E59AA4BE9}"/>
              </a:ext>
            </a:extLst>
          </p:cNvPr>
          <p:cNvSpPr txBox="1"/>
          <p:nvPr/>
        </p:nvSpPr>
        <p:spPr>
          <a:xfrm>
            <a:off x="4546238" y="3979269"/>
            <a:ext cx="1300506" cy="25852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SQL instance #1</a:t>
            </a:r>
          </a:p>
        </p:txBody>
      </p:sp>
      <p:sp>
        <p:nvSpPr>
          <p:cNvPr id="31" name="TextBox 30">
            <a:extLst>
              <a:ext uri="{FF2B5EF4-FFF2-40B4-BE49-F238E27FC236}">
                <a16:creationId xmlns:a16="http://schemas.microsoft.com/office/drawing/2014/main" id="{91D7536A-D0BA-4661-952F-F379023E2A3F}"/>
              </a:ext>
            </a:extLst>
          </p:cNvPr>
          <p:cNvSpPr txBox="1"/>
          <p:nvPr/>
        </p:nvSpPr>
        <p:spPr>
          <a:xfrm>
            <a:off x="6375400" y="3978415"/>
            <a:ext cx="1296157" cy="2585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SQL instance #2</a:t>
            </a:r>
          </a:p>
        </p:txBody>
      </p:sp>
      <p:sp>
        <p:nvSpPr>
          <p:cNvPr id="32" name="TextBox 31">
            <a:extLst>
              <a:ext uri="{FF2B5EF4-FFF2-40B4-BE49-F238E27FC236}">
                <a16:creationId xmlns:a16="http://schemas.microsoft.com/office/drawing/2014/main" id="{C3169CAF-3E71-4A9B-9807-51749C90230E}"/>
              </a:ext>
            </a:extLst>
          </p:cNvPr>
          <p:cNvSpPr txBox="1"/>
          <p:nvPr/>
        </p:nvSpPr>
        <p:spPr>
          <a:xfrm>
            <a:off x="4547077" y="5110013"/>
            <a:ext cx="1320780" cy="25852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SQL instance #3</a:t>
            </a:r>
          </a:p>
        </p:txBody>
      </p:sp>
      <p:sp>
        <p:nvSpPr>
          <p:cNvPr id="33" name="Rectangle 32">
            <a:extLst>
              <a:ext uri="{FF2B5EF4-FFF2-40B4-BE49-F238E27FC236}">
                <a16:creationId xmlns:a16="http://schemas.microsoft.com/office/drawing/2014/main" id="{3CAFD347-9D60-4478-A062-4352B8614ABE}"/>
              </a:ext>
            </a:extLst>
          </p:cNvPr>
          <p:cNvSpPr/>
          <p:nvPr/>
        </p:nvSpPr>
        <p:spPr bwMode="auto">
          <a:xfrm>
            <a:off x="4499964" y="3199963"/>
            <a:ext cx="3377279" cy="2331465"/>
          </a:xfrm>
          <a:prstGeom prst="rect">
            <a:avLst/>
          </a:prstGeom>
          <a:noFill/>
          <a:ln w="12700">
            <a:solidFill>
              <a:srgbClr val="0070C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4" name="Rectangle 33">
            <a:extLst>
              <a:ext uri="{FF2B5EF4-FFF2-40B4-BE49-F238E27FC236}">
                <a16:creationId xmlns:a16="http://schemas.microsoft.com/office/drawing/2014/main" id="{B8285FDE-F2F2-465F-A1EA-99F6C34F020F}"/>
              </a:ext>
            </a:extLst>
          </p:cNvPr>
          <p:cNvSpPr/>
          <p:nvPr/>
        </p:nvSpPr>
        <p:spPr bwMode="auto">
          <a:xfrm>
            <a:off x="4350429" y="3073684"/>
            <a:ext cx="3697345" cy="2883988"/>
          </a:xfrm>
          <a:prstGeom prst="rect">
            <a:avLst/>
          </a:pr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5" name="Rectangle 34">
            <a:extLst>
              <a:ext uri="{FF2B5EF4-FFF2-40B4-BE49-F238E27FC236}">
                <a16:creationId xmlns:a16="http://schemas.microsoft.com/office/drawing/2014/main" id="{F4975184-6999-4178-8C05-3B31F26F4193}"/>
              </a:ext>
            </a:extLst>
          </p:cNvPr>
          <p:cNvSpPr/>
          <p:nvPr/>
        </p:nvSpPr>
        <p:spPr bwMode="auto">
          <a:xfrm>
            <a:off x="4350429" y="1377669"/>
            <a:ext cx="3697345" cy="1152220"/>
          </a:xfrm>
          <a:prstGeom prst="rect">
            <a:avLst/>
          </a:prstGeom>
          <a:no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2" name="TextBox 41">
            <a:extLst>
              <a:ext uri="{FF2B5EF4-FFF2-40B4-BE49-F238E27FC236}">
                <a16:creationId xmlns:a16="http://schemas.microsoft.com/office/drawing/2014/main" id="{EA65A77F-A540-4D79-9381-3991DADB606E}"/>
              </a:ext>
            </a:extLst>
          </p:cNvPr>
          <p:cNvSpPr txBox="1"/>
          <p:nvPr/>
        </p:nvSpPr>
        <p:spPr>
          <a:xfrm>
            <a:off x="9014453" y="2684970"/>
            <a:ext cx="1131927" cy="424721"/>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VNet-to-VNet</a:t>
            </a:r>
            <a:endParaRPr kumimoji="0" lang="en-US" sz="1200" b="0" i="0" u="none" strike="noStrike" kern="0" cap="none" spc="0" normalizeH="0" baseline="0" noProof="0" dirty="0">
              <a:ln>
                <a:solidFill>
                  <a:srgbClr val="FFFFFF">
                    <a:alpha val="0"/>
                  </a:srgbClr>
                </a:solid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3" name="TextBox 42">
            <a:extLst>
              <a:ext uri="{FF2B5EF4-FFF2-40B4-BE49-F238E27FC236}">
                <a16:creationId xmlns:a16="http://schemas.microsoft.com/office/drawing/2014/main" id="{8B5C7A21-CB8E-4590-A01B-F3688B7BC375}"/>
              </a:ext>
            </a:extLst>
          </p:cNvPr>
          <p:cNvSpPr txBox="1"/>
          <p:nvPr/>
        </p:nvSpPr>
        <p:spPr>
          <a:xfrm>
            <a:off x="4843081" y="2082092"/>
            <a:ext cx="1036364" cy="4247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Web app</a:t>
            </a:r>
            <a:b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b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rPr>
              <a:t>(public IP)</a:t>
            </a:r>
          </a:p>
        </p:txBody>
      </p:sp>
      <p:sp>
        <p:nvSpPr>
          <p:cNvPr id="46" name="TextBox 45">
            <a:extLst>
              <a:ext uri="{FF2B5EF4-FFF2-40B4-BE49-F238E27FC236}">
                <a16:creationId xmlns:a16="http://schemas.microsoft.com/office/drawing/2014/main" id="{89B69C9E-D98E-4735-A8DB-6DA7704D041A}"/>
              </a:ext>
            </a:extLst>
          </p:cNvPr>
          <p:cNvSpPr txBox="1"/>
          <p:nvPr/>
        </p:nvSpPr>
        <p:spPr>
          <a:xfrm>
            <a:off x="1434919" y="5940875"/>
            <a:ext cx="1089054" cy="25852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On-premises</a:t>
            </a:r>
            <a:endParaRPr kumimoji="0" lang="en-US" sz="12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endParaRPr>
          </a:p>
        </p:txBody>
      </p:sp>
      <p:sp>
        <p:nvSpPr>
          <p:cNvPr id="47" name="TextBox 46">
            <a:extLst>
              <a:ext uri="{FF2B5EF4-FFF2-40B4-BE49-F238E27FC236}">
                <a16:creationId xmlns:a16="http://schemas.microsoft.com/office/drawing/2014/main" id="{83B1AC9F-2A19-4A90-B60A-E81810056B64}"/>
              </a:ext>
            </a:extLst>
          </p:cNvPr>
          <p:cNvSpPr txBox="1"/>
          <p:nvPr/>
        </p:nvSpPr>
        <p:spPr>
          <a:xfrm>
            <a:off x="1121836" y="2751550"/>
            <a:ext cx="1654369" cy="424721"/>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VPN/Express route gateway</a:t>
            </a:r>
            <a:endParaRPr kumimoji="0" lang="en-US" sz="12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endParaRPr>
          </a:p>
        </p:txBody>
      </p:sp>
      <p:sp>
        <p:nvSpPr>
          <p:cNvPr id="52" name="TextBox 51">
            <a:extLst>
              <a:ext uri="{FF2B5EF4-FFF2-40B4-BE49-F238E27FC236}">
                <a16:creationId xmlns:a16="http://schemas.microsoft.com/office/drawing/2014/main" id="{4DFC5B26-5A09-43D7-B91B-8D6D6309037B}"/>
              </a:ext>
            </a:extLst>
          </p:cNvPr>
          <p:cNvSpPr txBox="1"/>
          <p:nvPr/>
        </p:nvSpPr>
        <p:spPr>
          <a:xfrm>
            <a:off x="6832600" y="5294991"/>
            <a:ext cx="1097595" cy="2585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MI Subnet</a:t>
            </a:r>
          </a:p>
        </p:txBody>
      </p:sp>
      <p:cxnSp>
        <p:nvCxnSpPr>
          <p:cNvPr id="62" name="Straight Arrow Connector 61">
            <a:extLst>
              <a:ext uri="{FF2B5EF4-FFF2-40B4-BE49-F238E27FC236}">
                <a16:creationId xmlns:a16="http://schemas.microsoft.com/office/drawing/2014/main" id="{6BB7D711-60B6-4A9C-A892-2B801AA904F8}"/>
              </a:ext>
            </a:extLst>
          </p:cNvPr>
          <p:cNvCxnSpPr>
            <a:cxnSpLocks/>
            <a:stCxn id="20" idx="7"/>
          </p:cNvCxnSpPr>
          <p:nvPr/>
        </p:nvCxnSpPr>
        <p:spPr>
          <a:xfrm flipH="1" flipV="1">
            <a:off x="1924086" y="3840480"/>
            <a:ext cx="11993" cy="1463534"/>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87EADFF-D830-43B7-8A39-1B59313173C4}"/>
              </a:ext>
            </a:extLst>
          </p:cNvPr>
          <p:cNvCxnSpPr>
            <a:cxnSpLocks/>
            <a:stCxn id="22" idx="3"/>
          </p:cNvCxnSpPr>
          <p:nvPr/>
        </p:nvCxnSpPr>
        <p:spPr>
          <a:xfrm>
            <a:off x="2197525" y="3496928"/>
            <a:ext cx="1993475" cy="652"/>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55519038-47A9-4507-8D43-A6945022E6ED}"/>
              </a:ext>
            </a:extLst>
          </p:cNvPr>
          <p:cNvGrpSpPr/>
          <p:nvPr/>
        </p:nvGrpSpPr>
        <p:grpSpPr>
          <a:xfrm>
            <a:off x="6827882" y="3355766"/>
            <a:ext cx="577872" cy="595543"/>
            <a:chOff x="4064268" y="5053939"/>
            <a:chExt cx="1474485" cy="1595066"/>
          </a:xfrm>
          <a:solidFill>
            <a:schemeClr val="bg1"/>
          </a:solidFill>
        </p:grpSpPr>
        <p:sp>
          <p:nvSpPr>
            <p:cNvPr id="69" name="Cylinder 68">
              <a:extLst>
                <a:ext uri="{FF2B5EF4-FFF2-40B4-BE49-F238E27FC236}">
                  <a16:creationId xmlns:a16="http://schemas.microsoft.com/office/drawing/2014/main" id="{ABF47758-98B8-4267-88A1-4C6FA31D9172}"/>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Freeform 146">
              <a:extLst>
                <a:ext uri="{FF2B5EF4-FFF2-40B4-BE49-F238E27FC236}">
                  <a16:creationId xmlns:a16="http://schemas.microsoft.com/office/drawing/2014/main" id="{B2801D34-36A4-425E-A405-495E56F4F351}"/>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71" name="Group 70">
            <a:extLst>
              <a:ext uri="{FF2B5EF4-FFF2-40B4-BE49-F238E27FC236}">
                <a16:creationId xmlns:a16="http://schemas.microsoft.com/office/drawing/2014/main" id="{9A5F29A3-0F75-49A9-864F-74B839ED50BD}"/>
              </a:ext>
            </a:extLst>
          </p:cNvPr>
          <p:cNvGrpSpPr/>
          <p:nvPr/>
        </p:nvGrpSpPr>
        <p:grpSpPr>
          <a:xfrm>
            <a:off x="4991940" y="4484793"/>
            <a:ext cx="577872" cy="595543"/>
            <a:chOff x="4064268" y="5053939"/>
            <a:chExt cx="1474485" cy="1595066"/>
          </a:xfrm>
          <a:solidFill>
            <a:schemeClr val="bg1"/>
          </a:solidFill>
        </p:grpSpPr>
        <p:sp>
          <p:nvSpPr>
            <p:cNvPr id="72" name="Cylinder 71">
              <a:extLst>
                <a:ext uri="{FF2B5EF4-FFF2-40B4-BE49-F238E27FC236}">
                  <a16:creationId xmlns:a16="http://schemas.microsoft.com/office/drawing/2014/main" id="{0E388AB2-24ED-400C-8C72-1BF0DD6883D9}"/>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Freeform 146">
              <a:extLst>
                <a:ext uri="{FF2B5EF4-FFF2-40B4-BE49-F238E27FC236}">
                  <a16:creationId xmlns:a16="http://schemas.microsoft.com/office/drawing/2014/main" id="{7B83D61B-EE65-4500-85D7-E986EB4048CB}"/>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86" name="Group 85">
            <a:extLst>
              <a:ext uri="{FF2B5EF4-FFF2-40B4-BE49-F238E27FC236}">
                <a16:creationId xmlns:a16="http://schemas.microsoft.com/office/drawing/2014/main" id="{18321AC4-3194-4549-BE12-582E53B3C466}"/>
              </a:ext>
            </a:extLst>
          </p:cNvPr>
          <p:cNvGrpSpPr/>
          <p:nvPr/>
        </p:nvGrpSpPr>
        <p:grpSpPr>
          <a:xfrm>
            <a:off x="1316262" y="5141814"/>
            <a:ext cx="1133505" cy="687735"/>
            <a:chOff x="1221042" y="4935519"/>
            <a:chExt cx="1187769" cy="736056"/>
          </a:xfrm>
          <a:solidFill>
            <a:schemeClr val="bg1"/>
          </a:solidFill>
        </p:grpSpPr>
        <p:sp>
          <p:nvSpPr>
            <p:cNvPr id="20" name="building_7">
              <a:extLst>
                <a:ext uri="{FF2B5EF4-FFF2-40B4-BE49-F238E27FC236}">
                  <a16:creationId xmlns:a16="http://schemas.microsoft.com/office/drawing/2014/main" id="{132379CC-7593-4061-8588-28F70F2A4C59}"/>
                </a:ext>
              </a:extLst>
            </p:cNvPr>
            <p:cNvSpPr>
              <a:spLocks noChangeAspect="1" noEditPoints="1"/>
            </p:cNvSpPr>
            <p:nvPr/>
          </p:nvSpPr>
          <p:spPr bwMode="auto">
            <a:xfrm>
              <a:off x="1221042" y="4935519"/>
              <a:ext cx="691392" cy="721322"/>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4" name="Cylinder 83">
              <a:extLst>
                <a:ext uri="{FF2B5EF4-FFF2-40B4-BE49-F238E27FC236}">
                  <a16:creationId xmlns:a16="http://schemas.microsoft.com/office/drawing/2014/main" id="{E85BFF54-5D8F-46CC-BAE5-44056F6BE695}"/>
                </a:ext>
              </a:extLst>
            </p:cNvPr>
            <p:cNvSpPr/>
            <p:nvPr/>
          </p:nvSpPr>
          <p:spPr bwMode="auto">
            <a:xfrm>
              <a:off x="1980134" y="5123586"/>
              <a:ext cx="428677" cy="54798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0" name="TextBox 89">
            <a:extLst>
              <a:ext uri="{FF2B5EF4-FFF2-40B4-BE49-F238E27FC236}">
                <a16:creationId xmlns:a16="http://schemas.microsoft.com/office/drawing/2014/main" id="{90B5DE64-19E6-4FD4-B090-DE903DBB363F}"/>
              </a:ext>
            </a:extLst>
          </p:cNvPr>
          <p:cNvSpPr txBox="1"/>
          <p:nvPr/>
        </p:nvSpPr>
        <p:spPr>
          <a:xfrm>
            <a:off x="7413186" y="5730288"/>
            <a:ext cx="656864" cy="25852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VNet 1</a:t>
            </a:r>
          </a:p>
        </p:txBody>
      </p:sp>
      <p:sp>
        <p:nvSpPr>
          <p:cNvPr id="94" name="TextBox 93">
            <a:extLst>
              <a:ext uri="{FF2B5EF4-FFF2-40B4-BE49-F238E27FC236}">
                <a16:creationId xmlns:a16="http://schemas.microsoft.com/office/drawing/2014/main" id="{B065C366-7250-4F46-9078-722E8288E96C}"/>
              </a:ext>
            </a:extLst>
          </p:cNvPr>
          <p:cNvSpPr txBox="1"/>
          <p:nvPr/>
        </p:nvSpPr>
        <p:spPr>
          <a:xfrm>
            <a:off x="7239000" y="2295466"/>
            <a:ext cx="731954" cy="2585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VNet 2</a:t>
            </a:r>
          </a:p>
        </p:txBody>
      </p:sp>
      <p:pic>
        <p:nvPicPr>
          <p:cNvPr id="18" name="Picture 17">
            <a:extLst>
              <a:ext uri="{FF2B5EF4-FFF2-40B4-BE49-F238E27FC236}">
                <a16:creationId xmlns:a16="http://schemas.microsoft.com/office/drawing/2014/main" id="{AC89113B-B86E-4626-9978-9B216E9625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02859" y="1549203"/>
            <a:ext cx="472592" cy="480720"/>
          </a:xfrm>
          <a:prstGeom prst="rect">
            <a:avLst/>
          </a:prstGeom>
        </p:spPr>
      </p:pic>
      <p:pic>
        <p:nvPicPr>
          <p:cNvPr id="36" name="Picture 35">
            <a:extLst>
              <a:ext uri="{FF2B5EF4-FFF2-40B4-BE49-F238E27FC236}">
                <a16:creationId xmlns:a16="http://schemas.microsoft.com/office/drawing/2014/main" id="{8B295A8B-2ACF-4A76-8C7C-8E164E93907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24332" y="1561055"/>
            <a:ext cx="452500" cy="460282"/>
          </a:xfrm>
          <a:prstGeom prst="rect">
            <a:avLst/>
          </a:prstGeom>
        </p:spPr>
      </p:pic>
      <p:sp>
        <p:nvSpPr>
          <p:cNvPr id="67" name="TextBox 66">
            <a:extLst>
              <a:ext uri="{FF2B5EF4-FFF2-40B4-BE49-F238E27FC236}">
                <a16:creationId xmlns:a16="http://schemas.microsoft.com/office/drawing/2014/main" id="{CC3548AD-343A-47CF-97F6-404BCB870693}"/>
              </a:ext>
            </a:extLst>
          </p:cNvPr>
          <p:cNvSpPr txBox="1"/>
          <p:nvPr/>
        </p:nvSpPr>
        <p:spPr>
          <a:xfrm>
            <a:off x="6002168" y="2078141"/>
            <a:ext cx="1135166" cy="4247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IaaS hosted app</a:t>
            </a:r>
            <a:endParaRPr kumimoji="0" lang="en-US" sz="12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endParaRPr>
          </a:p>
        </p:txBody>
      </p:sp>
      <p:sp>
        <p:nvSpPr>
          <p:cNvPr id="49" name="TextBox 48">
            <a:extLst>
              <a:ext uri="{FF2B5EF4-FFF2-40B4-BE49-F238E27FC236}">
                <a16:creationId xmlns:a16="http://schemas.microsoft.com/office/drawing/2014/main" id="{22CD98A6-D7DA-4A9A-BF38-4DD3819919BF}"/>
              </a:ext>
            </a:extLst>
          </p:cNvPr>
          <p:cNvSpPr txBox="1"/>
          <p:nvPr/>
        </p:nvSpPr>
        <p:spPr>
          <a:xfrm>
            <a:off x="8799576" y="3786370"/>
            <a:ext cx="1447752" cy="424721"/>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Network isolation</a:t>
            </a:r>
            <a:br>
              <a:rPr kumimoji="0" lang="en-US" sz="12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b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light" panose="020B0402040204020203" pitchFamily="34" charset="0"/>
                <a:ea typeface="+mn-ea"/>
                <a:cs typeface="Segoe UI Semilight" panose="020B0402040204020203" pitchFamily="34" charset="0"/>
              </a:rPr>
              <a:t>(customer VNET)</a:t>
            </a:r>
          </a:p>
        </p:txBody>
      </p:sp>
      <p:sp>
        <p:nvSpPr>
          <p:cNvPr id="50" name="TextBox 49">
            <a:extLst>
              <a:ext uri="{FF2B5EF4-FFF2-40B4-BE49-F238E27FC236}">
                <a16:creationId xmlns:a16="http://schemas.microsoft.com/office/drawing/2014/main" id="{2C8F8008-656A-4BD8-824B-695282E9E9C9}"/>
              </a:ext>
            </a:extLst>
          </p:cNvPr>
          <p:cNvSpPr txBox="1"/>
          <p:nvPr/>
        </p:nvSpPr>
        <p:spPr>
          <a:xfrm>
            <a:off x="8809272" y="4517522"/>
            <a:ext cx="1650898" cy="424721"/>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Tenant isolation</a:t>
            </a:r>
            <a:b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b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light" panose="020B0402040204020203" pitchFamily="34" charset="0"/>
                <a:ea typeface="+mn-ea"/>
                <a:cs typeface="Segoe UI Semilight" panose="020B0402040204020203" pitchFamily="34" charset="0"/>
              </a:rPr>
              <a:t>(virtual private cluster)</a:t>
            </a:r>
          </a:p>
        </p:txBody>
      </p:sp>
      <p:cxnSp>
        <p:nvCxnSpPr>
          <p:cNvPr id="4" name="Straight Connector 3">
            <a:extLst>
              <a:ext uri="{FF2B5EF4-FFF2-40B4-BE49-F238E27FC236}">
                <a16:creationId xmlns:a16="http://schemas.microsoft.com/office/drawing/2014/main" id="{27727C49-6EAE-4C84-880C-45F5406D4353}"/>
              </a:ext>
            </a:extLst>
          </p:cNvPr>
          <p:cNvCxnSpPr>
            <a:cxnSpLocks/>
            <a:endCxn id="50" idx="1"/>
          </p:cNvCxnSpPr>
          <p:nvPr/>
        </p:nvCxnSpPr>
        <p:spPr>
          <a:xfrm>
            <a:off x="7879625" y="4729883"/>
            <a:ext cx="929648" cy="0"/>
          </a:xfrm>
          <a:prstGeom prst="line">
            <a:avLst/>
          </a:prstGeom>
          <a:ln>
            <a:solidFill>
              <a:srgbClr val="0070C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9E04301-4D36-499F-A0DB-6ABAF35F21A7}"/>
              </a:ext>
            </a:extLst>
          </p:cNvPr>
          <p:cNvCxnSpPr>
            <a:cxnSpLocks/>
            <a:endCxn id="49" idx="1"/>
          </p:cNvCxnSpPr>
          <p:nvPr/>
        </p:nvCxnSpPr>
        <p:spPr>
          <a:xfrm>
            <a:off x="8047705" y="3998731"/>
            <a:ext cx="751872" cy="0"/>
          </a:xfrm>
          <a:prstGeom prst="line">
            <a:avLst/>
          </a:prstGeom>
          <a:ln>
            <a:solidFill>
              <a:srgbClr val="0070C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CD3DEC4E-C1AA-41B5-B9B2-EF7CA303F20F}"/>
              </a:ext>
            </a:extLst>
          </p:cNvPr>
          <p:cNvCxnSpPr>
            <a:cxnSpLocks/>
            <a:stCxn id="67" idx="2"/>
          </p:cNvCxnSpPr>
          <p:nvPr/>
        </p:nvCxnSpPr>
        <p:spPr>
          <a:xfrm rot="16200000" flipH="1">
            <a:off x="6377080" y="2695530"/>
            <a:ext cx="830202" cy="444860"/>
          </a:xfrm>
          <a:prstGeom prst="bentConnector3">
            <a:avLst>
              <a:gd name="adj1" fmla="val 5000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A2336AEA-529C-4447-835B-DE59B40C30A9}"/>
              </a:ext>
            </a:extLst>
          </p:cNvPr>
          <p:cNvCxnSpPr>
            <a:cxnSpLocks/>
            <a:stCxn id="43" idx="2"/>
          </p:cNvCxnSpPr>
          <p:nvPr/>
        </p:nvCxnSpPr>
        <p:spPr>
          <a:xfrm rot="5400000">
            <a:off x="4853206" y="2832283"/>
            <a:ext cx="833530" cy="182585"/>
          </a:xfrm>
          <a:prstGeom prst="bentConnector3">
            <a:avLst>
              <a:gd name="adj1" fmla="val 5000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9" name="Freeform: Shape 88">
            <a:extLst>
              <a:ext uri="{FF2B5EF4-FFF2-40B4-BE49-F238E27FC236}">
                <a16:creationId xmlns:a16="http://schemas.microsoft.com/office/drawing/2014/main" id="{778B7686-E1F3-4271-8B7B-4715AB5155E8}"/>
              </a:ext>
            </a:extLst>
          </p:cNvPr>
          <p:cNvSpPr/>
          <p:nvPr/>
        </p:nvSpPr>
        <p:spPr bwMode="auto">
          <a:xfrm>
            <a:off x="8108664" y="2048874"/>
            <a:ext cx="1269276" cy="1415322"/>
          </a:xfrm>
          <a:custGeom>
            <a:avLst/>
            <a:gdLst>
              <a:gd name="connsiteX0" fmla="*/ 9237 w 1330039"/>
              <a:gd name="connsiteY0" fmla="*/ 0 h 1514763"/>
              <a:gd name="connsiteX1" fmla="*/ 1330037 w 1330039"/>
              <a:gd name="connsiteY1" fmla="*/ 766618 h 1514763"/>
              <a:gd name="connsiteX2" fmla="*/ 0 w 1330039"/>
              <a:gd name="connsiteY2" fmla="*/ 1514763 h 1514763"/>
            </a:gdLst>
            <a:ahLst/>
            <a:cxnLst>
              <a:cxn ang="0">
                <a:pos x="connsiteX0" y="connsiteY0"/>
              </a:cxn>
              <a:cxn ang="0">
                <a:pos x="connsiteX1" y="connsiteY1"/>
              </a:cxn>
              <a:cxn ang="0">
                <a:pos x="connsiteX2" y="connsiteY2"/>
              </a:cxn>
            </a:cxnLst>
            <a:rect l="l" t="t" r="r" b="b"/>
            <a:pathLst>
              <a:path w="1330039" h="1514763">
                <a:moveTo>
                  <a:pt x="9237" y="0"/>
                </a:moveTo>
                <a:cubicBezTo>
                  <a:pt x="670406" y="257079"/>
                  <a:pt x="1331576" y="514158"/>
                  <a:pt x="1330037" y="766618"/>
                </a:cubicBezTo>
                <a:cubicBezTo>
                  <a:pt x="1328498" y="1019078"/>
                  <a:pt x="132388" y="1411624"/>
                  <a:pt x="0" y="1514763"/>
                </a:cubicBez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2407064E-98A1-42BF-9BF3-EDB80D82BD2D}"/>
              </a:ext>
            </a:extLst>
          </p:cNvPr>
          <p:cNvSpPr/>
          <p:nvPr/>
        </p:nvSpPr>
        <p:spPr bwMode="auto">
          <a:xfrm>
            <a:off x="8092679" y="2030246"/>
            <a:ext cx="934327" cy="1544772"/>
          </a:xfrm>
          <a:custGeom>
            <a:avLst/>
            <a:gdLst>
              <a:gd name="connsiteX0" fmla="*/ 0 w 979056"/>
              <a:gd name="connsiteY0" fmla="*/ 0 h 1653309"/>
              <a:gd name="connsiteX1" fmla="*/ 979055 w 979056"/>
              <a:gd name="connsiteY1" fmla="*/ 886691 h 1653309"/>
              <a:gd name="connsiteX2" fmla="*/ 9237 w 979056"/>
              <a:gd name="connsiteY2" fmla="*/ 1653309 h 1653309"/>
              <a:gd name="connsiteX3" fmla="*/ 9237 w 979056"/>
              <a:gd name="connsiteY3" fmla="*/ 1653309 h 1653309"/>
              <a:gd name="connsiteX4" fmla="*/ 9237 w 979056"/>
              <a:gd name="connsiteY4" fmla="*/ 1653309 h 1653309"/>
              <a:gd name="connsiteX5" fmla="*/ 9237 w 979056"/>
              <a:gd name="connsiteY5" fmla="*/ 1653309 h 1653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9056" h="1653309">
                <a:moveTo>
                  <a:pt x="0" y="0"/>
                </a:moveTo>
                <a:cubicBezTo>
                  <a:pt x="488758" y="305570"/>
                  <a:pt x="977516" y="611140"/>
                  <a:pt x="979055" y="886691"/>
                </a:cubicBezTo>
                <a:cubicBezTo>
                  <a:pt x="980595" y="1162243"/>
                  <a:pt x="9237" y="1653309"/>
                  <a:pt x="9237" y="1653309"/>
                </a:cubicBezTo>
                <a:lnTo>
                  <a:pt x="9237" y="1653309"/>
                </a:lnTo>
                <a:lnTo>
                  <a:pt x="9237" y="1653309"/>
                </a:lnTo>
                <a:lnTo>
                  <a:pt x="9237" y="1653309"/>
                </a:lnTo>
              </a:path>
            </a:pathLst>
          </a:custGeom>
          <a:noFill/>
          <a:ln>
            <a:solidFill>
              <a:srgbClr val="0070C0"/>
            </a:solidFill>
            <a:prstDash val="sysDash"/>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96" name="Rectangle 95">
            <a:extLst>
              <a:ext uri="{FF2B5EF4-FFF2-40B4-BE49-F238E27FC236}">
                <a16:creationId xmlns:a16="http://schemas.microsoft.com/office/drawing/2014/main" id="{D15AFDE5-6583-4ABD-90B6-D6E7C0185958}"/>
              </a:ext>
            </a:extLst>
          </p:cNvPr>
          <p:cNvSpPr/>
          <p:nvPr/>
        </p:nvSpPr>
        <p:spPr bwMode="auto">
          <a:xfrm>
            <a:off x="4352335" y="1377670"/>
            <a:ext cx="3697345" cy="4580002"/>
          </a:xfrm>
          <a:prstGeom prst="rect">
            <a:avLst/>
          </a:pr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7" name="Rectangle 96">
            <a:extLst>
              <a:ext uri="{FF2B5EF4-FFF2-40B4-BE49-F238E27FC236}">
                <a16:creationId xmlns:a16="http://schemas.microsoft.com/office/drawing/2014/main" id="{34B952CE-0EBC-4AD5-9003-B8E54EB478BC}"/>
              </a:ext>
            </a:extLst>
          </p:cNvPr>
          <p:cNvSpPr/>
          <p:nvPr/>
        </p:nvSpPr>
        <p:spPr bwMode="auto">
          <a:xfrm>
            <a:off x="4498058" y="1502298"/>
            <a:ext cx="3377279" cy="1036969"/>
          </a:xfrm>
          <a:prstGeom prst="rect">
            <a:avLst/>
          </a:prstGeom>
          <a:noFill/>
          <a:ln w="12700">
            <a:solidFill>
              <a:srgbClr val="0070C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108" name="Connector: Elbow 107">
            <a:extLst>
              <a:ext uri="{FF2B5EF4-FFF2-40B4-BE49-F238E27FC236}">
                <a16:creationId xmlns:a16="http://schemas.microsoft.com/office/drawing/2014/main" id="{26EBDBA3-AA81-4884-96E1-B3383EFABF78}"/>
              </a:ext>
            </a:extLst>
          </p:cNvPr>
          <p:cNvCxnSpPr>
            <a:cxnSpLocks/>
            <a:endCxn id="69" idx="4"/>
          </p:cNvCxnSpPr>
          <p:nvPr/>
        </p:nvCxnSpPr>
        <p:spPr>
          <a:xfrm rot="5400000">
            <a:off x="8057702" y="2211434"/>
            <a:ext cx="579614" cy="2221066"/>
          </a:xfrm>
          <a:prstGeom prst="bentConnector2">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10" name="Picture 109">
            <a:extLst>
              <a:ext uri="{FF2B5EF4-FFF2-40B4-BE49-F238E27FC236}">
                <a16:creationId xmlns:a16="http://schemas.microsoft.com/office/drawing/2014/main" id="{043FDA50-3DF2-49B8-9CC5-D48E94DC0B2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26011" y="3411503"/>
            <a:ext cx="291271" cy="296282"/>
          </a:xfrm>
          <a:prstGeom prst="rect">
            <a:avLst/>
          </a:prstGeom>
        </p:spPr>
      </p:pic>
      <p:sp>
        <p:nvSpPr>
          <p:cNvPr id="111" name="Rectangle 110">
            <a:extLst>
              <a:ext uri="{FF2B5EF4-FFF2-40B4-BE49-F238E27FC236}">
                <a16:creationId xmlns:a16="http://schemas.microsoft.com/office/drawing/2014/main" id="{67D8570F-7DC6-4BD1-BCC8-23D2AE3E5B2A}"/>
              </a:ext>
            </a:extLst>
          </p:cNvPr>
          <p:cNvSpPr/>
          <p:nvPr/>
        </p:nvSpPr>
        <p:spPr>
          <a:xfrm>
            <a:off x="8108612" y="3357864"/>
            <a:ext cx="808025" cy="461665"/>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rPr>
              <a:t>public IP*</a:t>
            </a:r>
            <a:endParaRPr kumimoji="0" lang="en-US" sz="1200" b="0" i="0" u="none" strike="noStrike" kern="1200" cap="none" spc="0" normalizeH="0" baseline="0" noProof="0" dirty="0">
              <a:ln>
                <a:noFill/>
              </a:ln>
              <a:solidFill>
                <a:srgbClr val="1A1A1A"/>
              </a:solidFill>
              <a:effectLst/>
              <a:uLnTx/>
              <a:uFillTx/>
              <a:latin typeface="Segoe UI"/>
              <a:ea typeface="+mn-ea"/>
              <a:cs typeface="+mn-cs"/>
            </a:endParaRPr>
          </a:p>
        </p:txBody>
      </p:sp>
      <p:pic>
        <p:nvPicPr>
          <p:cNvPr id="7" name="Picture 6" descr="A group of fireworks in the night sky&#10;&#10;Description automatically generated">
            <a:extLst>
              <a:ext uri="{FF2B5EF4-FFF2-40B4-BE49-F238E27FC236}">
                <a16:creationId xmlns:a16="http://schemas.microsoft.com/office/drawing/2014/main" id="{132EF7A9-FFEB-4AD8-BEA4-13162A5B176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311534" y="2559845"/>
            <a:ext cx="640792" cy="479657"/>
          </a:xfrm>
          <a:prstGeom prst="rect">
            <a:avLst/>
          </a:prstGeom>
        </p:spPr>
      </p:pic>
    </p:spTree>
    <p:extLst>
      <p:ext uri="{BB962C8B-B14F-4D97-AF65-F5344CB8AC3E}">
        <p14:creationId xmlns:p14="http://schemas.microsoft.com/office/powerpoint/2010/main" val="23341282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1"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wipe(down)">
                                      <p:cBhvr>
                                        <p:cTn id="10" dur="500"/>
                                        <p:tgtEl>
                                          <p:spTgt spid="9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wipe(down)">
                                      <p:cBhvr>
                                        <p:cTn id="13" dur="500"/>
                                        <p:tgtEl>
                                          <p:spTgt spid="49"/>
                                        </p:tgtEl>
                                      </p:cBhvr>
                                    </p:animEffect>
                                  </p:childTnLst>
                                </p:cTn>
                              </p:par>
                              <p:par>
                                <p:cTn id="14" presetID="22" presetClass="entr" presetSubtype="4" fill="hold" nodeType="with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wipe(down)">
                                      <p:cBhvr>
                                        <p:cTn id="16" dur="500"/>
                                        <p:tgtEl>
                                          <p:spTgt spid="55"/>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wipe(down)">
                                      <p:cBhvr>
                                        <p:cTn id="19" dur="500"/>
                                        <p:tgtEl>
                                          <p:spTgt spid="5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1"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up)">
                                      <p:cBhvr>
                                        <p:cTn id="24" dur="500"/>
                                        <p:tgtEl>
                                          <p:spTgt spid="35"/>
                                        </p:tgtEl>
                                      </p:cBhvr>
                                    </p:animEffect>
                                  </p:childTnLst>
                                </p:cTn>
                              </p:par>
                              <p:par>
                                <p:cTn id="25" presetID="22" presetClass="entr" presetSubtype="1"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up)">
                                      <p:cBhvr>
                                        <p:cTn id="27" dur="500"/>
                                        <p:tgtEl>
                                          <p:spTgt spid="36"/>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wipe(up)">
                                      <p:cBhvr>
                                        <p:cTn id="30" dur="500"/>
                                        <p:tgtEl>
                                          <p:spTgt spid="43"/>
                                        </p:tgtEl>
                                      </p:cBhvr>
                                    </p:animEffect>
                                  </p:childTnLst>
                                </p:cTn>
                              </p:par>
                              <p:par>
                                <p:cTn id="31" presetID="22" presetClass="entr" presetSubtype="1"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up)">
                                      <p:cBhvr>
                                        <p:cTn id="33" dur="500"/>
                                        <p:tgtEl>
                                          <p:spTgt spid="18"/>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67"/>
                                        </p:tgtEl>
                                        <p:attrNameLst>
                                          <p:attrName>style.visibility</p:attrName>
                                        </p:attrNameLst>
                                      </p:cBhvr>
                                      <p:to>
                                        <p:strVal val="visible"/>
                                      </p:to>
                                    </p:set>
                                    <p:animEffect transition="in" filter="wipe(up)">
                                      <p:cBhvr>
                                        <p:cTn id="36" dur="500"/>
                                        <p:tgtEl>
                                          <p:spTgt spid="67"/>
                                        </p:tgtEl>
                                      </p:cBhvr>
                                    </p:animEffect>
                                  </p:childTnLst>
                                </p:cTn>
                              </p:par>
                              <p:par>
                                <p:cTn id="37" presetID="22" presetClass="entr" presetSubtype="1" fill="hold" nodeType="with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wipe(up)">
                                      <p:cBhvr>
                                        <p:cTn id="39" dur="500"/>
                                        <p:tgtEl>
                                          <p:spTgt spid="59"/>
                                        </p:tgtEl>
                                      </p:cBhvr>
                                    </p:animEffect>
                                  </p:childTnLst>
                                </p:cTn>
                              </p:par>
                              <p:par>
                                <p:cTn id="40" presetID="22" presetClass="entr" presetSubtype="1" fill="hold"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wipe(up)">
                                      <p:cBhvr>
                                        <p:cTn id="42" dur="500"/>
                                        <p:tgtEl>
                                          <p:spTgt spid="54"/>
                                        </p:tgtEl>
                                      </p:cBhvr>
                                    </p:animEffect>
                                  </p:childTnLst>
                                </p:cTn>
                              </p:par>
                              <p:par>
                                <p:cTn id="43" presetID="22" presetClass="entr" presetSubtype="1" fill="hold" grpId="1" nodeType="withEffect">
                                  <p:stCondLst>
                                    <p:cond delay="0"/>
                                  </p:stCondLst>
                                  <p:childTnLst>
                                    <p:set>
                                      <p:cBhvr>
                                        <p:cTn id="44" dur="1" fill="hold">
                                          <p:stCondLst>
                                            <p:cond delay="0"/>
                                          </p:stCondLst>
                                        </p:cTn>
                                        <p:tgtEl>
                                          <p:spTgt spid="94"/>
                                        </p:tgtEl>
                                        <p:attrNameLst>
                                          <p:attrName>style.visibility</p:attrName>
                                        </p:attrNameLst>
                                      </p:cBhvr>
                                      <p:to>
                                        <p:strVal val="visible"/>
                                      </p:to>
                                    </p:set>
                                    <p:animEffect transition="in" filter="wipe(up)">
                                      <p:cBhvr>
                                        <p:cTn id="45" dur="500"/>
                                        <p:tgtEl>
                                          <p:spTgt spid="94"/>
                                        </p:tgtEl>
                                      </p:cBhvr>
                                    </p:animEffect>
                                  </p:childTnLst>
                                </p:cTn>
                              </p:par>
                              <p:par>
                                <p:cTn id="46" presetID="22" presetClass="entr" presetSubtype="1" fill="hold" grpId="1" nodeType="withEffect">
                                  <p:stCondLst>
                                    <p:cond delay="0"/>
                                  </p:stCondLst>
                                  <p:childTnLst>
                                    <p:set>
                                      <p:cBhvr>
                                        <p:cTn id="47" dur="1" fill="hold">
                                          <p:stCondLst>
                                            <p:cond delay="0"/>
                                          </p:stCondLst>
                                        </p:cTn>
                                        <p:tgtEl>
                                          <p:spTgt spid="93"/>
                                        </p:tgtEl>
                                        <p:attrNameLst>
                                          <p:attrName>style.visibility</p:attrName>
                                        </p:attrNameLst>
                                      </p:cBhvr>
                                      <p:to>
                                        <p:strVal val="visible"/>
                                      </p:to>
                                    </p:set>
                                    <p:animEffect transition="in" filter="wipe(up)">
                                      <p:cBhvr>
                                        <p:cTn id="48" dur="500"/>
                                        <p:tgtEl>
                                          <p:spTgt spid="93"/>
                                        </p:tgtEl>
                                      </p:cBhvr>
                                    </p:animEffect>
                                  </p:childTnLst>
                                </p:cTn>
                              </p:par>
                              <p:par>
                                <p:cTn id="49" presetID="22" presetClass="entr" presetSubtype="1" fill="hold" grpId="1"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up)">
                                      <p:cBhvr>
                                        <p:cTn id="51" dur="500"/>
                                        <p:tgtEl>
                                          <p:spTgt spid="42"/>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0" nodeType="clickEffect">
                                  <p:stCondLst>
                                    <p:cond delay="0"/>
                                  </p:stCondLst>
                                  <p:childTnLst>
                                    <p:set>
                                      <p:cBhvr>
                                        <p:cTn id="55" dur="1" fill="hold">
                                          <p:stCondLst>
                                            <p:cond delay="0"/>
                                          </p:stCondLst>
                                        </p:cTn>
                                        <p:tgtEl>
                                          <p:spTgt spid="35"/>
                                        </p:tgtEl>
                                        <p:attrNameLst>
                                          <p:attrName>style.visibility</p:attrName>
                                        </p:attrNameLst>
                                      </p:cBhvr>
                                      <p:to>
                                        <p:strVal val="hidden"/>
                                      </p:to>
                                    </p:set>
                                  </p:childTnLst>
                                </p:cTn>
                              </p:par>
                              <p:par>
                                <p:cTn id="56" presetID="22" presetClass="entr" presetSubtype="1" fill="hold" grpId="0" nodeType="withEffect">
                                  <p:stCondLst>
                                    <p:cond delay="0"/>
                                  </p:stCondLst>
                                  <p:childTnLst>
                                    <p:set>
                                      <p:cBhvr>
                                        <p:cTn id="57" dur="1" fill="hold">
                                          <p:stCondLst>
                                            <p:cond delay="0"/>
                                          </p:stCondLst>
                                        </p:cTn>
                                        <p:tgtEl>
                                          <p:spTgt spid="96"/>
                                        </p:tgtEl>
                                        <p:attrNameLst>
                                          <p:attrName>style.visibility</p:attrName>
                                        </p:attrNameLst>
                                      </p:cBhvr>
                                      <p:to>
                                        <p:strVal val="visible"/>
                                      </p:to>
                                    </p:set>
                                    <p:animEffect transition="in" filter="wipe(up)">
                                      <p:cBhvr>
                                        <p:cTn id="58" dur="500"/>
                                        <p:tgtEl>
                                          <p:spTgt spid="96"/>
                                        </p:tgtEl>
                                      </p:cBhvr>
                                    </p:animEffect>
                                  </p:childTnLst>
                                </p:cTn>
                              </p:par>
                              <p:par>
                                <p:cTn id="59" presetID="1" presetClass="exit"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98"/>
                                        </p:tgtEl>
                                        <p:attrNameLst>
                                          <p:attrName>style.visibility</p:attrName>
                                        </p:attrNameLst>
                                      </p:cBhvr>
                                      <p:to>
                                        <p:strVal val="visible"/>
                                      </p:to>
                                    </p:set>
                                  </p:childTnLst>
                                </p:cTn>
                              </p:par>
                              <p:par>
                                <p:cTn id="63" presetID="1" presetClass="exit" presetSubtype="0" fill="hold" grpId="0" nodeType="withEffect">
                                  <p:stCondLst>
                                    <p:cond delay="0"/>
                                  </p:stCondLst>
                                  <p:childTnLst>
                                    <p:set>
                                      <p:cBhvr>
                                        <p:cTn id="64" dur="1" fill="hold">
                                          <p:stCondLst>
                                            <p:cond delay="0"/>
                                          </p:stCondLst>
                                        </p:cTn>
                                        <p:tgtEl>
                                          <p:spTgt spid="94"/>
                                        </p:tgtEl>
                                        <p:attrNameLst>
                                          <p:attrName>style.visibility</p:attrName>
                                        </p:attrNameLst>
                                      </p:cBhvr>
                                      <p:to>
                                        <p:strVal val="hidden"/>
                                      </p:to>
                                    </p:set>
                                  </p:childTnLst>
                                </p:cTn>
                              </p:par>
                              <p:par>
                                <p:cTn id="65" presetID="22" presetClass="entr" presetSubtype="1" fill="hold" grpId="0" nodeType="withEffect">
                                  <p:stCondLst>
                                    <p:cond delay="0"/>
                                  </p:stCondLst>
                                  <p:childTnLst>
                                    <p:set>
                                      <p:cBhvr>
                                        <p:cTn id="66" dur="1" fill="hold">
                                          <p:stCondLst>
                                            <p:cond delay="0"/>
                                          </p:stCondLst>
                                        </p:cTn>
                                        <p:tgtEl>
                                          <p:spTgt spid="97"/>
                                        </p:tgtEl>
                                        <p:attrNameLst>
                                          <p:attrName>style.visibility</p:attrName>
                                        </p:attrNameLst>
                                      </p:cBhvr>
                                      <p:to>
                                        <p:strVal val="visible"/>
                                      </p:to>
                                    </p:set>
                                    <p:animEffect transition="in" filter="wipe(up)">
                                      <p:cBhvr>
                                        <p:cTn id="67" dur="500"/>
                                        <p:tgtEl>
                                          <p:spTgt spid="97"/>
                                        </p:tgtEl>
                                      </p:cBhvr>
                                    </p:animEffect>
                                  </p:childTnLst>
                                </p:cTn>
                              </p:par>
                              <p:par>
                                <p:cTn id="68" presetID="10" presetClass="exit" presetSubtype="0" fill="hold" grpId="0" nodeType="withEffect">
                                  <p:stCondLst>
                                    <p:cond delay="0"/>
                                  </p:stCondLst>
                                  <p:childTnLst>
                                    <p:animEffect transition="out" filter="fade">
                                      <p:cBhvr>
                                        <p:cTn id="69" dur="500"/>
                                        <p:tgtEl>
                                          <p:spTgt spid="93"/>
                                        </p:tgtEl>
                                      </p:cBhvr>
                                    </p:animEffect>
                                    <p:set>
                                      <p:cBhvr>
                                        <p:cTn id="70" dur="1" fill="hold">
                                          <p:stCondLst>
                                            <p:cond delay="499"/>
                                          </p:stCondLst>
                                        </p:cTn>
                                        <p:tgtEl>
                                          <p:spTgt spid="93"/>
                                        </p:tgtEl>
                                        <p:attrNameLst>
                                          <p:attrName>style.visibility</p:attrName>
                                        </p:attrNameLst>
                                      </p:cBhvr>
                                      <p:to>
                                        <p:strVal val="hidden"/>
                                      </p:to>
                                    </p:set>
                                  </p:childTnLst>
                                </p:cTn>
                              </p:par>
                              <p:par>
                                <p:cTn id="71" presetID="10" presetClass="exit" presetSubtype="0" fill="hold" grpId="0" nodeType="withEffect">
                                  <p:stCondLst>
                                    <p:cond delay="0"/>
                                  </p:stCondLst>
                                  <p:childTnLst>
                                    <p:animEffect transition="out" filter="fade">
                                      <p:cBhvr>
                                        <p:cTn id="72" dur="500"/>
                                        <p:tgtEl>
                                          <p:spTgt spid="42"/>
                                        </p:tgtEl>
                                      </p:cBhvr>
                                    </p:animEffect>
                                    <p:set>
                                      <p:cBhvr>
                                        <p:cTn id="73" dur="1" fill="hold">
                                          <p:stCondLst>
                                            <p:cond delay="499"/>
                                          </p:stCondLst>
                                        </p:cTn>
                                        <p:tgtEl>
                                          <p:spTgt spid="42"/>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fade">
                                      <p:cBhvr>
                                        <p:cTn id="78" dur="500"/>
                                        <p:tgtEl>
                                          <p:spTgt spid="2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6"/>
                                        </p:tgtEl>
                                        <p:attrNameLst>
                                          <p:attrName>style.visibility</p:attrName>
                                        </p:attrNameLst>
                                      </p:cBhvr>
                                      <p:to>
                                        <p:strVal val="visible"/>
                                      </p:to>
                                    </p:set>
                                    <p:animEffect transition="in" filter="fade">
                                      <p:cBhvr>
                                        <p:cTn id="81" dur="500"/>
                                        <p:tgtEl>
                                          <p:spTgt spid="46"/>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7"/>
                                        </p:tgtEl>
                                        <p:attrNameLst>
                                          <p:attrName>style.visibility</p:attrName>
                                        </p:attrNameLst>
                                      </p:cBhvr>
                                      <p:to>
                                        <p:strVal val="visible"/>
                                      </p:to>
                                    </p:set>
                                    <p:animEffect transition="in" filter="fade">
                                      <p:cBhvr>
                                        <p:cTn id="84" dur="500"/>
                                        <p:tgtEl>
                                          <p:spTgt spid="47"/>
                                        </p:tgtEl>
                                      </p:cBhvr>
                                    </p:animEffect>
                                  </p:childTnLst>
                                </p:cTn>
                              </p:par>
                              <p:par>
                                <p:cTn id="85" presetID="10" presetClass="entr" presetSubtype="0" fill="hold" nodeType="withEffect">
                                  <p:stCondLst>
                                    <p:cond delay="0"/>
                                  </p:stCondLst>
                                  <p:childTnLst>
                                    <p:set>
                                      <p:cBhvr>
                                        <p:cTn id="86" dur="1" fill="hold">
                                          <p:stCondLst>
                                            <p:cond delay="0"/>
                                          </p:stCondLst>
                                        </p:cTn>
                                        <p:tgtEl>
                                          <p:spTgt spid="62"/>
                                        </p:tgtEl>
                                        <p:attrNameLst>
                                          <p:attrName>style.visibility</p:attrName>
                                        </p:attrNameLst>
                                      </p:cBhvr>
                                      <p:to>
                                        <p:strVal val="visible"/>
                                      </p:to>
                                    </p:set>
                                    <p:animEffect transition="in" filter="fade">
                                      <p:cBhvr>
                                        <p:cTn id="87" dur="500"/>
                                        <p:tgtEl>
                                          <p:spTgt spid="62"/>
                                        </p:tgtEl>
                                      </p:cBhvr>
                                    </p:animEffect>
                                  </p:childTnLst>
                                </p:cTn>
                              </p:par>
                              <p:par>
                                <p:cTn id="88" presetID="10" presetClass="entr" presetSubtype="0" fill="hold" nodeType="withEffect">
                                  <p:stCondLst>
                                    <p:cond delay="0"/>
                                  </p:stCondLst>
                                  <p:childTnLst>
                                    <p:set>
                                      <p:cBhvr>
                                        <p:cTn id="89" dur="1" fill="hold">
                                          <p:stCondLst>
                                            <p:cond delay="0"/>
                                          </p:stCondLst>
                                        </p:cTn>
                                        <p:tgtEl>
                                          <p:spTgt spid="65"/>
                                        </p:tgtEl>
                                        <p:attrNameLst>
                                          <p:attrName>style.visibility</p:attrName>
                                        </p:attrNameLst>
                                      </p:cBhvr>
                                      <p:to>
                                        <p:strVal val="visible"/>
                                      </p:to>
                                    </p:set>
                                    <p:animEffect transition="in" filter="fade">
                                      <p:cBhvr>
                                        <p:cTn id="90" dur="500"/>
                                        <p:tgtEl>
                                          <p:spTgt spid="65"/>
                                        </p:tgtEl>
                                      </p:cBhvr>
                                    </p:animEffect>
                                  </p:childTnLst>
                                </p:cTn>
                              </p:par>
                              <p:par>
                                <p:cTn id="91" presetID="10" presetClass="entr" presetSubtype="0" fill="hold" nodeType="withEffect">
                                  <p:stCondLst>
                                    <p:cond delay="0"/>
                                  </p:stCondLst>
                                  <p:childTnLst>
                                    <p:set>
                                      <p:cBhvr>
                                        <p:cTn id="92" dur="1" fill="hold">
                                          <p:stCondLst>
                                            <p:cond delay="0"/>
                                          </p:stCondLst>
                                        </p:cTn>
                                        <p:tgtEl>
                                          <p:spTgt spid="86"/>
                                        </p:tgtEl>
                                        <p:attrNameLst>
                                          <p:attrName>style.visibility</p:attrName>
                                        </p:attrNameLst>
                                      </p:cBhvr>
                                      <p:to>
                                        <p:strVal val="visible"/>
                                      </p:to>
                                    </p:set>
                                    <p:animEffect transition="in" filter="fade">
                                      <p:cBhvr>
                                        <p:cTn id="93" dur="500"/>
                                        <p:tgtEl>
                                          <p:spTgt spid="86"/>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2" fill="hold" nodeType="clickEffect">
                                  <p:stCondLst>
                                    <p:cond delay="0"/>
                                  </p:stCondLst>
                                  <p:childTnLst>
                                    <p:set>
                                      <p:cBhvr>
                                        <p:cTn id="97" dur="1" fill="hold">
                                          <p:stCondLst>
                                            <p:cond delay="0"/>
                                          </p:stCondLst>
                                        </p:cTn>
                                        <p:tgtEl>
                                          <p:spTgt spid="7"/>
                                        </p:tgtEl>
                                        <p:attrNameLst>
                                          <p:attrName>style.visibility</p:attrName>
                                        </p:attrNameLst>
                                      </p:cBhvr>
                                      <p:to>
                                        <p:strVal val="visible"/>
                                      </p:to>
                                    </p:set>
                                    <p:animEffect transition="in" filter="wipe(right)">
                                      <p:cBhvr>
                                        <p:cTn id="98" dur="500"/>
                                        <p:tgtEl>
                                          <p:spTgt spid="7"/>
                                        </p:tgtEl>
                                      </p:cBhvr>
                                    </p:animEffect>
                                  </p:childTnLst>
                                </p:cTn>
                              </p:par>
                              <p:par>
                                <p:cTn id="99" presetID="22" presetClass="entr" presetSubtype="2" fill="hold" nodeType="withEffect">
                                  <p:stCondLst>
                                    <p:cond delay="0"/>
                                  </p:stCondLst>
                                  <p:childTnLst>
                                    <p:set>
                                      <p:cBhvr>
                                        <p:cTn id="100" dur="1" fill="hold">
                                          <p:stCondLst>
                                            <p:cond delay="0"/>
                                          </p:stCondLst>
                                        </p:cTn>
                                        <p:tgtEl>
                                          <p:spTgt spid="108"/>
                                        </p:tgtEl>
                                        <p:attrNameLst>
                                          <p:attrName>style.visibility</p:attrName>
                                        </p:attrNameLst>
                                      </p:cBhvr>
                                      <p:to>
                                        <p:strVal val="visible"/>
                                      </p:to>
                                    </p:set>
                                    <p:animEffect transition="in" filter="wipe(right)">
                                      <p:cBhvr>
                                        <p:cTn id="101" dur="500"/>
                                        <p:tgtEl>
                                          <p:spTgt spid="108"/>
                                        </p:tgtEl>
                                      </p:cBhvr>
                                    </p:animEffect>
                                  </p:childTnLst>
                                </p:cTn>
                              </p:par>
                              <p:par>
                                <p:cTn id="102" presetID="22" presetClass="entr" presetSubtype="2" fill="hold" nodeType="withEffect">
                                  <p:stCondLst>
                                    <p:cond delay="0"/>
                                  </p:stCondLst>
                                  <p:childTnLst>
                                    <p:set>
                                      <p:cBhvr>
                                        <p:cTn id="103" dur="1" fill="hold">
                                          <p:stCondLst>
                                            <p:cond delay="0"/>
                                          </p:stCondLst>
                                        </p:cTn>
                                        <p:tgtEl>
                                          <p:spTgt spid="110"/>
                                        </p:tgtEl>
                                        <p:attrNameLst>
                                          <p:attrName>style.visibility</p:attrName>
                                        </p:attrNameLst>
                                      </p:cBhvr>
                                      <p:to>
                                        <p:strVal val="visible"/>
                                      </p:to>
                                    </p:set>
                                    <p:animEffect transition="in" filter="wipe(right)">
                                      <p:cBhvr>
                                        <p:cTn id="104" dur="500"/>
                                        <p:tgtEl>
                                          <p:spTgt spid="110"/>
                                        </p:tgtEl>
                                      </p:cBhvr>
                                    </p:animEffect>
                                  </p:childTnLst>
                                </p:cTn>
                              </p:par>
                              <p:par>
                                <p:cTn id="105" presetID="22" presetClass="entr" presetSubtype="4" fill="hold" grpId="0" nodeType="withEffect">
                                  <p:stCondLst>
                                    <p:cond delay="0"/>
                                  </p:stCondLst>
                                  <p:childTnLst>
                                    <p:set>
                                      <p:cBhvr>
                                        <p:cTn id="106" dur="1" fill="hold">
                                          <p:stCondLst>
                                            <p:cond delay="0"/>
                                          </p:stCondLst>
                                        </p:cTn>
                                        <p:tgtEl>
                                          <p:spTgt spid="111"/>
                                        </p:tgtEl>
                                        <p:attrNameLst>
                                          <p:attrName>style.visibility</p:attrName>
                                        </p:attrNameLst>
                                      </p:cBhvr>
                                      <p:to>
                                        <p:strVal val="visible"/>
                                      </p:to>
                                    </p:set>
                                    <p:animEffect transition="in" filter="wipe(down)">
                                      <p:cBhvr>
                                        <p:cTn id="107"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34" grpId="0" animBg="1"/>
      <p:bldP spid="34" grpId="1" animBg="1"/>
      <p:bldP spid="35" grpId="0" animBg="1"/>
      <p:bldP spid="35" grpId="1" animBg="1"/>
      <p:bldP spid="42" grpId="0"/>
      <p:bldP spid="42" grpId="1"/>
      <p:bldP spid="43" grpId="0"/>
      <p:bldP spid="46" grpId="0"/>
      <p:bldP spid="47" grpId="0"/>
      <p:bldP spid="52" grpId="0"/>
      <p:bldP spid="90" grpId="0"/>
      <p:bldP spid="94" grpId="0"/>
      <p:bldP spid="94" grpId="1"/>
      <p:bldP spid="67" grpId="0"/>
      <p:bldP spid="49" grpId="0"/>
      <p:bldP spid="93" grpId="0" animBg="1"/>
      <p:bldP spid="93" grpId="1" animBg="1"/>
      <p:bldP spid="96" grpId="0" animBg="1"/>
      <p:bldP spid="97" grpId="0" animBg="1"/>
      <p:bldP spid="111"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E30BFE-1145-4C36-986A-4C7444CB1220}"/>
              </a:ext>
            </a:extLst>
          </p:cNvPr>
          <p:cNvSpPr>
            <a:spLocks noGrp="1"/>
          </p:cNvSpPr>
          <p:nvPr>
            <p:ph type="title"/>
          </p:nvPr>
        </p:nvSpPr>
        <p:spPr/>
        <p:txBody>
          <a:bodyPr/>
          <a:lstStyle/>
          <a:p>
            <a:r>
              <a:rPr lang="en-US" dirty="0"/>
              <a:t>MI Virtual Cluster</a:t>
            </a:r>
          </a:p>
        </p:txBody>
      </p:sp>
      <p:sp>
        <p:nvSpPr>
          <p:cNvPr id="131" name="Rectangle 130">
            <a:extLst>
              <a:ext uri="{FF2B5EF4-FFF2-40B4-BE49-F238E27FC236}">
                <a16:creationId xmlns:a16="http://schemas.microsoft.com/office/drawing/2014/main" id="{26030B14-C005-41A1-9945-C79524BD4257}"/>
              </a:ext>
            </a:extLst>
          </p:cNvPr>
          <p:cNvSpPr/>
          <p:nvPr/>
        </p:nvSpPr>
        <p:spPr>
          <a:xfrm>
            <a:off x="1653759" y="1460132"/>
            <a:ext cx="10001211" cy="4754880"/>
          </a:xfrm>
          <a:prstGeom prst="rect">
            <a:avLst/>
          </a:prstGeom>
          <a:solidFill>
            <a:srgbClr val="E7E6E6"/>
          </a:solidFill>
          <a:ln w="12700" cap="flat" cmpd="sng" algn="ctr">
            <a:solidFill>
              <a:srgbClr val="4472C4"/>
            </a:solidFill>
            <a:prstDash val="dash"/>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32" name="Rectangle 131">
            <a:extLst>
              <a:ext uri="{FF2B5EF4-FFF2-40B4-BE49-F238E27FC236}">
                <a16:creationId xmlns:a16="http://schemas.microsoft.com/office/drawing/2014/main" id="{10825EB9-42DB-49F7-80BD-A60140A5D746}"/>
              </a:ext>
            </a:extLst>
          </p:cNvPr>
          <p:cNvSpPr/>
          <p:nvPr/>
        </p:nvSpPr>
        <p:spPr>
          <a:xfrm>
            <a:off x="1807385" y="1630040"/>
            <a:ext cx="6760791" cy="4397835"/>
          </a:xfrm>
          <a:prstGeom prst="rect">
            <a:avLst/>
          </a:prstGeom>
          <a:solidFill>
            <a:sysClr val="window" lastClr="FFFFFF"/>
          </a:solidFill>
          <a:ln w="28575" cap="flat" cmpd="sng" algn="ctr">
            <a:solidFill>
              <a:srgbClr val="4472C4"/>
            </a:solidFill>
            <a:prstDash val="solid"/>
            <a:miter lim="800000"/>
          </a:ln>
          <a:effectLst/>
        </p:spPr>
        <p:txBody>
          <a:bodyPr bIns="91440" rtlCol="0" anchor="b"/>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Virtual cluster</a:t>
            </a:r>
          </a:p>
        </p:txBody>
      </p:sp>
      <p:sp>
        <p:nvSpPr>
          <p:cNvPr id="133" name="TextBox 62">
            <a:extLst>
              <a:ext uri="{FF2B5EF4-FFF2-40B4-BE49-F238E27FC236}">
                <a16:creationId xmlns:a16="http://schemas.microsoft.com/office/drawing/2014/main" id="{30B85E7B-E85B-47B2-9805-62BC895A7985}"/>
              </a:ext>
            </a:extLst>
          </p:cNvPr>
          <p:cNvSpPr txBox="1"/>
          <p:nvPr/>
        </p:nvSpPr>
        <p:spPr>
          <a:xfrm>
            <a:off x="10193302" y="1547850"/>
            <a:ext cx="706481" cy="363946"/>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70C0"/>
                </a:solidFill>
                <a:effectLst/>
                <a:uLnTx/>
                <a:uFillTx/>
                <a:latin typeface="Segoe UI"/>
                <a:ea typeface="+mn-ea"/>
                <a:cs typeface="Segoe UI Semibold" panose="020B0702040204020203" pitchFamily="34" charset="0"/>
              </a:rPr>
              <a:t>VNet</a:t>
            </a:r>
          </a:p>
        </p:txBody>
      </p:sp>
      <p:sp>
        <p:nvSpPr>
          <p:cNvPr id="134" name="Rectangle 133">
            <a:extLst>
              <a:ext uri="{FF2B5EF4-FFF2-40B4-BE49-F238E27FC236}">
                <a16:creationId xmlns:a16="http://schemas.microsoft.com/office/drawing/2014/main" id="{43CC18DC-AABA-47EC-96A1-900EF3F08F68}"/>
              </a:ext>
            </a:extLst>
          </p:cNvPr>
          <p:cNvSpPr/>
          <p:nvPr/>
        </p:nvSpPr>
        <p:spPr>
          <a:xfrm>
            <a:off x="3738379" y="3535211"/>
            <a:ext cx="2638701" cy="1663528"/>
          </a:xfrm>
          <a:prstGeom prst="rect">
            <a:avLst/>
          </a:prstGeom>
          <a:solidFill>
            <a:sysClr val="windowText" lastClr="000000">
              <a:lumMod val="50000"/>
              <a:lumOff val="50000"/>
              <a:alpha val="21961"/>
            </a:sysClr>
          </a:solidFill>
          <a:ln w="12700" cap="flat" cmpd="sng" algn="ctr">
            <a:noFill/>
            <a:prstDash val="solid"/>
            <a:miter lim="800000"/>
          </a:ln>
          <a:effectLst/>
        </p:spPr>
        <p:txBody>
          <a:bodyPr rtlCol="0" anchor="b"/>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70C0"/>
                </a:solidFill>
                <a:effectLst/>
                <a:uLnTx/>
                <a:uFillTx/>
                <a:latin typeface="Segoe UI"/>
                <a:ea typeface="+mn-ea"/>
                <a:cs typeface="+mn-cs"/>
              </a:rPr>
              <a:t>Node</a:t>
            </a:r>
          </a:p>
        </p:txBody>
      </p:sp>
      <p:sp>
        <p:nvSpPr>
          <p:cNvPr id="135" name="Rectangle 134">
            <a:extLst>
              <a:ext uri="{FF2B5EF4-FFF2-40B4-BE49-F238E27FC236}">
                <a16:creationId xmlns:a16="http://schemas.microsoft.com/office/drawing/2014/main" id="{B81DD9B6-BAFA-4AF1-8239-BAD25D2BD450}"/>
              </a:ext>
            </a:extLst>
          </p:cNvPr>
          <p:cNvSpPr/>
          <p:nvPr/>
        </p:nvSpPr>
        <p:spPr>
          <a:xfrm>
            <a:off x="6570031" y="1907297"/>
            <a:ext cx="831764" cy="3872006"/>
          </a:xfrm>
          <a:prstGeom prst="rect">
            <a:avLst/>
          </a:prstGeom>
          <a:solidFill>
            <a:sysClr val="windowText" lastClr="000000">
              <a:lumMod val="50000"/>
              <a:lumOff val="50000"/>
              <a:alpha val="21961"/>
            </a:sysClr>
          </a:solidFill>
          <a:ln w="3175"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36" name="TextBox 9">
            <a:extLst>
              <a:ext uri="{FF2B5EF4-FFF2-40B4-BE49-F238E27FC236}">
                <a16:creationId xmlns:a16="http://schemas.microsoft.com/office/drawing/2014/main" id="{78BFB737-AEBD-4867-9191-11689EAF3589}"/>
              </a:ext>
            </a:extLst>
          </p:cNvPr>
          <p:cNvSpPr txBox="1"/>
          <p:nvPr/>
        </p:nvSpPr>
        <p:spPr>
          <a:xfrm>
            <a:off x="8649256" y="3195085"/>
            <a:ext cx="1885667" cy="514628"/>
          </a:xfrm>
          <a:prstGeom prst="rect">
            <a:avLst/>
          </a:prstGeom>
          <a:noFill/>
        </p:spPr>
        <p:txBody>
          <a:bodyPr wrap="square"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a:ln>
                  <a:noFill/>
                </a:ln>
                <a:solidFill>
                  <a:prstClr val="black">
                    <a:lumMod val="65000"/>
                    <a:lumOff val="35000"/>
                  </a:prstClr>
                </a:solidFill>
                <a:effectLst/>
                <a:uLnTx/>
                <a:uFillTx/>
                <a:latin typeface="Segoe UI"/>
                <a:ea typeface="+mn-ea"/>
                <a:cs typeface="+mn-cs"/>
              </a:rPr>
              <a:t>TDS endpoint  </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a:ln>
                  <a:noFill/>
                </a:ln>
                <a:solidFill>
                  <a:prstClr val="black">
                    <a:lumMod val="65000"/>
                    <a:lumOff val="35000"/>
                  </a:prstClr>
                </a:solidFill>
                <a:effectLst/>
                <a:uLnTx/>
                <a:uFillTx/>
                <a:latin typeface="Segoe UI"/>
                <a:ea typeface="+mn-ea"/>
                <a:cs typeface="+mn-cs"/>
              </a:rPr>
              <a:t>(Private IP)</a:t>
            </a:r>
            <a:endParaRPr kumimoji="0" lang="en-US" sz="1372" b="1" i="0" u="none" strike="noStrike" kern="1200" cap="none" spc="0" normalizeH="0" baseline="0" noProof="0" dirty="0">
              <a:ln>
                <a:noFill/>
              </a:ln>
              <a:solidFill>
                <a:prstClr val="black">
                  <a:lumMod val="65000"/>
                  <a:lumOff val="35000"/>
                </a:prstClr>
              </a:solidFill>
              <a:effectLst/>
              <a:uLnTx/>
              <a:uFillTx/>
              <a:latin typeface="Segoe UI"/>
              <a:ea typeface="+mn-ea"/>
              <a:cs typeface="Calibri"/>
            </a:endParaRPr>
          </a:p>
        </p:txBody>
      </p:sp>
      <p:grpSp>
        <p:nvGrpSpPr>
          <p:cNvPr id="137" name="Group 136">
            <a:extLst>
              <a:ext uri="{FF2B5EF4-FFF2-40B4-BE49-F238E27FC236}">
                <a16:creationId xmlns:a16="http://schemas.microsoft.com/office/drawing/2014/main" id="{D018DB98-D6D0-465C-B6B8-546D20E82DA3}"/>
              </a:ext>
            </a:extLst>
          </p:cNvPr>
          <p:cNvGrpSpPr/>
          <p:nvPr/>
        </p:nvGrpSpPr>
        <p:grpSpPr>
          <a:xfrm>
            <a:off x="1267519" y="5023491"/>
            <a:ext cx="1317667" cy="210331"/>
            <a:chOff x="1611776" y="2727285"/>
            <a:chExt cx="1432116" cy="228600"/>
          </a:xfrm>
          <a:solidFill>
            <a:srgbClr val="002060"/>
          </a:solidFill>
        </p:grpSpPr>
        <p:cxnSp>
          <p:nvCxnSpPr>
            <p:cNvPr id="138" name="Straight Connector 137">
              <a:extLst>
                <a:ext uri="{FF2B5EF4-FFF2-40B4-BE49-F238E27FC236}">
                  <a16:creationId xmlns:a16="http://schemas.microsoft.com/office/drawing/2014/main" id="{D3D44318-C368-4C6D-AC2A-7D332D5025D3}"/>
                </a:ext>
              </a:extLst>
            </p:cNvPr>
            <p:cNvCxnSpPr>
              <a:cxnSpLocks/>
            </p:cNvCxnSpPr>
            <p:nvPr/>
          </p:nvCxnSpPr>
          <p:spPr>
            <a:xfrm>
              <a:off x="1840376" y="2841585"/>
              <a:ext cx="1203516" cy="0"/>
            </a:xfrm>
            <a:prstGeom prst="line">
              <a:avLst/>
            </a:prstGeom>
            <a:grpFill/>
            <a:ln w="25400" cap="flat" cmpd="sng" algn="ctr">
              <a:solidFill>
                <a:schemeClr val="tx1"/>
              </a:solidFill>
              <a:prstDash val="solid"/>
              <a:miter lim="800000"/>
            </a:ln>
            <a:effectLst/>
          </p:spPr>
        </p:cxnSp>
        <p:sp>
          <p:nvSpPr>
            <p:cNvPr id="139" name="Oval 138">
              <a:extLst>
                <a:ext uri="{FF2B5EF4-FFF2-40B4-BE49-F238E27FC236}">
                  <a16:creationId xmlns:a16="http://schemas.microsoft.com/office/drawing/2014/main" id="{199F2FD2-CCC2-4AEB-8104-297DA418166C}"/>
                </a:ext>
              </a:extLst>
            </p:cNvPr>
            <p:cNvSpPr/>
            <p:nvPr/>
          </p:nvSpPr>
          <p:spPr>
            <a:xfrm>
              <a:off x="1611776" y="2727285"/>
              <a:ext cx="228600" cy="228600"/>
            </a:xfrm>
            <a:prstGeom prst="ellipse">
              <a:avLst/>
            </a:prstGeom>
            <a:solidFill>
              <a:schemeClr val="tx1"/>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grpSp>
      <p:sp>
        <p:nvSpPr>
          <p:cNvPr id="140" name="Rectangle 139">
            <a:extLst>
              <a:ext uri="{FF2B5EF4-FFF2-40B4-BE49-F238E27FC236}">
                <a16:creationId xmlns:a16="http://schemas.microsoft.com/office/drawing/2014/main" id="{D264B91D-E6B1-4BB1-8F19-7A47E49864D7}"/>
              </a:ext>
            </a:extLst>
          </p:cNvPr>
          <p:cNvSpPr/>
          <p:nvPr/>
        </p:nvSpPr>
        <p:spPr>
          <a:xfrm>
            <a:off x="5072779" y="3685108"/>
            <a:ext cx="1068763" cy="961567"/>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SQL</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Engine</a:t>
            </a:r>
            <a:endParaRPr kumimoji="0" lang="en-US" sz="1765" b="0" i="0" u="none" strike="noStrike" kern="1200" cap="none" spc="0" normalizeH="0" baseline="0" noProof="0" dirty="0">
              <a:ln>
                <a:noFill/>
              </a:ln>
              <a:solidFill>
                <a:prstClr val="white"/>
              </a:solidFill>
              <a:effectLst/>
              <a:uLnTx/>
              <a:uFillTx/>
              <a:latin typeface="Segoe UI"/>
              <a:ea typeface="+mn-ea"/>
              <a:cs typeface="Calibri"/>
            </a:endParaRPr>
          </a:p>
        </p:txBody>
      </p:sp>
      <p:sp>
        <p:nvSpPr>
          <p:cNvPr id="141" name="Rectangle 140">
            <a:extLst>
              <a:ext uri="{FF2B5EF4-FFF2-40B4-BE49-F238E27FC236}">
                <a16:creationId xmlns:a16="http://schemas.microsoft.com/office/drawing/2014/main" id="{C5A898A6-D82C-4A4A-B465-FBAE7CC80A21}"/>
              </a:ext>
            </a:extLst>
          </p:cNvPr>
          <p:cNvSpPr/>
          <p:nvPr/>
        </p:nvSpPr>
        <p:spPr>
          <a:xfrm>
            <a:off x="3953455" y="4078233"/>
            <a:ext cx="988890" cy="890570"/>
          </a:xfrm>
          <a:prstGeom prst="rect">
            <a:avLst/>
          </a:prstGeom>
          <a:solidFill>
            <a:schemeClr val="tx1"/>
          </a:solidFill>
          <a:ln w="12700" cap="flat" cmpd="sng" algn="ctr">
            <a:solidFill>
              <a:srgbClr val="4472C4">
                <a:shade val="50000"/>
              </a:srgbClr>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prstClr val="white"/>
                </a:solidFill>
                <a:effectLst/>
                <a:uLnTx/>
                <a:uFillTx/>
                <a:latin typeface="Segoe UI"/>
                <a:ea typeface="+mn-ea"/>
                <a:cs typeface="+mn-cs"/>
              </a:rPr>
              <a:t>SQL Management</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prstClr val="white"/>
                </a:solidFill>
                <a:effectLst/>
                <a:uLnTx/>
                <a:uFillTx/>
                <a:latin typeface="Segoe UI"/>
                <a:ea typeface="+mn-ea"/>
                <a:cs typeface="+mn-cs"/>
              </a:rPr>
              <a:t>Node Agent</a:t>
            </a:r>
            <a:endParaRPr kumimoji="0" lang="en-US" sz="1176" b="0" i="0" u="none" strike="noStrike" kern="1200" cap="none" spc="0" normalizeH="0" baseline="0" noProof="0" dirty="0">
              <a:ln>
                <a:noFill/>
              </a:ln>
              <a:solidFill>
                <a:prstClr val="white"/>
              </a:solidFill>
              <a:effectLst/>
              <a:uLnTx/>
              <a:uFillTx/>
              <a:latin typeface="Segoe UI"/>
              <a:ea typeface="+mn-ea"/>
              <a:cs typeface="Calibri"/>
            </a:endParaRPr>
          </a:p>
        </p:txBody>
      </p:sp>
      <p:grpSp>
        <p:nvGrpSpPr>
          <p:cNvPr id="142" name="Group 141">
            <a:extLst>
              <a:ext uri="{FF2B5EF4-FFF2-40B4-BE49-F238E27FC236}">
                <a16:creationId xmlns:a16="http://schemas.microsoft.com/office/drawing/2014/main" id="{6B3AE85E-136E-46B7-B987-96CB194F5C2E}"/>
              </a:ext>
            </a:extLst>
          </p:cNvPr>
          <p:cNvGrpSpPr/>
          <p:nvPr/>
        </p:nvGrpSpPr>
        <p:grpSpPr>
          <a:xfrm flipH="1">
            <a:off x="7909342" y="2959758"/>
            <a:ext cx="1317667" cy="210331"/>
            <a:chOff x="1611776" y="2727285"/>
            <a:chExt cx="1432116" cy="228600"/>
          </a:xfrm>
        </p:grpSpPr>
        <p:cxnSp>
          <p:nvCxnSpPr>
            <p:cNvPr id="143" name="Straight Connector 142">
              <a:extLst>
                <a:ext uri="{FF2B5EF4-FFF2-40B4-BE49-F238E27FC236}">
                  <a16:creationId xmlns:a16="http://schemas.microsoft.com/office/drawing/2014/main" id="{85A826D2-A292-4533-B5E1-70FEDAA3F176}"/>
                </a:ext>
              </a:extLst>
            </p:cNvPr>
            <p:cNvCxnSpPr>
              <a:cxnSpLocks/>
            </p:cNvCxnSpPr>
            <p:nvPr/>
          </p:nvCxnSpPr>
          <p:spPr>
            <a:xfrm>
              <a:off x="1840376" y="2841585"/>
              <a:ext cx="1203516" cy="0"/>
            </a:xfrm>
            <a:prstGeom prst="line">
              <a:avLst/>
            </a:prstGeom>
            <a:noFill/>
            <a:ln w="25400" cap="flat" cmpd="sng" algn="ctr">
              <a:solidFill>
                <a:srgbClr val="4472C4"/>
              </a:solidFill>
              <a:prstDash val="solid"/>
              <a:miter lim="800000"/>
            </a:ln>
            <a:effectLst/>
          </p:spPr>
        </p:cxnSp>
        <p:sp>
          <p:nvSpPr>
            <p:cNvPr id="144" name="Oval 143">
              <a:extLst>
                <a:ext uri="{FF2B5EF4-FFF2-40B4-BE49-F238E27FC236}">
                  <a16:creationId xmlns:a16="http://schemas.microsoft.com/office/drawing/2014/main" id="{A4D645CD-976A-4056-AE4B-493A2BD1582F}"/>
                </a:ext>
              </a:extLst>
            </p:cNvPr>
            <p:cNvSpPr/>
            <p:nvPr/>
          </p:nvSpPr>
          <p:spPr>
            <a:xfrm>
              <a:off x="1611776" y="2727285"/>
              <a:ext cx="228600" cy="228600"/>
            </a:xfrm>
            <a:prstGeom prst="ellipse">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grpSp>
      <p:sp>
        <p:nvSpPr>
          <p:cNvPr id="145" name="Rectangle 144">
            <a:extLst>
              <a:ext uri="{FF2B5EF4-FFF2-40B4-BE49-F238E27FC236}">
                <a16:creationId xmlns:a16="http://schemas.microsoft.com/office/drawing/2014/main" id="{0700828A-1584-45EA-A9B7-0701CD813916}"/>
              </a:ext>
            </a:extLst>
          </p:cNvPr>
          <p:cNvSpPr/>
          <p:nvPr/>
        </p:nvSpPr>
        <p:spPr>
          <a:xfrm>
            <a:off x="2134065" y="4833570"/>
            <a:ext cx="531782" cy="571052"/>
          </a:xfrm>
          <a:prstGeom prst="rect">
            <a:avLst/>
          </a:prstGeom>
          <a:solidFill>
            <a:schemeClr val="tx1"/>
          </a:solidFill>
          <a:ln w="12700" cap="flat" cmpd="sng" algn="ctr">
            <a:solidFill>
              <a:srgbClr val="4472C4">
                <a:shade val="50000"/>
              </a:srgbClr>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LB</a:t>
            </a:r>
          </a:p>
        </p:txBody>
      </p:sp>
      <p:sp>
        <p:nvSpPr>
          <p:cNvPr id="146" name="Rectangle 145">
            <a:extLst>
              <a:ext uri="{FF2B5EF4-FFF2-40B4-BE49-F238E27FC236}">
                <a16:creationId xmlns:a16="http://schemas.microsoft.com/office/drawing/2014/main" id="{A1F6213B-B49C-4A91-B452-A69B1425A6F5}"/>
              </a:ext>
            </a:extLst>
          </p:cNvPr>
          <p:cNvSpPr/>
          <p:nvPr/>
        </p:nvSpPr>
        <p:spPr>
          <a:xfrm>
            <a:off x="7778908" y="2769837"/>
            <a:ext cx="531782" cy="571052"/>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ILB</a:t>
            </a:r>
          </a:p>
        </p:txBody>
      </p:sp>
      <p:sp>
        <p:nvSpPr>
          <p:cNvPr id="147" name="Rectangle 146">
            <a:extLst>
              <a:ext uri="{FF2B5EF4-FFF2-40B4-BE49-F238E27FC236}">
                <a16:creationId xmlns:a16="http://schemas.microsoft.com/office/drawing/2014/main" id="{BC08E1AE-5EB6-40AD-BDE6-49CBB335DC46}"/>
              </a:ext>
            </a:extLst>
          </p:cNvPr>
          <p:cNvSpPr/>
          <p:nvPr/>
        </p:nvSpPr>
        <p:spPr>
          <a:xfrm>
            <a:off x="6704944" y="2057194"/>
            <a:ext cx="531782" cy="571052"/>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GW</a:t>
            </a:r>
          </a:p>
        </p:txBody>
      </p:sp>
      <p:sp>
        <p:nvSpPr>
          <p:cNvPr id="148" name="Rectangle 147">
            <a:extLst>
              <a:ext uri="{FF2B5EF4-FFF2-40B4-BE49-F238E27FC236}">
                <a16:creationId xmlns:a16="http://schemas.microsoft.com/office/drawing/2014/main" id="{86D91ECA-D385-4EB9-9E9F-7D14F55AEA0F}"/>
              </a:ext>
            </a:extLst>
          </p:cNvPr>
          <p:cNvSpPr/>
          <p:nvPr/>
        </p:nvSpPr>
        <p:spPr>
          <a:xfrm>
            <a:off x="6702052" y="2875002"/>
            <a:ext cx="531782" cy="571052"/>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GW</a:t>
            </a:r>
          </a:p>
        </p:txBody>
      </p:sp>
      <p:sp>
        <p:nvSpPr>
          <p:cNvPr id="149" name="Rectangle 148">
            <a:extLst>
              <a:ext uri="{FF2B5EF4-FFF2-40B4-BE49-F238E27FC236}">
                <a16:creationId xmlns:a16="http://schemas.microsoft.com/office/drawing/2014/main" id="{107DF8E7-07E2-4F79-8506-A8A14C70D3B0}"/>
              </a:ext>
            </a:extLst>
          </p:cNvPr>
          <p:cNvSpPr/>
          <p:nvPr/>
        </p:nvSpPr>
        <p:spPr>
          <a:xfrm>
            <a:off x="6702052" y="5023491"/>
            <a:ext cx="531782" cy="571052"/>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GW</a:t>
            </a:r>
          </a:p>
        </p:txBody>
      </p:sp>
      <p:cxnSp>
        <p:nvCxnSpPr>
          <p:cNvPr id="150" name="Straight Connector 149">
            <a:extLst>
              <a:ext uri="{FF2B5EF4-FFF2-40B4-BE49-F238E27FC236}">
                <a16:creationId xmlns:a16="http://schemas.microsoft.com/office/drawing/2014/main" id="{F7D1A5B2-9246-44E7-A347-C940601DBE69}"/>
              </a:ext>
            </a:extLst>
          </p:cNvPr>
          <p:cNvCxnSpPr>
            <a:cxnSpLocks/>
            <a:stCxn id="146" idx="1"/>
          </p:cNvCxnSpPr>
          <p:nvPr/>
        </p:nvCxnSpPr>
        <p:spPr>
          <a:xfrm flipH="1">
            <a:off x="7233833" y="3055363"/>
            <a:ext cx="545074" cy="140221"/>
          </a:xfrm>
          <a:prstGeom prst="line">
            <a:avLst/>
          </a:prstGeom>
          <a:noFill/>
          <a:ln w="19050" cap="flat" cmpd="sng" algn="ctr">
            <a:solidFill>
              <a:srgbClr val="4472C4"/>
            </a:solidFill>
            <a:prstDash val="solid"/>
            <a:miter lim="800000"/>
          </a:ln>
          <a:effectLst/>
        </p:spPr>
      </p:cxnSp>
      <p:cxnSp>
        <p:nvCxnSpPr>
          <p:cNvPr id="151" name="Straight Connector 150">
            <a:extLst>
              <a:ext uri="{FF2B5EF4-FFF2-40B4-BE49-F238E27FC236}">
                <a16:creationId xmlns:a16="http://schemas.microsoft.com/office/drawing/2014/main" id="{3F1720EC-7E86-4FF9-9D76-A8E87B4220F9}"/>
              </a:ext>
            </a:extLst>
          </p:cNvPr>
          <p:cNvCxnSpPr>
            <a:cxnSpLocks/>
            <a:stCxn id="148" idx="1"/>
            <a:endCxn id="140" idx="3"/>
          </p:cNvCxnSpPr>
          <p:nvPr/>
        </p:nvCxnSpPr>
        <p:spPr>
          <a:xfrm flipH="1">
            <a:off x="6141542" y="3160529"/>
            <a:ext cx="560510" cy="1005363"/>
          </a:xfrm>
          <a:prstGeom prst="line">
            <a:avLst/>
          </a:prstGeom>
          <a:noFill/>
          <a:ln w="19050" cap="flat" cmpd="sng" algn="ctr">
            <a:solidFill>
              <a:srgbClr val="4472C4"/>
            </a:solidFill>
            <a:prstDash val="solid"/>
            <a:miter lim="800000"/>
          </a:ln>
          <a:effectLst/>
        </p:spPr>
      </p:cxnSp>
      <p:sp>
        <p:nvSpPr>
          <p:cNvPr id="152" name="TextBox 92">
            <a:extLst>
              <a:ext uri="{FF2B5EF4-FFF2-40B4-BE49-F238E27FC236}">
                <a16:creationId xmlns:a16="http://schemas.microsoft.com/office/drawing/2014/main" id="{D02C4139-7819-4C12-BDBB-EB7C045EAD8D}"/>
              </a:ext>
            </a:extLst>
          </p:cNvPr>
          <p:cNvSpPr txBox="1"/>
          <p:nvPr/>
        </p:nvSpPr>
        <p:spPr>
          <a:xfrm>
            <a:off x="8664748" y="2300101"/>
            <a:ext cx="2607896" cy="574901"/>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mymi.&lt;clusterid&gt;.database.windows.net</a:t>
            </a:r>
          </a:p>
        </p:txBody>
      </p:sp>
      <p:sp>
        <p:nvSpPr>
          <p:cNvPr id="153" name="Scroll: Horizontal 152">
            <a:extLst>
              <a:ext uri="{FF2B5EF4-FFF2-40B4-BE49-F238E27FC236}">
                <a16:creationId xmlns:a16="http://schemas.microsoft.com/office/drawing/2014/main" id="{4A016077-A096-46C1-9D1C-110857B1B9DD}"/>
              </a:ext>
            </a:extLst>
          </p:cNvPr>
          <p:cNvSpPr/>
          <p:nvPr/>
        </p:nvSpPr>
        <p:spPr>
          <a:xfrm>
            <a:off x="7078397" y="2672239"/>
            <a:ext cx="603939" cy="392684"/>
          </a:xfrm>
          <a:prstGeom prst="horizontalScroll">
            <a:avLst/>
          </a:prstGeom>
          <a:solidFill>
            <a:srgbClr val="92D050"/>
          </a:solidFill>
          <a:ln w="12700" cap="flat" cmpd="sng" algn="ctr">
            <a:solidFill>
              <a:srgbClr val="00B050"/>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TLS</a:t>
            </a:r>
          </a:p>
        </p:txBody>
      </p:sp>
      <p:sp>
        <p:nvSpPr>
          <p:cNvPr id="154" name="Scroll: Horizontal 153">
            <a:extLst>
              <a:ext uri="{FF2B5EF4-FFF2-40B4-BE49-F238E27FC236}">
                <a16:creationId xmlns:a16="http://schemas.microsoft.com/office/drawing/2014/main" id="{C74A44E4-8219-41C0-B2F8-FE9DB40E52D0}"/>
              </a:ext>
            </a:extLst>
          </p:cNvPr>
          <p:cNvSpPr/>
          <p:nvPr/>
        </p:nvSpPr>
        <p:spPr>
          <a:xfrm>
            <a:off x="1285480" y="4588429"/>
            <a:ext cx="603939" cy="392684"/>
          </a:xfrm>
          <a:prstGeom prst="horizontalScroll">
            <a:avLst/>
          </a:prstGeom>
          <a:solidFill>
            <a:srgbClr val="92D050"/>
          </a:solidFill>
          <a:ln w="12700" cap="flat" cmpd="sng" algn="ctr">
            <a:solidFill>
              <a:srgbClr val="00B050"/>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TLS</a:t>
            </a:r>
          </a:p>
        </p:txBody>
      </p:sp>
      <p:sp>
        <p:nvSpPr>
          <p:cNvPr id="155" name="Rectangle 154">
            <a:extLst>
              <a:ext uri="{FF2B5EF4-FFF2-40B4-BE49-F238E27FC236}">
                <a16:creationId xmlns:a16="http://schemas.microsoft.com/office/drawing/2014/main" id="{8E087EDB-4709-41A5-8053-B6857B37705B}"/>
              </a:ext>
            </a:extLst>
          </p:cNvPr>
          <p:cNvSpPr/>
          <p:nvPr/>
        </p:nvSpPr>
        <p:spPr>
          <a:xfrm>
            <a:off x="3746645" y="3547946"/>
            <a:ext cx="103660" cy="1650793"/>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56" name="Rectangle 155">
            <a:extLst>
              <a:ext uri="{FF2B5EF4-FFF2-40B4-BE49-F238E27FC236}">
                <a16:creationId xmlns:a16="http://schemas.microsoft.com/office/drawing/2014/main" id="{C9311F0B-1C55-4C0E-BA66-B965D7B36318}"/>
              </a:ext>
            </a:extLst>
          </p:cNvPr>
          <p:cNvSpPr/>
          <p:nvPr/>
        </p:nvSpPr>
        <p:spPr>
          <a:xfrm>
            <a:off x="3753269" y="3540228"/>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57" name="Rectangle 156">
            <a:extLst>
              <a:ext uri="{FF2B5EF4-FFF2-40B4-BE49-F238E27FC236}">
                <a16:creationId xmlns:a16="http://schemas.microsoft.com/office/drawing/2014/main" id="{92DDE741-B768-40C0-B2F0-1225F122BF4C}"/>
              </a:ext>
            </a:extLst>
          </p:cNvPr>
          <p:cNvSpPr/>
          <p:nvPr/>
        </p:nvSpPr>
        <p:spPr>
          <a:xfrm>
            <a:off x="3753157" y="3682520"/>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58" name="Rectangle 157">
            <a:extLst>
              <a:ext uri="{FF2B5EF4-FFF2-40B4-BE49-F238E27FC236}">
                <a16:creationId xmlns:a16="http://schemas.microsoft.com/office/drawing/2014/main" id="{B02A221B-B891-4804-A24F-BC794D60C2B3}"/>
              </a:ext>
            </a:extLst>
          </p:cNvPr>
          <p:cNvSpPr/>
          <p:nvPr/>
        </p:nvSpPr>
        <p:spPr>
          <a:xfrm>
            <a:off x="3752388" y="3828163"/>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59" name="Rectangle 158">
            <a:extLst>
              <a:ext uri="{FF2B5EF4-FFF2-40B4-BE49-F238E27FC236}">
                <a16:creationId xmlns:a16="http://schemas.microsoft.com/office/drawing/2014/main" id="{D5551434-27A3-4323-A4F8-ADEBC5E187A2}"/>
              </a:ext>
            </a:extLst>
          </p:cNvPr>
          <p:cNvSpPr/>
          <p:nvPr/>
        </p:nvSpPr>
        <p:spPr>
          <a:xfrm>
            <a:off x="3753071" y="3978657"/>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0" name="Rectangle 159">
            <a:extLst>
              <a:ext uri="{FF2B5EF4-FFF2-40B4-BE49-F238E27FC236}">
                <a16:creationId xmlns:a16="http://schemas.microsoft.com/office/drawing/2014/main" id="{03B9D8AA-0788-48D6-8302-9A40B46E715E}"/>
              </a:ext>
            </a:extLst>
          </p:cNvPr>
          <p:cNvSpPr/>
          <p:nvPr/>
        </p:nvSpPr>
        <p:spPr>
          <a:xfrm>
            <a:off x="3752958" y="4120949"/>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1" name="Rectangle 160">
            <a:extLst>
              <a:ext uri="{FF2B5EF4-FFF2-40B4-BE49-F238E27FC236}">
                <a16:creationId xmlns:a16="http://schemas.microsoft.com/office/drawing/2014/main" id="{B26323E6-A241-45D2-A656-E0319901CB14}"/>
              </a:ext>
            </a:extLst>
          </p:cNvPr>
          <p:cNvSpPr/>
          <p:nvPr/>
        </p:nvSpPr>
        <p:spPr>
          <a:xfrm>
            <a:off x="3752190" y="4266592"/>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2" name="Scroll: Horizontal 161">
            <a:extLst>
              <a:ext uri="{FF2B5EF4-FFF2-40B4-BE49-F238E27FC236}">
                <a16:creationId xmlns:a16="http://schemas.microsoft.com/office/drawing/2014/main" id="{817B59CF-EE72-4A2C-B9DD-165FD81516A7}"/>
              </a:ext>
            </a:extLst>
          </p:cNvPr>
          <p:cNvSpPr/>
          <p:nvPr/>
        </p:nvSpPr>
        <p:spPr>
          <a:xfrm>
            <a:off x="3669070" y="3988192"/>
            <a:ext cx="603939" cy="392684"/>
          </a:xfrm>
          <a:prstGeom prst="horizontalScroll">
            <a:avLst/>
          </a:prstGeom>
          <a:solidFill>
            <a:srgbClr val="92D050"/>
          </a:solidFill>
          <a:ln w="12700" cap="flat" cmpd="sng" algn="ctr">
            <a:solidFill>
              <a:srgbClr val="00B050"/>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TLS</a:t>
            </a:r>
          </a:p>
        </p:txBody>
      </p:sp>
      <p:sp>
        <p:nvSpPr>
          <p:cNvPr id="163" name="Rectangle 162">
            <a:extLst>
              <a:ext uri="{FF2B5EF4-FFF2-40B4-BE49-F238E27FC236}">
                <a16:creationId xmlns:a16="http://schemas.microsoft.com/office/drawing/2014/main" id="{29004365-0CC4-43A2-A419-A8DE22E3125F}"/>
              </a:ext>
            </a:extLst>
          </p:cNvPr>
          <p:cNvSpPr/>
          <p:nvPr/>
        </p:nvSpPr>
        <p:spPr>
          <a:xfrm>
            <a:off x="3754029" y="4404483"/>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4" name="Rectangle 163">
            <a:extLst>
              <a:ext uri="{FF2B5EF4-FFF2-40B4-BE49-F238E27FC236}">
                <a16:creationId xmlns:a16="http://schemas.microsoft.com/office/drawing/2014/main" id="{7983B875-15F9-4C1A-862C-98D05236BE36}"/>
              </a:ext>
            </a:extLst>
          </p:cNvPr>
          <p:cNvSpPr/>
          <p:nvPr/>
        </p:nvSpPr>
        <p:spPr>
          <a:xfrm>
            <a:off x="3753916" y="4546775"/>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5" name="Rectangle 164">
            <a:extLst>
              <a:ext uri="{FF2B5EF4-FFF2-40B4-BE49-F238E27FC236}">
                <a16:creationId xmlns:a16="http://schemas.microsoft.com/office/drawing/2014/main" id="{7552B91E-73DC-45FD-BEDD-D86070F4C207}"/>
              </a:ext>
            </a:extLst>
          </p:cNvPr>
          <p:cNvSpPr/>
          <p:nvPr/>
        </p:nvSpPr>
        <p:spPr>
          <a:xfrm>
            <a:off x="3753148" y="4692418"/>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6" name="Rectangle 165">
            <a:extLst>
              <a:ext uri="{FF2B5EF4-FFF2-40B4-BE49-F238E27FC236}">
                <a16:creationId xmlns:a16="http://schemas.microsoft.com/office/drawing/2014/main" id="{0A775EB6-07FF-4A00-AD75-635C79EE1BB4}"/>
              </a:ext>
            </a:extLst>
          </p:cNvPr>
          <p:cNvSpPr/>
          <p:nvPr/>
        </p:nvSpPr>
        <p:spPr>
          <a:xfrm>
            <a:off x="3748520" y="4840724"/>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7" name="Rectangle 166">
            <a:extLst>
              <a:ext uri="{FF2B5EF4-FFF2-40B4-BE49-F238E27FC236}">
                <a16:creationId xmlns:a16="http://schemas.microsoft.com/office/drawing/2014/main" id="{1E4C4530-678F-44B5-AB44-61D161C4CC38}"/>
              </a:ext>
            </a:extLst>
          </p:cNvPr>
          <p:cNvSpPr/>
          <p:nvPr/>
        </p:nvSpPr>
        <p:spPr>
          <a:xfrm>
            <a:off x="3748407" y="4983016"/>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168" name="Straight Connector 167">
            <a:extLst>
              <a:ext uri="{FF2B5EF4-FFF2-40B4-BE49-F238E27FC236}">
                <a16:creationId xmlns:a16="http://schemas.microsoft.com/office/drawing/2014/main" id="{31614048-D203-4F98-B578-17891F592822}"/>
              </a:ext>
            </a:extLst>
          </p:cNvPr>
          <p:cNvCxnSpPr>
            <a:cxnSpLocks/>
            <a:stCxn id="141" idx="1"/>
            <a:endCxn id="145" idx="3"/>
          </p:cNvCxnSpPr>
          <p:nvPr/>
        </p:nvCxnSpPr>
        <p:spPr>
          <a:xfrm flipH="1">
            <a:off x="2665846" y="4523518"/>
            <a:ext cx="1287609" cy="595577"/>
          </a:xfrm>
          <a:prstGeom prst="line">
            <a:avLst/>
          </a:prstGeom>
          <a:noFill/>
          <a:ln w="19050" cap="flat" cmpd="sng" algn="ctr">
            <a:solidFill>
              <a:srgbClr val="44546A"/>
            </a:solidFill>
            <a:prstDash val="solid"/>
            <a:miter lim="800000"/>
          </a:ln>
          <a:effectLst/>
        </p:spPr>
      </p:cxnSp>
      <p:sp>
        <p:nvSpPr>
          <p:cNvPr id="169" name="TextBox 23">
            <a:extLst>
              <a:ext uri="{FF2B5EF4-FFF2-40B4-BE49-F238E27FC236}">
                <a16:creationId xmlns:a16="http://schemas.microsoft.com/office/drawing/2014/main" id="{9B583C50-A51F-4C2B-B436-AFAED7D73456}"/>
              </a:ext>
            </a:extLst>
          </p:cNvPr>
          <p:cNvSpPr txBox="1"/>
          <p:nvPr/>
        </p:nvSpPr>
        <p:spPr>
          <a:xfrm>
            <a:off x="3717811" y="3211716"/>
            <a:ext cx="1532086" cy="303481"/>
          </a:xfrm>
          <a:prstGeom prst="rect">
            <a:avLst/>
          </a:prstGeom>
          <a:noFill/>
        </p:spPr>
        <p:txBody>
          <a:bodyPr wrap="non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prstClr val="black"/>
                </a:solidFill>
                <a:effectLst/>
                <a:uLnTx/>
                <a:uFillTx/>
                <a:latin typeface="Segoe UI"/>
                <a:ea typeface="+mn-ea"/>
                <a:cs typeface="+mn-cs"/>
              </a:rPr>
              <a:t>Windows Firewall</a:t>
            </a:r>
          </a:p>
        </p:txBody>
      </p:sp>
      <p:sp>
        <p:nvSpPr>
          <p:cNvPr id="170" name="TextBox 60">
            <a:extLst>
              <a:ext uri="{FF2B5EF4-FFF2-40B4-BE49-F238E27FC236}">
                <a16:creationId xmlns:a16="http://schemas.microsoft.com/office/drawing/2014/main" id="{0F174F28-8A48-4B13-878C-F2C0B9874327}"/>
              </a:ext>
            </a:extLst>
          </p:cNvPr>
          <p:cNvSpPr txBox="1"/>
          <p:nvPr/>
        </p:nvSpPr>
        <p:spPr>
          <a:xfrm>
            <a:off x="315243" y="5331728"/>
            <a:ext cx="1873241" cy="514628"/>
          </a:xfrm>
          <a:prstGeom prst="rect">
            <a:avLst/>
          </a:prstGeom>
          <a:noFill/>
        </p:spPr>
        <p:txBody>
          <a:bodyPr wrap="square"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a:ln>
                  <a:noFill/>
                </a:ln>
                <a:solidFill>
                  <a:prstClr val="black">
                    <a:lumMod val="65000"/>
                    <a:lumOff val="35000"/>
                  </a:prstClr>
                </a:solidFill>
                <a:effectLst/>
                <a:uLnTx/>
                <a:uFillTx/>
                <a:latin typeface="Segoe UI"/>
                <a:ea typeface="+mn-ea"/>
                <a:cs typeface="+mn-cs"/>
              </a:rPr>
              <a:t>SQL Management (Public IP)</a:t>
            </a:r>
            <a:endParaRPr kumimoji="0" lang="en-US" sz="1372" b="1" i="0" u="none" strike="noStrike" kern="1200" cap="none" spc="0" normalizeH="0" baseline="0" noProof="0" dirty="0">
              <a:ln>
                <a:noFill/>
              </a:ln>
              <a:solidFill>
                <a:prstClr val="black">
                  <a:lumMod val="65000"/>
                  <a:lumOff val="35000"/>
                </a:prstClr>
              </a:solidFill>
              <a:effectLst/>
              <a:uLnTx/>
              <a:uFillTx/>
              <a:latin typeface="Segoe UI"/>
              <a:ea typeface="+mn-ea"/>
              <a:cs typeface="Calibri"/>
            </a:endParaRPr>
          </a:p>
        </p:txBody>
      </p:sp>
      <p:cxnSp>
        <p:nvCxnSpPr>
          <p:cNvPr id="171" name="Straight Connector 170">
            <a:extLst>
              <a:ext uri="{FF2B5EF4-FFF2-40B4-BE49-F238E27FC236}">
                <a16:creationId xmlns:a16="http://schemas.microsoft.com/office/drawing/2014/main" id="{FA42CF99-7D3B-40F1-820D-D72198693801}"/>
              </a:ext>
            </a:extLst>
          </p:cNvPr>
          <p:cNvCxnSpPr/>
          <p:nvPr/>
        </p:nvCxnSpPr>
        <p:spPr>
          <a:xfrm>
            <a:off x="2077698" y="3731893"/>
            <a:ext cx="1660680" cy="1466846"/>
          </a:xfrm>
          <a:prstGeom prst="line">
            <a:avLst/>
          </a:prstGeom>
          <a:noFill/>
          <a:ln w="12700" cap="flat" cmpd="sng" algn="ctr">
            <a:solidFill>
              <a:srgbClr val="4472C4"/>
            </a:solidFill>
            <a:prstDash val="dash"/>
            <a:miter lim="800000"/>
          </a:ln>
          <a:effectLst/>
        </p:spPr>
      </p:cxnSp>
      <p:cxnSp>
        <p:nvCxnSpPr>
          <p:cNvPr id="172" name="Straight Connector 171">
            <a:extLst>
              <a:ext uri="{FF2B5EF4-FFF2-40B4-BE49-F238E27FC236}">
                <a16:creationId xmlns:a16="http://schemas.microsoft.com/office/drawing/2014/main" id="{79703E1C-E35F-4F68-87CD-B65717C5F5B8}"/>
              </a:ext>
            </a:extLst>
          </p:cNvPr>
          <p:cNvCxnSpPr/>
          <p:nvPr/>
        </p:nvCxnSpPr>
        <p:spPr>
          <a:xfrm>
            <a:off x="3417126" y="2871193"/>
            <a:ext cx="2959954" cy="662922"/>
          </a:xfrm>
          <a:prstGeom prst="line">
            <a:avLst/>
          </a:prstGeom>
          <a:noFill/>
          <a:ln w="12700" cap="flat" cmpd="sng" algn="ctr">
            <a:solidFill>
              <a:srgbClr val="4472C4"/>
            </a:solidFill>
            <a:prstDash val="dash"/>
            <a:miter lim="800000"/>
          </a:ln>
          <a:effectLst/>
        </p:spPr>
      </p:cxnSp>
      <p:grpSp>
        <p:nvGrpSpPr>
          <p:cNvPr id="173" name="Group 172">
            <a:extLst>
              <a:ext uri="{FF2B5EF4-FFF2-40B4-BE49-F238E27FC236}">
                <a16:creationId xmlns:a16="http://schemas.microsoft.com/office/drawing/2014/main" id="{C4CC2F8C-FAFB-4504-B750-1B0F24E481BA}"/>
              </a:ext>
            </a:extLst>
          </p:cNvPr>
          <p:cNvGrpSpPr/>
          <p:nvPr/>
        </p:nvGrpSpPr>
        <p:grpSpPr>
          <a:xfrm>
            <a:off x="4153608" y="1911654"/>
            <a:ext cx="1359204" cy="856890"/>
            <a:chOff x="2382485" y="586142"/>
            <a:chExt cx="2867891" cy="1808018"/>
          </a:xfrm>
        </p:grpSpPr>
        <p:sp>
          <p:nvSpPr>
            <p:cNvPr id="174" name="Rectangle 173">
              <a:extLst>
                <a:ext uri="{FF2B5EF4-FFF2-40B4-BE49-F238E27FC236}">
                  <a16:creationId xmlns:a16="http://schemas.microsoft.com/office/drawing/2014/main" id="{8533890B-71E0-4D12-A141-8AD315356EEF}"/>
                </a:ext>
              </a:extLst>
            </p:cNvPr>
            <p:cNvSpPr/>
            <p:nvPr/>
          </p:nvSpPr>
          <p:spPr>
            <a:xfrm>
              <a:off x="2382485" y="586142"/>
              <a:ext cx="2867891" cy="1808018"/>
            </a:xfrm>
            <a:prstGeom prst="rect">
              <a:avLst/>
            </a:prstGeom>
            <a:solidFill>
              <a:sysClr val="windowText" lastClr="000000">
                <a:lumMod val="50000"/>
                <a:lumOff val="50000"/>
                <a:alpha val="25000"/>
              </a:sysClr>
            </a:solidFill>
            <a:ln w="12700" cap="flat" cmpd="sng" algn="ctr">
              <a:noFill/>
              <a:prstDash val="solid"/>
              <a:miter lim="800000"/>
            </a:ln>
            <a:effectLst/>
          </p:spPr>
          <p:txBody>
            <a:bodyPr rtlCol="0" anchor="b"/>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0070C0"/>
                  </a:solidFill>
                  <a:effectLst/>
                  <a:uLnTx/>
                  <a:uFillTx/>
                  <a:latin typeface="Segoe UI"/>
                  <a:ea typeface="+mn-ea"/>
                  <a:cs typeface="+mn-cs"/>
                </a:rPr>
                <a:t>Node</a:t>
              </a:r>
            </a:p>
          </p:txBody>
        </p:sp>
        <p:sp>
          <p:nvSpPr>
            <p:cNvPr id="175" name="Rectangle 174">
              <a:extLst>
                <a:ext uri="{FF2B5EF4-FFF2-40B4-BE49-F238E27FC236}">
                  <a16:creationId xmlns:a16="http://schemas.microsoft.com/office/drawing/2014/main" id="{0D72DEF2-5E3C-4DDC-884B-06354CFD1B98}"/>
                </a:ext>
              </a:extLst>
            </p:cNvPr>
            <p:cNvSpPr/>
            <p:nvPr/>
          </p:nvSpPr>
          <p:spPr>
            <a:xfrm>
              <a:off x="3832788" y="749059"/>
              <a:ext cx="1161592" cy="1045086"/>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Calibri"/>
              </a:endParaRPr>
            </a:p>
          </p:txBody>
        </p:sp>
        <p:sp>
          <p:nvSpPr>
            <p:cNvPr id="176" name="Rectangle 175">
              <a:extLst>
                <a:ext uri="{FF2B5EF4-FFF2-40B4-BE49-F238E27FC236}">
                  <a16:creationId xmlns:a16="http://schemas.microsoft.com/office/drawing/2014/main" id="{2FED9976-0D32-4B7E-8417-DE75C1BC14D4}"/>
                </a:ext>
              </a:extLst>
            </p:cNvPr>
            <p:cNvSpPr/>
            <p:nvPr/>
          </p:nvSpPr>
          <p:spPr>
            <a:xfrm>
              <a:off x="2616242" y="1176330"/>
              <a:ext cx="1074782" cy="967922"/>
            </a:xfrm>
            <a:prstGeom prst="rect">
              <a:avLst/>
            </a:prstGeom>
            <a:solidFill>
              <a:schemeClr val="tx1"/>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dirty="0">
                <a:ln>
                  <a:noFill/>
                </a:ln>
                <a:solidFill>
                  <a:prstClr val="white"/>
                </a:solidFill>
                <a:effectLst/>
                <a:uLnTx/>
                <a:uFillTx/>
                <a:latin typeface="Segoe UI"/>
                <a:ea typeface="+mn-ea"/>
                <a:cs typeface="Calibri"/>
              </a:endParaRPr>
            </a:p>
          </p:txBody>
        </p:sp>
      </p:grpSp>
      <p:sp>
        <p:nvSpPr>
          <p:cNvPr id="177" name="TextBox 75">
            <a:extLst>
              <a:ext uri="{FF2B5EF4-FFF2-40B4-BE49-F238E27FC236}">
                <a16:creationId xmlns:a16="http://schemas.microsoft.com/office/drawing/2014/main" id="{0762687E-056D-4DAE-8B27-4D0C480B613E}"/>
              </a:ext>
            </a:extLst>
          </p:cNvPr>
          <p:cNvSpPr txBox="1"/>
          <p:nvPr/>
        </p:nvSpPr>
        <p:spPr>
          <a:xfrm>
            <a:off x="2009319" y="2484173"/>
            <a:ext cx="1427584" cy="635559"/>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70C0"/>
                </a:solidFill>
                <a:effectLst/>
                <a:uLnTx/>
                <a:uFillTx/>
                <a:latin typeface="Segoe UI"/>
                <a:ea typeface="+mn-ea"/>
                <a:cs typeface="+mn-cs"/>
              </a:rPr>
              <a:t>primary node</a:t>
            </a:r>
          </a:p>
        </p:txBody>
      </p:sp>
      <p:grpSp>
        <p:nvGrpSpPr>
          <p:cNvPr id="178" name="Group 177">
            <a:extLst>
              <a:ext uri="{FF2B5EF4-FFF2-40B4-BE49-F238E27FC236}">
                <a16:creationId xmlns:a16="http://schemas.microsoft.com/office/drawing/2014/main" id="{078A4CB9-F20F-4650-A86C-E8444740B398}"/>
              </a:ext>
            </a:extLst>
          </p:cNvPr>
          <p:cNvGrpSpPr/>
          <p:nvPr/>
        </p:nvGrpSpPr>
        <p:grpSpPr>
          <a:xfrm>
            <a:off x="2077699" y="2875003"/>
            <a:ext cx="1359204" cy="856890"/>
            <a:chOff x="2382485" y="586142"/>
            <a:chExt cx="2867891" cy="1808018"/>
          </a:xfrm>
        </p:grpSpPr>
        <p:sp>
          <p:nvSpPr>
            <p:cNvPr id="179" name="Rectangle 178">
              <a:extLst>
                <a:ext uri="{FF2B5EF4-FFF2-40B4-BE49-F238E27FC236}">
                  <a16:creationId xmlns:a16="http://schemas.microsoft.com/office/drawing/2014/main" id="{1106D1C0-A024-4DB4-A3AF-72A0DC79C010}"/>
                </a:ext>
              </a:extLst>
            </p:cNvPr>
            <p:cNvSpPr/>
            <p:nvPr/>
          </p:nvSpPr>
          <p:spPr>
            <a:xfrm>
              <a:off x="2382485" y="586142"/>
              <a:ext cx="2867891" cy="1808018"/>
            </a:xfrm>
            <a:prstGeom prst="rect">
              <a:avLst/>
            </a:prstGeom>
            <a:solidFill>
              <a:sysClr val="windowText" lastClr="000000">
                <a:lumMod val="50000"/>
                <a:lumOff val="50000"/>
                <a:alpha val="25000"/>
              </a:sysClr>
            </a:solidFill>
            <a:ln w="28575" cap="flat" cmpd="sng" algn="ctr">
              <a:noFill/>
              <a:prstDash val="solid"/>
              <a:miter lim="800000"/>
            </a:ln>
            <a:effectLst/>
          </p:spPr>
          <p:txBody>
            <a:bodyPr rtlCol="0" anchor="b"/>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0070C0"/>
                  </a:solidFill>
                  <a:effectLst/>
                  <a:uLnTx/>
                  <a:uFillTx/>
                  <a:latin typeface="Segoe UI"/>
                  <a:ea typeface="+mn-ea"/>
                  <a:cs typeface="+mn-cs"/>
                </a:rPr>
                <a:t>Node</a:t>
              </a:r>
            </a:p>
          </p:txBody>
        </p:sp>
        <p:sp>
          <p:nvSpPr>
            <p:cNvPr id="180" name="Rectangle 179">
              <a:extLst>
                <a:ext uri="{FF2B5EF4-FFF2-40B4-BE49-F238E27FC236}">
                  <a16:creationId xmlns:a16="http://schemas.microsoft.com/office/drawing/2014/main" id="{3DBF7735-1C97-4DF8-80E6-B9ACFC78041A}"/>
                </a:ext>
              </a:extLst>
            </p:cNvPr>
            <p:cNvSpPr/>
            <p:nvPr/>
          </p:nvSpPr>
          <p:spPr>
            <a:xfrm>
              <a:off x="3832788" y="749059"/>
              <a:ext cx="1161592" cy="1045086"/>
            </a:xfrm>
            <a:prstGeom prst="rect">
              <a:avLst/>
            </a:prstGeom>
            <a:solidFill>
              <a:srgbClr val="0070C0"/>
            </a:solidFill>
            <a:ln w="28575"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Calibri"/>
              </a:endParaRPr>
            </a:p>
          </p:txBody>
        </p:sp>
        <p:sp>
          <p:nvSpPr>
            <p:cNvPr id="181" name="Rectangle 180">
              <a:extLst>
                <a:ext uri="{FF2B5EF4-FFF2-40B4-BE49-F238E27FC236}">
                  <a16:creationId xmlns:a16="http://schemas.microsoft.com/office/drawing/2014/main" id="{D18E3892-92AB-49B5-8FF8-C010A1F7ED95}"/>
                </a:ext>
              </a:extLst>
            </p:cNvPr>
            <p:cNvSpPr/>
            <p:nvPr/>
          </p:nvSpPr>
          <p:spPr>
            <a:xfrm>
              <a:off x="2616242" y="1176330"/>
              <a:ext cx="1074782" cy="967922"/>
            </a:xfrm>
            <a:prstGeom prst="rect">
              <a:avLst/>
            </a:prstGeom>
            <a:solidFill>
              <a:schemeClr val="tx1"/>
            </a:solidFill>
            <a:ln w="28575"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dirty="0">
                <a:ln>
                  <a:noFill/>
                </a:ln>
                <a:solidFill>
                  <a:prstClr val="white"/>
                </a:solidFill>
                <a:effectLst/>
                <a:uLnTx/>
                <a:uFillTx/>
                <a:latin typeface="Segoe UI"/>
                <a:ea typeface="+mn-ea"/>
                <a:cs typeface="Calibri"/>
              </a:endParaRPr>
            </a:p>
          </p:txBody>
        </p:sp>
      </p:grpSp>
      <p:grpSp>
        <p:nvGrpSpPr>
          <p:cNvPr id="3" name="Group 2">
            <a:extLst>
              <a:ext uri="{FF2B5EF4-FFF2-40B4-BE49-F238E27FC236}">
                <a16:creationId xmlns:a16="http://schemas.microsoft.com/office/drawing/2014/main" id="{8747C408-4BC0-45B7-85F0-F55AE67DEB08}"/>
              </a:ext>
            </a:extLst>
          </p:cNvPr>
          <p:cNvGrpSpPr/>
          <p:nvPr/>
        </p:nvGrpSpPr>
        <p:grpSpPr>
          <a:xfrm>
            <a:off x="6495092" y="540495"/>
            <a:ext cx="4671331" cy="379511"/>
            <a:chOff x="1818888" y="6083822"/>
            <a:chExt cx="4671331" cy="379511"/>
          </a:xfrm>
        </p:grpSpPr>
        <p:grpSp>
          <p:nvGrpSpPr>
            <p:cNvPr id="182" name="Group 181">
              <a:extLst>
                <a:ext uri="{FF2B5EF4-FFF2-40B4-BE49-F238E27FC236}">
                  <a16:creationId xmlns:a16="http://schemas.microsoft.com/office/drawing/2014/main" id="{2E5B5DC3-C8A6-4A08-9552-B754B6AD236D}"/>
                </a:ext>
              </a:extLst>
            </p:cNvPr>
            <p:cNvGrpSpPr/>
            <p:nvPr/>
          </p:nvGrpSpPr>
          <p:grpSpPr>
            <a:xfrm>
              <a:off x="1818888" y="6253002"/>
              <a:ext cx="1317667" cy="210331"/>
              <a:chOff x="1611776" y="2727285"/>
              <a:chExt cx="1432116" cy="228600"/>
            </a:xfrm>
            <a:solidFill>
              <a:srgbClr val="002060"/>
            </a:solidFill>
          </p:grpSpPr>
          <p:cxnSp>
            <p:nvCxnSpPr>
              <p:cNvPr id="183" name="Straight Connector 182">
                <a:extLst>
                  <a:ext uri="{FF2B5EF4-FFF2-40B4-BE49-F238E27FC236}">
                    <a16:creationId xmlns:a16="http://schemas.microsoft.com/office/drawing/2014/main" id="{9ABF27BB-B906-4827-B223-F475CBBFBFE3}"/>
                  </a:ext>
                </a:extLst>
              </p:cNvPr>
              <p:cNvCxnSpPr>
                <a:cxnSpLocks/>
              </p:cNvCxnSpPr>
              <p:nvPr/>
            </p:nvCxnSpPr>
            <p:spPr>
              <a:xfrm>
                <a:off x="1840376" y="2841585"/>
                <a:ext cx="1203516" cy="0"/>
              </a:xfrm>
              <a:prstGeom prst="line">
                <a:avLst/>
              </a:prstGeom>
              <a:grpFill/>
              <a:ln w="25400" cap="flat" cmpd="sng" algn="ctr">
                <a:solidFill>
                  <a:srgbClr val="44546A"/>
                </a:solidFill>
                <a:prstDash val="solid"/>
                <a:miter lim="800000"/>
              </a:ln>
              <a:effectLst/>
            </p:spPr>
          </p:cxnSp>
          <p:sp>
            <p:nvSpPr>
              <p:cNvPr id="184" name="Oval 183">
                <a:extLst>
                  <a:ext uri="{FF2B5EF4-FFF2-40B4-BE49-F238E27FC236}">
                    <a16:creationId xmlns:a16="http://schemas.microsoft.com/office/drawing/2014/main" id="{8B81F032-FD64-4EDB-ACF9-7A69CCDE5261}"/>
                  </a:ext>
                </a:extLst>
              </p:cNvPr>
              <p:cNvSpPr/>
              <p:nvPr/>
            </p:nvSpPr>
            <p:spPr>
              <a:xfrm>
                <a:off x="1611776" y="2727285"/>
                <a:ext cx="228600" cy="228600"/>
              </a:xfrm>
              <a:prstGeom prst="ellipse">
                <a:avLst/>
              </a:prstGeom>
              <a:solidFill>
                <a:schemeClr val="tx1"/>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prstClr val="white"/>
                  </a:solidFill>
                  <a:effectLst/>
                  <a:uLnTx/>
                  <a:uFillTx/>
                  <a:latin typeface="Segoe UI"/>
                  <a:ea typeface="+mn-ea"/>
                  <a:cs typeface="+mn-cs"/>
                </a:endParaRPr>
              </a:p>
            </p:txBody>
          </p:sp>
        </p:grpSp>
        <p:grpSp>
          <p:nvGrpSpPr>
            <p:cNvPr id="185" name="Group 184">
              <a:extLst>
                <a:ext uri="{FF2B5EF4-FFF2-40B4-BE49-F238E27FC236}">
                  <a16:creationId xmlns:a16="http://schemas.microsoft.com/office/drawing/2014/main" id="{2D25481A-BAC9-4F91-8527-2B2C3F10458B}"/>
                </a:ext>
              </a:extLst>
            </p:cNvPr>
            <p:cNvGrpSpPr/>
            <p:nvPr/>
          </p:nvGrpSpPr>
          <p:grpSpPr>
            <a:xfrm>
              <a:off x="4328200" y="6252943"/>
              <a:ext cx="1317667" cy="210331"/>
              <a:chOff x="1611776" y="2727285"/>
              <a:chExt cx="1432116" cy="228600"/>
            </a:xfrm>
          </p:grpSpPr>
          <p:cxnSp>
            <p:nvCxnSpPr>
              <p:cNvPr id="186" name="Straight Connector 185">
                <a:extLst>
                  <a:ext uri="{FF2B5EF4-FFF2-40B4-BE49-F238E27FC236}">
                    <a16:creationId xmlns:a16="http://schemas.microsoft.com/office/drawing/2014/main" id="{260296F7-92C2-4D60-93F7-EF14A842C5B4}"/>
                  </a:ext>
                </a:extLst>
              </p:cNvPr>
              <p:cNvCxnSpPr>
                <a:cxnSpLocks/>
              </p:cNvCxnSpPr>
              <p:nvPr/>
            </p:nvCxnSpPr>
            <p:spPr>
              <a:xfrm>
                <a:off x="1840376" y="2841585"/>
                <a:ext cx="1203516" cy="0"/>
              </a:xfrm>
              <a:prstGeom prst="line">
                <a:avLst/>
              </a:prstGeom>
              <a:noFill/>
              <a:ln w="25400" cap="flat" cmpd="sng" algn="ctr">
                <a:solidFill>
                  <a:srgbClr val="4472C4"/>
                </a:solidFill>
                <a:prstDash val="solid"/>
                <a:miter lim="800000"/>
              </a:ln>
              <a:effectLst/>
            </p:spPr>
          </p:cxnSp>
          <p:sp>
            <p:nvSpPr>
              <p:cNvPr id="187" name="Oval 186">
                <a:extLst>
                  <a:ext uri="{FF2B5EF4-FFF2-40B4-BE49-F238E27FC236}">
                    <a16:creationId xmlns:a16="http://schemas.microsoft.com/office/drawing/2014/main" id="{3B31C1DE-B9D0-4C1B-A15B-66F04F995DEF}"/>
                  </a:ext>
                </a:extLst>
              </p:cNvPr>
              <p:cNvSpPr/>
              <p:nvPr/>
            </p:nvSpPr>
            <p:spPr>
              <a:xfrm>
                <a:off x="1611776" y="2727285"/>
                <a:ext cx="228600" cy="228600"/>
              </a:xfrm>
              <a:prstGeom prst="ellipse">
                <a:avLst/>
              </a:prstGeom>
              <a:solidFill>
                <a:srgbClr val="0070C0"/>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88" name="TextBox 187">
              <a:extLst>
                <a:ext uri="{FF2B5EF4-FFF2-40B4-BE49-F238E27FC236}">
                  <a16:creationId xmlns:a16="http://schemas.microsoft.com/office/drawing/2014/main" id="{336341A2-30C5-4127-892E-6CCE48D3F77E}"/>
                </a:ext>
              </a:extLst>
            </p:cNvPr>
            <p:cNvSpPr txBox="1"/>
            <p:nvPr/>
          </p:nvSpPr>
          <p:spPr>
            <a:xfrm>
              <a:off x="2000060" y="6088233"/>
              <a:ext cx="2218877" cy="273280"/>
            </a:xfrm>
            <a:prstGeom prst="rect">
              <a:avLst/>
            </a:prstGeom>
            <a:noFill/>
          </p:spPr>
          <p:txBody>
            <a:bodyPr wrap="none" rtlCol="0" anchor="t">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prstClr val="black"/>
                  </a:solidFill>
                  <a:effectLst/>
                  <a:uLnTx/>
                  <a:uFillTx/>
                  <a:latin typeface="Segoe UI"/>
                  <a:ea typeface="MS PGothic" charset="0"/>
                  <a:cs typeface="Segoe UI Semibold" panose="020B0702040204020203" pitchFamily="34" charset="0"/>
                </a:rPr>
                <a:t>SQL Management (public IP)</a:t>
              </a:r>
            </a:p>
          </p:txBody>
        </p:sp>
        <p:sp>
          <p:nvSpPr>
            <p:cNvPr id="189" name="TextBox 188">
              <a:extLst>
                <a:ext uri="{FF2B5EF4-FFF2-40B4-BE49-F238E27FC236}">
                  <a16:creationId xmlns:a16="http://schemas.microsoft.com/office/drawing/2014/main" id="{CA2CD12B-3317-4D6E-833C-5C6BBE28CB54}"/>
                </a:ext>
              </a:extLst>
            </p:cNvPr>
            <p:cNvSpPr txBox="1"/>
            <p:nvPr/>
          </p:nvSpPr>
          <p:spPr>
            <a:xfrm>
              <a:off x="4497366" y="6083822"/>
              <a:ext cx="1992853" cy="273280"/>
            </a:xfrm>
            <a:prstGeom prst="rect">
              <a:avLst/>
            </a:prstGeom>
            <a:noFill/>
          </p:spPr>
          <p:txBody>
            <a:bodyPr wrap="none" rtlCol="0" anchor="t">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prstClr val="black"/>
                  </a:solidFill>
                  <a:effectLst/>
                  <a:uLnTx/>
                  <a:uFillTx/>
                  <a:latin typeface="Segoe UI"/>
                  <a:ea typeface="MS PGothic" charset="0"/>
                  <a:cs typeface="Segoe UI Semibold" panose="020B0702040204020203" pitchFamily="34" charset="0"/>
                </a:rPr>
                <a:t>TDS endpoint (private IP)</a:t>
              </a:r>
            </a:p>
          </p:txBody>
        </p:sp>
      </p:grpSp>
      <p:grpSp>
        <p:nvGrpSpPr>
          <p:cNvPr id="190" name="Group 189">
            <a:extLst>
              <a:ext uri="{FF2B5EF4-FFF2-40B4-BE49-F238E27FC236}">
                <a16:creationId xmlns:a16="http://schemas.microsoft.com/office/drawing/2014/main" id="{15E95BFA-B6A0-4583-9149-0B3A306E7B42}"/>
              </a:ext>
            </a:extLst>
          </p:cNvPr>
          <p:cNvGrpSpPr/>
          <p:nvPr/>
        </p:nvGrpSpPr>
        <p:grpSpPr>
          <a:xfrm>
            <a:off x="8457210" y="1543887"/>
            <a:ext cx="600170" cy="600826"/>
            <a:chOff x="4064268" y="5053939"/>
            <a:chExt cx="1637756" cy="1502877"/>
          </a:xfrm>
          <a:solidFill>
            <a:sysClr val="window" lastClr="FFFFFF"/>
          </a:solidFill>
        </p:grpSpPr>
        <p:sp>
          <p:nvSpPr>
            <p:cNvPr id="191" name="Cylinder 190">
              <a:extLst>
                <a:ext uri="{FF2B5EF4-FFF2-40B4-BE49-F238E27FC236}">
                  <a16:creationId xmlns:a16="http://schemas.microsoft.com/office/drawing/2014/main" id="{8F527E17-75F7-4D6B-A5E9-1B2BACE5DAC2}"/>
                </a:ext>
              </a:extLst>
            </p:cNvPr>
            <p:cNvSpPr/>
            <p:nvPr/>
          </p:nvSpPr>
          <p:spPr bwMode="auto">
            <a:xfrm>
              <a:off x="4064268" y="5053939"/>
              <a:ext cx="1043831" cy="1371349"/>
            </a:xfrm>
            <a:prstGeom prst="can">
              <a:avLst>
                <a:gd name="adj" fmla="val 39530"/>
              </a:avLst>
            </a:prstGeom>
            <a:grpFill/>
            <a:ln w="1270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Freeform 146">
              <a:extLst>
                <a:ext uri="{FF2B5EF4-FFF2-40B4-BE49-F238E27FC236}">
                  <a16:creationId xmlns:a16="http://schemas.microsoft.com/office/drawing/2014/main" id="{A74C8D90-675C-44B8-BF86-A5CF5A9ABA5C}"/>
                </a:ext>
              </a:extLst>
            </p:cNvPr>
            <p:cNvSpPr>
              <a:spLocks noChangeAspect="1"/>
            </p:cNvSpPr>
            <p:nvPr/>
          </p:nvSpPr>
          <p:spPr bwMode="auto">
            <a:xfrm>
              <a:off x="4596330" y="5913854"/>
              <a:ext cx="1105694" cy="64296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IN" sz="1922"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193" name="TextBox 192">
            <a:extLst>
              <a:ext uri="{FF2B5EF4-FFF2-40B4-BE49-F238E27FC236}">
                <a16:creationId xmlns:a16="http://schemas.microsoft.com/office/drawing/2014/main" id="{73F40918-FD7E-43D2-99F3-9A9649506D6C}"/>
              </a:ext>
            </a:extLst>
          </p:cNvPr>
          <p:cNvSpPr txBox="1"/>
          <p:nvPr/>
        </p:nvSpPr>
        <p:spPr>
          <a:xfrm>
            <a:off x="8437095" y="1684447"/>
            <a:ext cx="449162" cy="273280"/>
          </a:xfrm>
          <a:prstGeom prst="rect">
            <a:avLst/>
          </a:prstGeom>
          <a:noFill/>
        </p:spPr>
        <p:txBody>
          <a:bodyPr wrap="none" rtlCol="0">
            <a:spAutoFit/>
          </a:bodyPr>
          <a:lstStyle/>
          <a:p>
            <a:pPr marL="0" marR="0" lvl="0" indent="0" algn="l" defTabSz="913505"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0" normalizeH="0" baseline="0" noProof="0" dirty="0">
                <a:ln>
                  <a:noFill/>
                </a:ln>
                <a:solidFill>
                  <a:prstClr val="black"/>
                </a:solidFill>
                <a:effectLst/>
                <a:uLnTx/>
                <a:uFillTx/>
                <a:latin typeface="Segoe UI"/>
                <a:ea typeface="MS PGothic" charset="0"/>
                <a:cs typeface="+mn-cs"/>
              </a:rPr>
              <a:t>SQL</a:t>
            </a:r>
          </a:p>
        </p:txBody>
      </p:sp>
    </p:spTree>
    <p:extLst>
      <p:ext uri="{BB962C8B-B14F-4D97-AF65-F5344CB8AC3E}">
        <p14:creationId xmlns:p14="http://schemas.microsoft.com/office/powerpoint/2010/main" val="395007213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478466-092D-49D4-8AF8-71820886CFCC}"/>
              </a:ext>
            </a:extLst>
          </p:cNvPr>
          <p:cNvSpPr>
            <a:spLocks noGrp="1"/>
          </p:cNvSpPr>
          <p:nvPr>
            <p:ph type="title"/>
          </p:nvPr>
        </p:nvSpPr>
        <p:spPr/>
        <p:txBody>
          <a:bodyPr/>
          <a:lstStyle/>
          <a:p>
            <a:r>
              <a:rPr lang="en-US" dirty="0"/>
              <a:t>Host your application in the cloud or keep on-premises</a:t>
            </a:r>
          </a:p>
        </p:txBody>
      </p:sp>
      <p:sp>
        <p:nvSpPr>
          <p:cNvPr id="4" name="Rectangle 3">
            <a:extLst>
              <a:ext uri="{FF2B5EF4-FFF2-40B4-BE49-F238E27FC236}">
                <a16:creationId xmlns:a16="http://schemas.microsoft.com/office/drawing/2014/main" id="{1AA38003-AD22-4CB5-B6D2-ED00B3B10FA0}"/>
              </a:ext>
            </a:extLst>
          </p:cNvPr>
          <p:cNvSpPr/>
          <p:nvPr/>
        </p:nvSpPr>
        <p:spPr bwMode="auto">
          <a:xfrm>
            <a:off x="5199272" y="3259059"/>
            <a:ext cx="2698750" cy="1976634"/>
          </a:xfrm>
          <a:prstGeom prst="rect">
            <a:avLst/>
          </a:prstGeom>
          <a:solidFill>
            <a:schemeClr val="bg1">
              <a:lumMod val="95000"/>
            </a:schemeClr>
          </a:solid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 name="Rectangle 4">
            <a:extLst>
              <a:ext uri="{FF2B5EF4-FFF2-40B4-BE49-F238E27FC236}">
                <a16:creationId xmlns:a16="http://schemas.microsoft.com/office/drawing/2014/main" id="{851FB69E-9192-4287-B8B3-045D9288B31A}"/>
              </a:ext>
            </a:extLst>
          </p:cNvPr>
          <p:cNvSpPr/>
          <p:nvPr/>
        </p:nvSpPr>
        <p:spPr bwMode="auto">
          <a:xfrm>
            <a:off x="1310871" y="3237028"/>
            <a:ext cx="3519237" cy="1991120"/>
          </a:xfrm>
          <a:prstGeom prst="rect">
            <a:avLst/>
          </a:prstGeom>
          <a:solidFill>
            <a:schemeClr val="bg1">
              <a:lumMod val="95000"/>
            </a:schemeClr>
          </a:solid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44D9AC84-BF14-4AAE-8FED-E754DD0C1725}"/>
              </a:ext>
            </a:extLst>
          </p:cNvPr>
          <p:cNvGrpSpPr/>
          <p:nvPr/>
        </p:nvGrpSpPr>
        <p:grpSpPr>
          <a:xfrm>
            <a:off x="3808468" y="4204103"/>
            <a:ext cx="500404" cy="541326"/>
            <a:chOff x="4064268" y="5053939"/>
            <a:chExt cx="1474485" cy="1595066"/>
          </a:xfrm>
          <a:solidFill>
            <a:schemeClr val="bg1">
              <a:lumMod val="95000"/>
            </a:schemeClr>
          </a:solidFill>
        </p:grpSpPr>
        <p:sp>
          <p:nvSpPr>
            <p:cNvPr id="7" name="Cylinder 6">
              <a:extLst>
                <a:ext uri="{FF2B5EF4-FFF2-40B4-BE49-F238E27FC236}">
                  <a16:creationId xmlns:a16="http://schemas.microsoft.com/office/drawing/2014/main" id="{31944D82-DEFD-4F2A-A444-FA3F0C103004}"/>
                </a:ext>
              </a:extLst>
            </p:cNvPr>
            <p:cNvSpPr/>
            <p:nvPr/>
          </p:nvSpPr>
          <p:spPr bwMode="auto">
            <a:xfrm>
              <a:off x="4064268" y="5053939"/>
              <a:ext cx="1043831" cy="1371349"/>
            </a:xfrm>
            <a:prstGeom prst="can">
              <a:avLst>
                <a:gd name="adj" fmla="val 39530"/>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 name="Freeform 146">
              <a:extLst>
                <a:ext uri="{FF2B5EF4-FFF2-40B4-BE49-F238E27FC236}">
                  <a16:creationId xmlns:a16="http://schemas.microsoft.com/office/drawing/2014/main" id="{F29DFBCE-DF91-43B1-A4E5-F1FE83ABCC63}"/>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mn-ea"/>
                <a:cs typeface="Segoe UI" pitchFamily="34" charset="0"/>
              </a:endParaRPr>
            </a:p>
          </p:txBody>
        </p:sp>
      </p:grpSp>
      <p:grpSp>
        <p:nvGrpSpPr>
          <p:cNvPr id="9" name="Group 8">
            <a:extLst>
              <a:ext uri="{FF2B5EF4-FFF2-40B4-BE49-F238E27FC236}">
                <a16:creationId xmlns:a16="http://schemas.microsoft.com/office/drawing/2014/main" id="{E16B8C1F-46D1-4F36-81BE-C2A2C56DC81C}"/>
              </a:ext>
            </a:extLst>
          </p:cNvPr>
          <p:cNvGrpSpPr/>
          <p:nvPr/>
        </p:nvGrpSpPr>
        <p:grpSpPr>
          <a:xfrm>
            <a:off x="1853770" y="4204103"/>
            <a:ext cx="500404" cy="541326"/>
            <a:chOff x="4064268" y="5053939"/>
            <a:chExt cx="1474485" cy="1595066"/>
          </a:xfrm>
        </p:grpSpPr>
        <p:sp>
          <p:nvSpPr>
            <p:cNvPr id="10" name="Cylinder 9">
              <a:extLst>
                <a:ext uri="{FF2B5EF4-FFF2-40B4-BE49-F238E27FC236}">
                  <a16:creationId xmlns:a16="http://schemas.microsoft.com/office/drawing/2014/main" id="{71CF2FF0-308A-4554-8151-E4F0925337B5}"/>
                </a:ext>
              </a:extLst>
            </p:cNvPr>
            <p:cNvSpPr/>
            <p:nvPr/>
          </p:nvSpPr>
          <p:spPr bwMode="auto">
            <a:xfrm>
              <a:off x="4064268" y="5053939"/>
              <a:ext cx="1043831" cy="1371349"/>
            </a:xfrm>
            <a:prstGeom prst="can">
              <a:avLst>
                <a:gd name="adj" fmla="val 39530"/>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Freeform 146">
              <a:extLst>
                <a:ext uri="{FF2B5EF4-FFF2-40B4-BE49-F238E27FC236}">
                  <a16:creationId xmlns:a16="http://schemas.microsoft.com/office/drawing/2014/main" id="{481F2F2B-22CE-4B18-ACDB-B9C834165CC5}"/>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12" name="TextBox 11">
            <a:extLst>
              <a:ext uri="{FF2B5EF4-FFF2-40B4-BE49-F238E27FC236}">
                <a16:creationId xmlns:a16="http://schemas.microsoft.com/office/drawing/2014/main" id="{BB7B62F5-C2E9-4DEC-B7AE-38D090CDE728}"/>
              </a:ext>
            </a:extLst>
          </p:cNvPr>
          <p:cNvSpPr txBox="1"/>
          <p:nvPr/>
        </p:nvSpPr>
        <p:spPr>
          <a:xfrm>
            <a:off x="1267009" y="4818630"/>
            <a:ext cx="1773262"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0C0"/>
                </a:solidFill>
                <a:effectLst/>
                <a:uLnTx/>
                <a:uFillTx/>
                <a:latin typeface="Segoe UI Semibold" charset="0"/>
                <a:ea typeface="+mn-ea"/>
                <a:cs typeface="Segoe UI Semibold" charset="0"/>
              </a:rPr>
              <a:t>SQL Managed Instance #1</a:t>
            </a:r>
          </a:p>
        </p:txBody>
      </p:sp>
      <p:sp>
        <p:nvSpPr>
          <p:cNvPr id="13" name="TextBox 12">
            <a:extLst>
              <a:ext uri="{FF2B5EF4-FFF2-40B4-BE49-F238E27FC236}">
                <a16:creationId xmlns:a16="http://schemas.microsoft.com/office/drawing/2014/main" id="{7B487A99-CF3F-41F9-A593-5CF11E7EBA81}"/>
              </a:ext>
            </a:extLst>
          </p:cNvPr>
          <p:cNvSpPr txBox="1"/>
          <p:nvPr/>
        </p:nvSpPr>
        <p:spPr>
          <a:xfrm>
            <a:off x="3155743" y="4818630"/>
            <a:ext cx="1779163"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0C0"/>
                </a:solidFill>
                <a:effectLst/>
                <a:uLnTx/>
                <a:uFillTx/>
                <a:latin typeface="Segoe UI Semibold" charset="0"/>
                <a:ea typeface="+mn-ea"/>
                <a:cs typeface="Segoe UI Semibold" charset="0"/>
              </a:rPr>
              <a:t>SQL Managed Instance #2</a:t>
            </a:r>
          </a:p>
        </p:txBody>
      </p:sp>
      <p:sp>
        <p:nvSpPr>
          <p:cNvPr id="14" name="Rectangle 13">
            <a:extLst>
              <a:ext uri="{FF2B5EF4-FFF2-40B4-BE49-F238E27FC236}">
                <a16:creationId xmlns:a16="http://schemas.microsoft.com/office/drawing/2014/main" id="{5E0F20F9-8C13-4ECC-AB83-66F594C693B3}"/>
              </a:ext>
            </a:extLst>
          </p:cNvPr>
          <p:cNvSpPr/>
          <p:nvPr/>
        </p:nvSpPr>
        <p:spPr bwMode="auto">
          <a:xfrm>
            <a:off x="1145641" y="1375443"/>
            <a:ext cx="3824146" cy="3995697"/>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7DDEDE40-63C5-41FE-9333-41D86F1C56DE}"/>
              </a:ext>
            </a:extLst>
          </p:cNvPr>
          <p:cNvCxnSpPr>
            <a:cxnSpLocks/>
          </p:cNvCxnSpPr>
          <p:nvPr/>
        </p:nvCxnSpPr>
        <p:spPr>
          <a:xfrm flipH="1" flipV="1">
            <a:off x="5604699" y="4894551"/>
            <a:ext cx="34801" cy="0"/>
          </a:xfrm>
          <a:prstGeom prst="line">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6" name="Rectangle 15">
            <a:extLst>
              <a:ext uri="{FF2B5EF4-FFF2-40B4-BE49-F238E27FC236}">
                <a16:creationId xmlns:a16="http://schemas.microsoft.com/office/drawing/2014/main" id="{11C04D93-B046-4AB8-A880-2DF7578FBBA6}"/>
              </a:ext>
            </a:extLst>
          </p:cNvPr>
          <p:cNvSpPr/>
          <p:nvPr/>
        </p:nvSpPr>
        <p:spPr bwMode="auto">
          <a:xfrm>
            <a:off x="1310871" y="1705901"/>
            <a:ext cx="3519237" cy="1244730"/>
          </a:xfrm>
          <a:prstGeom prst="rect">
            <a:avLst/>
          </a:prstGeom>
          <a:solidFill>
            <a:schemeClr val="bg1">
              <a:lumMod val="95000"/>
            </a:schemeClr>
          </a:solid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7" name="TextBox 16">
            <a:extLst>
              <a:ext uri="{FF2B5EF4-FFF2-40B4-BE49-F238E27FC236}">
                <a16:creationId xmlns:a16="http://schemas.microsoft.com/office/drawing/2014/main" id="{8FEBB0D0-4CB9-47D3-9650-7836793B9EF8}"/>
              </a:ext>
            </a:extLst>
          </p:cNvPr>
          <p:cNvSpPr txBox="1"/>
          <p:nvPr/>
        </p:nvSpPr>
        <p:spPr>
          <a:xfrm>
            <a:off x="1185703" y="1405172"/>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S PGothic" charset="0"/>
                <a:cs typeface="Segoe UI Semibold" charset="0"/>
              </a:rPr>
              <a:t>SQL MI </a:t>
            </a:r>
            <a:r>
              <a:rPr kumimoji="0" lang="en-US" sz="10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S PGothic" charset="0"/>
                <a:cs typeface="Segoe UI Semibold" charset="0"/>
              </a:rPr>
              <a:t>VNet</a:t>
            </a:r>
            <a:endPar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light" panose="020B0402040204020203" pitchFamily="34" charset="0"/>
              <a:ea typeface="MS PGothic" charset="0"/>
              <a:cs typeface="Segoe UI Semilight" panose="020B0402040204020203" pitchFamily="34" charset="0"/>
            </a:endParaRPr>
          </a:p>
        </p:txBody>
      </p:sp>
      <p:sp>
        <p:nvSpPr>
          <p:cNvPr id="18" name="TextBox 17">
            <a:extLst>
              <a:ext uri="{FF2B5EF4-FFF2-40B4-BE49-F238E27FC236}">
                <a16:creationId xmlns:a16="http://schemas.microsoft.com/office/drawing/2014/main" id="{F64A4979-6CA5-4BFB-A637-21A598D3B202}"/>
              </a:ext>
            </a:extLst>
          </p:cNvPr>
          <p:cNvSpPr txBox="1"/>
          <p:nvPr/>
        </p:nvSpPr>
        <p:spPr>
          <a:xfrm>
            <a:off x="1183869" y="1733794"/>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 subnet</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sp>
        <p:nvSpPr>
          <p:cNvPr id="19" name="TextBox 18">
            <a:extLst>
              <a:ext uri="{FF2B5EF4-FFF2-40B4-BE49-F238E27FC236}">
                <a16:creationId xmlns:a16="http://schemas.microsoft.com/office/drawing/2014/main" id="{1852A508-D5EB-4D19-B5A5-E110DF427E45}"/>
              </a:ext>
            </a:extLst>
          </p:cNvPr>
          <p:cNvSpPr txBox="1"/>
          <p:nvPr/>
        </p:nvSpPr>
        <p:spPr>
          <a:xfrm>
            <a:off x="1137970" y="3274103"/>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MI subnet</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pic>
        <p:nvPicPr>
          <p:cNvPr id="20" name="Picture 2" descr="Image result for azure app service">
            <a:hlinkClick r:id="rId3"/>
            <a:extLst>
              <a:ext uri="{FF2B5EF4-FFF2-40B4-BE49-F238E27FC236}">
                <a16:creationId xmlns:a16="http://schemas.microsoft.com/office/drawing/2014/main" id="{9FE138C9-32DD-4919-96FA-2EAEF617B35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365447" y="2069405"/>
            <a:ext cx="899358" cy="472163"/>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09005FC2-730E-4383-A800-2F3B58EDB403}"/>
              </a:ext>
            </a:extLst>
          </p:cNvPr>
          <p:cNvGrpSpPr/>
          <p:nvPr/>
        </p:nvGrpSpPr>
        <p:grpSpPr>
          <a:xfrm>
            <a:off x="1934798" y="2155989"/>
            <a:ext cx="275421" cy="485106"/>
            <a:chOff x="6641599" y="5035760"/>
            <a:chExt cx="280984" cy="494903"/>
          </a:xfrm>
          <a:noFill/>
        </p:grpSpPr>
        <p:sp>
          <p:nvSpPr>
            <p:cNvPr id="22" name="Freeform 5">
              <a:extLst>
                <a:ext uri="{FF2B5EF4-FFF2-40B4-BE49-F238E27FC236}">
                  <a16:creationId xmlns:a16="http://schemas.microsoft.com/office/drawing/2014/main" id="{4A518C25-C743-43C5-B651-A47969418F6E}"/>
                </a:ext>
              </a:extLst>
            </p:cNvPr>
            <p:cNvSpPr>
              <a:spLocks noEditPoints="1"/>
            </p:cNvSpPr>
            <p:nvPr/>
          </p:nvSpPr>
          <p:spPr bwMode="auto">
            <a:xfrm>
              <a:off x="6641599" y="5035760"/>
              <a:ext cx="128584" cy="49490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2700" cap="flat">
              <a:solidFill>
                <a:schemeClr val="tx1"/>
              </a:solidFill>
              <a:prstDash val="solid"/>
              <a:miter lim="800000"/>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dirty="0">
                <a:ln>
                  <a:noFill/>
                </a:ln>
                <a:solidFill>
                  <a:srgbClr val="505050"/>
                </a:solidFill>
                <a:effectLst/>
                <a:uLnTx/>
                <a:uFillTx/>
                <a:latin typeface="Segoe UI"/>
                <a:ea typeface="+mn-ea"/>
                <a:cs typeface="+mn-cs"/>
              </a:endParaRPr>
            </a:p>
          </p:txBody>
        </p:sp>
        <p:sp>
          <p:nvSpPr>
            <p:cNvPr id="23" name="Freeform 5">
              <a:extLst>
                <a:ext uri="{FF2B5EF4-FFF2-40B4-BE49-F238E27FC236}">
                  <a16:creationId xmlns:a16="http://schemas.microsoft.com/office/drawing/2014/main" id="{CBBECDF6-7E7B-4A7D-8D3F-6707427331E0}"/>
                </a:ext>
              </a:extLst>
            </p:cNvPr>
            <p:cNvSpPr>
              <a:spLocks noEditPoints="1"/>
            </p:cNvSpPr>
            <p:nvPr/>
          </p:nvSpPr>
          <p:spPr bwMode="auto">
            <a:xfrm>
              <a:off x="6793999" y="5035760"/>
              <a:ext cx="128584" cy="49490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2700" cap="flat">
              <a:solidFill>
                <a:schemeClr val="tx1"/>
              </a:solidFill>
              <a:prstDash val="solid"/>
              <a:miter lim="800000"/>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2E114653-387E-4B1C-BF25-D1608F241B34}"/>
              </a:ext>
            </a:extLst>
          </p:cNvPr>
          <p:cNvGrpSpPr/>
          <p:nvPr/>
        </p:nvGrpSpPr>
        <p:grpSpPr>
          <a:xfrm>
            <a:off x="3909860" y="2394997"/>
            <a:ext cx="452994" cy="398486"/>
            <a:chOff x="2500207" y="5723903"/>
            <a:chExt cx="453058" cy="398542"/>
          </a:xfrm>
          <a:noFill/>
        </p:grpSpPr>
        <p:grpSp>
          <p:nvGrpSpPr>
            <p:cNvPr id="25" name="Group 24">
              <a:extLst>
                <a:ext uri="{FF2B5EF4-FFF2-40B4-BE49-F238E27FC236}">
                  <a16:creationId xmlns:a16="http://schemas.microsoft.com/office/drawing/2014/main" id="{94846E14-546D-4B9C-9C3A-58C7BC63E8FB}"/>
                </a:ext>
              </a:extLst>
            </p:cNvPr>
            <p:cNvGrpSpPr/>
            <p:nvPr/>
          </p:nvGrpSpPr>
          <p:grpSpPr>
            <a:xfrm flipH="1">
              <a:off x="2528129" y="5723903"/>
              <a:ext cx="397423" cy="398542"/>
              <a:chOff x="4825203" y="4636641"/>
              <a:chExt cx="484632" cy="485997"/>
            </a:xfrm>
            <a:grpFill/>
          </p:grpSpPr>
          <p:grpSp>
            <p:nvGrpSpPr>
              <p:cNvPr id="27" name="Group 26">
                <a:extLst>
                  <a:ext uri="{FF2B5EF4-FFF2-40B4-BE49-F238E27FC236}">
                    <a16:creationId xmlns:a16="http://schemas.microsoft.com/office/drawing/2014/main" id="{8BBDB139-0C96-449E-A658-4E316B8895BB}"/>
                  </a:ext>
                </a:extLst>
              </p:cNvPr>
              <p:cNvGrpSpPr/>
              <p:nvPr/>
            </p:nvGrpSpPr>
            <p:grpSpPr>
              <a:xfrm>
                <a:off x="4825203" y="4636641"/>
                <a:ext cx="484632" cy="485997"/>
                <a:chOff x="2107244" y="1575258"/>
                <a:chExt cx="310993" cy="264555"/>
              </a:xfrm>
              <a:grpFill/>
            </p:grpSpPr>
            <p:sp>
              <p:nvSpPr>
                <p:cNvPr id="29" name="Rectangle 9">
                  <a:extLst>
                    <a:ext uri="{FF2B5EF4-FFF2-40B4-BE49-F238E27FC236}">
                      <a16:creationId xmlns:a16="http://schemas.microsoft.com/office/drawing/2014/main" id="{5ADBD7B1-D8A9-4BB9-AD9C-7D357E7D497C}"/>
                    </a:ext>
                  </a:extLst>
                </p:cNvPr>
                <p:cNvSpPr>
                  <a:spLocks noChangeArrowheads="1"/>
                </p:cNvSpPr>
                <p:nvPr/>
              </p:nvSpPr>
              <p:spPr bwMode="auto">
                <a:xfrm>
                  <a:off x="2107244" y="1575258"/>
                  <a:ext cx="310993" cy="264555"/>
                </a:xfrm>
                <a:prstGeom prst="rect">
                  <a:avLst/>
                </a:prstGeom>
                <a:solidFill>
                  <a:srgbClr val="F2F2F2"/>
                </a:solid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30" name="Line 10">
                  <a:extLst>
                    <a:ext uri="{FF2B5EF4-FFF2-40B4-BE49-F238E27FC236}">
                      <a16:creationId xmlns:a16="http://schemas.microsoft.com/office/drawing/2014/main" id="{4224422E-5276-467F-A752-AC062DA3A346}"/>
                    </a:ext>
                  </a:extLst>
                </p:cNvPr>
                <p:cNvSpPr>
                  <a:spLocks noChangeShapeType="1"/>
                </p:cNvSpPr>
                <p:nvPr/>
              </p:nvSpPr>
              <p:spPr bwMode="auto">
                <a:xfrm flipH="1">
                  <a:off x="2107244" y="1651824"/>
                  <a:ext cx="310993" cy="0"/>
                </a:xfrm>
                <a:prstGeom prst="line">
                  <a:avLst/>
                </a:prstGeom>
                <a:grp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28" name="Oval 27">
                <a:extLst>
                  <a:ext uri="{FF2B5EF4-FFF2-40B4-BE49-F238E27FC236}">
                    <a16:creationId xmlns:a16="http://schemas.microsoft.com/office/drawing/2014/main" id="{561BB2E7-7E23-4CEE-B202-288B143AD57F}"/>
                  </a:ext>
                </a:extLst>
              </p:cNvPr>
              <p:cNvSpPr/>
              <p:nvPr/>
            </p:nvSpPr>
            <p:spPr bwMode="auto">
              <a:xfrm>
                <a:off x="4865134" y="4679796"/>
                <a:ext cx="45089" cy="45089"/>
              </a:xfrm>
              <a:prstGeom prst="ellipse">
                <a:avLst/>
              </a:prstGeom>
              <a:grpFill/>
              <a:ln w="12700" cap="rnd">
                <a:solidFill>
                  <a:schemeClr val="tx1"/>
                </a:solid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26" name="TextBox 25">
              <a:extLst>
                <a:ext uri="{FF2B5EF4-FFF2-40B4-BE49-F238E27FC236}">
                  <a16:creationId xmlns:a16="http://schemas.microsoft.com/office/drawing/2014/main" id="{DC711E42-88D4-4BBF-85C4-8F80A330A800}"/>
                </a:ext>
              </a:extLst>
            </p:cNvPr>
            <p:cNvSpPr txBox="1"/>
            <p:nvPr/>
          </p:nvSpPr>
          <p:spPr>
            <a:xfrm>
              <a:off x="2500207" y="5874481"/>
              <a:ext cx="453058" cy="233590"/>
            </a:xfrm>
            <a:prstGeom prst="rect">
              <a:avLst/>
            </a:prstGeom>
            <a:grp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cxnSp>
        <p:nvCxnSpPr>
          <p:cNvPr id="38" name="Connector: Elbow 37">
            <a:extLst>
              <a:ext uri="{FF2B5EF4-FFF2-40B4-BE49-F238E27FC236}">
                <a16:creationId xmlns:a16="http://schemas.microsoft.com/office/drawing/2014/main" id="{9ABFC5CC-1C64-497D-B206-323E827D2005}"/>
              </a:ext>
            </a:extLst>
          </p:cNvPr>
          <p:cNvCxnSpPr>
            <a:cxnSpLocks/>
          </p:cNvCxnSpPr>
          <p:nvPr/>
        </p:nvCxnSpPr>
        <p:spPr>
          <a:xfrm rot="10800000" flipV="1">
            <a:off x="2381279" y="2305486"/>
            <a:ext cx="1072292" cy="2131317"/>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BCB0B83-7C1B-450A-AC5E-B14D2650F838}"/>
              </a:ext>
            </a:extLst>
          </p:cNvPr>
          <p:cNvCxnSpPr/>
          <p:nvPr/>
        </p:nvCxnSpPr>
        <p:spPr>
          <a:xfrm>
            <a:off x="2103972" y="2796416"/>
            <a:ext cx="0" cy="1332852"/>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65C1064-3DF3-4027-BAD6-6F73DB6520A7}"/>
              </a:ext>
            </a:extLst>
          </p:cNvPr>
          <p:cNvSpPr txBox="1"/>
          <p:nvPr/>
        </p:nvSpPr>
        <p:spPr>
          <a:xfrm>
            <a:off x="1743814" y="1952264"/>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IaaS Hosted</a:t>
            </a:r>
          </a:p>
        </p:txBody>
      </p:sp>
      <p:sp>
        <p:nvSpPr>
          <p:cNvPr id="41" name="TextBox 40">
            <a:extLst>
              <a:ext uri="{FF2B5EF4-FFF2-40B4-BE49-F238E27FC236}">
                <a16:creationId xmlns:a16="http://schemas.microsoft.com/office/drawing/2014/main" id="{2FB7436E-0302-4AAA-8DF1-7F9219517FDA}"/>
              </a:ext>
            </a:extLst>
          </p:cNvPr>
          <p:cNvSpPr txBox="1"/>
          <p:nvPr/>
        </p:nvSpPr>
        <p:spPr>
          <a:xfrm>
            <a:off x="3394273" y="1851287"/>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App Service</a:t>
            </a:r>
          </a:p>
        </p:txBody>
      </p:sp>
      <p:grpSp>
        <p:nvGrpSpPr>
          <p:cNvPr id="42" name="Group 41">
            <a:extLst>
              <a:ext uri="{FF2B5EF4-FFF2-40B4-BE49-F238E27FC236}">
                <a16:creationId xmlns:a16="http://schemas.microsoft.com/office/drawing/2014/main" id="{3A0B9CE7-1432-4B85-A154-B22B72997E36}"/>
              </a:ext>
            </a:extLst>
          </p:cNvPr>
          <p:cNvGrpSpPr/>
          <p:nvPr/>
        </p:nvGrpSpPr>
        <p:grpSpPr>
          <a:xfrm>
            <a:off x="4538357" y="1823055"/>
            <a:ext cx="6870831" cy="3536798"/>
            <a:chOff x="3841351" y="1689459"/>
            <a:chExt cx="6871805" cy="3537300"/>
          </a:xfrm>
        </p:grpSpPr>
        <p:sp>
          <p:nvSpPr>
            <p:cNvPr id="43" name="Rectangle 42">
              <a:extLst>
                <a:ext uri="{FF2B5EF4-FFF2-40B4-BE49-F238E27FC236}">
                  <a16:creationId xmlns:a16="http://schemas.microsoft.com/office/drawing/2014/main" id="{8DA67C53-49E1-42F6-B779-7DB5766CA02E}"/>
                </a:ext>
              </a:extLst>
            </p:cNvPr>
            <p:cNvSpPr/>
            <p:nvPr/>
          </p:nvSpPr>
          <p:spPr bwMode="auto">
            <a:xfrm>
              <a:off x="7486108" y="3112811"/>
              <a:ext cx="3069003" cy="1991402"/>
            </a:xfrm>
            <a:prstGeom prst="rect">
              <a:avLst/>
            </a:prstGeom>
            <a:solidFill>
              <a:schemeClr val="bg1">
                <a:lumMod val="95000"/>
              </a:schemeClr>
            </a:solid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4" name="Group 43">
              <a:extLst>
                <a:ext uri="{FF2B5EF4-FFF2-40B4-BE49-F238E27FC236}">
                  <a16:creationId xmlns:a16="http://schemas.microsoft.com/office/drawing/2014/main" id="{827CBEC3-FF1F-4D84-971F-B8B4A8A4D820}"/>
                </a:ext>
              </a:extLst>
            </p:cNvPr>
            <p:cNvGrpSpPr/>
            <p:nvPr/>
          </p:nvGrpSpPr>
          <p:grpSpPr>
            <a:xfrm>
              <a:off x="7650008" y="1694687"/>
              <a:ext cx="440032" cy="440040"/>
              <a:chOff x="11679011" y="5307409"/>
              <a:chExt cx="457200" cy="457208"/>
            </a:xfrm>
          </p:grpSpPr>
          <p:sp>
            <p:nvSpPr>
              <p:cNvPr id="73" name="Oval 72">
                <a:extLst>
                  <a:ext uri="{FF2B5EF4-FFF2-40B4-BE49-F238E27FC236}">
                    <a16:creationId xmlns:a16="http://schemas.microsoft.com/office/drawing/2014/main" id="{BC8509FA-C6FD-4547-9268-762EB5005BF4}"/>
                  </a:ext>
                </a:extLst>
              </p:cNvPr>
              <p:cNvSpPr/>
              <p:nvPr/>
            </p:nvSpPr>
            <p:spPr bwMode="auto">
              <a:xfrm>
                <a:off x="11679011" y="5307417"/>
                <a:ext cx="4572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D8DC8BB6-16B2-4D80-A3DE-C8A0E18962CB}"/>
                  </a:ext>
                </a:extLst>
              </p:cNvPr>
              <p:cNvSpPr/>
              <p:nvPr/>
            </p:nvSpPr>
            <p:spPr bwMode="auto">
              <a:xfrm>
                <a:off x="11794036" y="5307409"/>
                <a:ext cx="2286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401120BB-3B97-46BC-96F8-E7BC09C8AF95}"/>
                  </a:ext>
                </a:extLst>
              </p:cNvPr>
              <p:cNvCxnSpPr>
                <a:stCxn id="73" idx="2"/>
                <a:endCxn id="73" idx="6"/>
              </p:cNvCxnSpPr>
              <p:nvPr/>
            </p:nvCxnSpPr>
            <p:spPr>
              <a:xfrm>
                <a:off x="11679011" y="5536017"/>
                <a:ext cx="4572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C7F64F7-7B01-4B02-B427-429E6BA43277}"/>
                  </a:ext>
                </a:extLst>
              </p:cNvPr>
              <p:cNvCxnSpPr>
                <a:cxnSpLocks/>
              </p:cNvCxnSpPr>
              <p:nvPr/>
            </p:nvCxnSpPr>
            <p:spPr>
              <a:xfrm>
                <a:off x="11706226" y="5648676"/>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30D14E6-0B9B-412D-99B5-16237C511EBB}"/>
                  </a:ext>
                </a:extLst>
              </p:cNvPr>
              <p:cNvCxnSpPr>
                <a:cxnSpLocks/>
              </p:cNvCxnSpPr>
              <p:nvPr/>
            </p:nvCxnSpPr>
            <p:spPr>
              <a:xfrm>
                <a:off x="11706226" y="5422168"/>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1FD633B-D1F1-4029-928D-EAC720857FFD}"/>
                  </a:ext>
                </a:extLst>
              </p:cNvPr>
              <p:cNvCxnSpPr>
                <a:cxnSpLocks/>
                <a:stCxn id="74" idx="4"/>
                <a:endCxn id="74" idx="0"/>
              </p:cNvCxnSpPr>
              <p:nvPr/>
            </p:nvCxnSpPr>
            <p:spPr>
              <a:xfrm flipV="1">
                <a:off x="11908336" y="5307417"/>
                <a:ext cx="0" cy="45720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069864C9-0DB3-49AF-AE73-B104F1E36AD1}"/>
                </a:ext>
              </a:extLst>
            </p:cNvPr>
            <p:cNvSpPr txBox="1"/>
            <p:nvPr/>
          </p:nvSpPr>
          <p:spPr>
            <a:xfrm>
              <a:off x="8226061" y="1689459"/>
              <a:ext cx="1663547" cy="480068"/>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“VNet Integration” </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Web app peered VNet</a:t>
              </a:r>
            </a:p>
          </p:txBody>
        </p:sp>
        <p:sp>
          <p:nvSpPr>
            <p:cNvPr id="46" name="Rectangle 45">
              <a:extLst>
                <a:ext uri="{FF2B5EF4-FFF2-40B4-BE49-F238E27FC236}">
                  <a16:creationId xmlns:a16="http://schemas.microsoft.com/office/drawing/2014/main" id="{B55F69EC-64C3-47C0-B3F9-0BED43A4C026}"/>
                </a:ext>
              </a:extLst>
            </p:cNvPr>
            <p:cNvSpPr/>
            <p:nvPr/>
          </p:nvSpPr>
          <p:spPr bwMode="auto">
            <a:xfrm>
              <a:off x="7342888" y="2777067"/>
              <a:ext cx="3370268" cy="2449692"/>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7" name="TextBox 46">
              <a:extLst>
                <a:ext uri="{FF2B5EF4-FFF2-40B4-BE49-F238E27FC236}">
                  <a16:creationId xmlns:a16="http://schemas.microsoft.com/office/drawing/2014/main" id="{BEDFA09A-F459-44C9-9FBA-1FE9FE18ADDD}"/>
                </a:ext>
              </a:extLst>
            </p:cNvPr>
            <p:cNvSpPr txBox="1"/>
            <p:nvPr/>
          </p:nvSpPr>
          <p:spPr>
            <a:xfrm>
              <a:off x="9388703" y="2826868"/>
              <a:ext cx="1294803"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S PGothic" charset="0"/>
                  <a:cs typeface="Segoe UI Semibold" charset="0"/>
                </a:rPr>
                <a:t>Application </a:t>
              </a:r>
              <a:r>
                <a:rPr kumimoji="0" lang="en-US" sz="10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S PGothic" charset="0"/>
                  <a:cs typeface="Segoe UI Semibold" charset="0"/>
                </a:rPr>
                <a:t>VNet</a:t>
              </a:r>
              <a:endPar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light" panose="020B0402040204020203" pitchFamily="34" charset="0"/>
                <a:ea typeface="MS PGothic" charset="0"/>
                <a:cs typeface="Segoe UI Semilight" panose="020B0402040204020203" pitchFamily="34" charset="0"/>
              </a:endParaRPr>
            </a:p>
          </p:txBody>
        </p:sp>
        <p:pic>
          <p:nvPicPr>
            <p:cNvPr id="48" name="Picture 2" descr="Image result for azure app service">
              <a:hlinkClick r:id="rId3"/>
              <a:extLst>
                <a:ext uri="{FF2B5EF4-FFF2-40B4-BE49-F238E27FC236}">
                  <a16:creationId xmlns:a16="http://schemas.microsoft.com/office/drawing/2014/main" id="{35B6BD92-7801-4BB4-BD71-080579DE69F0}"/>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690131" y="4170431"/>
              <a:ext cx="899486" cy="472230"/>
            </a:xfrm>
            <a:prstGeom prst="rect">
              <a:avLst/>
            </a:prstGeom>
            <a:noFill/>
            <a:extLst>
              <a:ext uri="{909E8E84-426E-40DD-AFC4-6F175D3DCCD1}">
                <a14:hiddenFill xmlns:a14="http://schemas.microsoft.com/office/drawing/2010/main">
                  <a:solidFill>
                    <a:srgbClr val="FFFFFF"/>
                  </a:solidFill>
                </a14:hiddenFill>
              </a:ext>
            </a:extLst>
          </p:spPr>
        </p:pic>
        <p:grpSp>
          <p:nvGrpSpPr>
            <p:cNvPr id="49" name="Group 48">
              <a:extLst>
                <a:ext uri="{FF2B5EF4-FFF2-40B4-BE49-F238E27FC236}">
                  <a16:creationId xmlns:a16="http://schemas.microsoft.com/office/drawing/2014/main" id="{72B0EEF8-E142-449C-9229-091DBD592681}"/>
                </a:ext>
              </a:extLst>
            </p:cNvPr>
            <p:cNvGrpSpPr/>
            <p:nvPr/>
          </p:nvGrpSpPr>
          <p:grpSpPr>
            <a:xfrm>
              <a:off x="8234621" y="4496069"/>
              <a:ext cx="453058" cy="398542"/>
              <a:chOff x="2500207" y="5723903"/>
              <a:chExt cx="453058" cy="398542"/>
            </a:xfrm>
          </p:grpSpPr>
          <p:grpSp>
            <p:nvGrpSpPr>
              <p:cNvPr id="67" name="Group 66">
                <a:extLst>
                  <a:ext uri="{FF2B5EF4-FFF2-40B4-BE49-F238E27FC236}">
                    <a16:creationId xmlns:a16="http://schemas.microsoft.com/office/drawing/2014/main" id="{D5F7C04F-727B-4EB6-AD20-A5D25092AC01}"/>
                  </a:ext>
                </a:extLst>
              </p:cNvPr>
              <p:cNvGrpSpPr/>
              <p:nvPr/>
            </p:nvGrpSpPr>
            <p:grpSpPr>
              <a:xfrm flipH="1">
                <a:off x="2528129" y="5723903"/>
                <a:ext cx="397423" cy="398542"/>
                <a:chOff x="4825203" y="4636641"/>
                <a:chExt cx="484632" cy="485997"/>
              </a:xfrm>
              <a:noFill/>
            </p:grpSpPr>
            <p:grpSp>
              <p:nvGrpSpPr>
                <p:cNvPr id="69" name="Group 68">
                  <a:extLst>
                    <a:ext uri="{FF2B5EF4-FFF2-40B4-BE49-F238E27FC236}">
                      <a16:creationId xmlns:a16="http://schemas.microsoft.com/office/drawing/2014/main" id="{2CCFE46F-E40F-4914-AC2C-6667B99755D1}"/>
                    </a:ext>
                  </a:extLst>
                </p:cNvPr>
                <p:cNvGrpSpPr/>
                <p:nvPr/>
              </p:nvGrpSpPr>
              <p:grpSpPr>
                <a:xfrm>
                  <a:off x="4825203" y="4636641"/>
                  <a:ext cx="484632" cy="485997"/>
                  <a:chOff x="2107244" y="1575258"/>
                  <a:chExt cx="310993" cy="264555"/>
                </a:xfrm>
                <a:grpFill/>
              </p:grpSpPr>
              <p:sp>
                <p:nvSpPr>
                  <p:cNvPr id="71" name="Rectangle 9">
                    <a:extLst>
                      <a:ext uri="{FF2B5EF4-FFF2-40B4-BE49-F238E27FC236}">
                        <a16:creationId xmlns:a16="http://schemas.microsoft.com/office/drawing/2014/main" id="{602F2A27-C4BB-4855-823B-9711C0197FA1}"/>
                      </a:ext>
                    </a:extLst>
                  </p:cNvPr>
                  <p:cNvSpPr>
                    <a:spLocks noChangeArrowheads="1"/>
                  </p:cNvSpPr>
                  <p:nvPr/>
                </p:nvSpPr>
                <p:spPr bwMode="auto">
                  <a:xfrm>
                    <a:off x="2107244" y="1575258"/>
                    <a:ext cx="310993" cy="264555"/>
                  </a:xfrm>
                  <a:prstGeom prst="rect">
                    <a:avLst/>
                  </a:prstGeom>
                  <a:solidFill>
                    <a:schemeClr val="bg1">
                      <a:lumMod val="95000"/>
                    </a:schemeClr>
                  </a:solid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2" name="Line 10">
                    <a:extLst>
                      <a:ext uri="{FF2B5EF4-FFF2-40B4-BE49-F238E27FC236}">
                        <a16:creationId xmlns:a16="http://schemas.microsoft.com/office/drawing/2014/main" id="{FFBAA4FF-8EB4-4834-8423-5EDC5D8D1E0D}"/>
                      </a:ext>
                    </a:extLst>
                  </p:cNvPr>
                  <p:cNvSpPr>
                    <a:spLocks noChangeShapeType="1"/>
                  </p:cNvSpPr>
                  <p:nvPr/>
                </p:nvSpPr>
                <p:spPr bwMode="auto">
                  <a:xfrm flipH="1">
                    <a:off x="2107244" y="1651824"/>
                    <a:ext cx="310993" cy="0"/>
                  </a:xfrm>
                  <a:prstGeom prst="line">
                    <a:avLst/>
                  </a:prstGeom>
                  <a:grp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70" name="Oval 69">
                  <a:extLst>
                    <a:ext uri="{FF2B5EF4-FFF2-40B4-BE49-F238E27FC236}">
                      <a16:creationId xmlns:a16="http://schemas.microsoft.com/office/drawing/2014/main" id="{7E64B760-B136-4E71-8A13-D629A550F37E}"/>
                    </a:ext>
                  </a:extLst>
                </p:cNvPr>
                <p:cNvSpPr/>
                <p:nvPr/>
              </p:nvSpPr>
              <p:spPr bwMode="auto">
                <a:xfrm>
                  <a:off x="4865134" y="4679796"/>
                  <a:ext cx="45089" cy="45089"/>
                </a:xfrm>
                <a:prstGeom prst="ellipse">
                  <a:avLst/>
                </a:prstGeom>
                <a:noFill/>
                <a:ln w="12700" cap="rnd">
                  <a:solidFill>
                    <a:schemeClr val="tx1"/>
                  </a:solid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68" name="TextBox 67">
                <a:extLst>
                  <a:ext uri="{FF2B5EF4-FFF2-40B4-BE49-F238E27FC236}">
                    <a16:creationId xmlns:a16="http://schemas.microsoft.com/office/drawing/2014/main" id="{028F0E9A-94A3-4DDB-B292-62251571EF1C}"/>
                  </a:ext>
                </a:extLst>
              </p:cNvPr>
              <p:cNvSpPr txBox="1"/>
              <p:nvPr/>
            </p:nvSpPr>
            <p:spPr>
              <a:xfrm>
                <a:off x="2500207" y="5874481"/>
                <a:ext cx="453058"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cxnSp>
          <p:nvCxnSpPr>
            <p:cNvPr id="50" name="Straight Arrow Connector 49">
              <a:extLst>
                <a:ext uri="{FF2B5EF4-FFF2-40B4-BE49-F238E27FC236}">
                  <a16:creationId xmlns:a16="http://schemas.microsoft.com/office/drawing/2014/main" id="{795B428F-AF47-4E2F-B554-56D09FBB5A95}"/>
                </a:ext>
              </a:extLst>
            </p:cNvPr>
            <p:cNvCxnSpPr>
              <a:cxnSpLocks/>
            </p:cNvCxnSpPr>
            <p:nvPr/>
          </p:nvCxnSpPr>
          <p:spPr>
            <a:xfrm flipH="1">
              <a:off x="3841351" y="4469723"/>
              <a:ext cx="385590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8ACDBFF2-7834-4C89-8048-F54213C5130E}"/>
                </a:ext>
              </a:extLst>
            </p:cNvPr>
            <p:cNvGrpSpPr/>
            <p:nvPr/>
          </p:nvGrpSpPr>
          <p:grpSpPr>
            <a:xfrm>
              <a:off x="7955883" y="3287543"/>
              <a:ext cx="275460" cy="485174"/>
              <a:chOff x="6641599" y="5035760"/>
              <a:chExt cx="280984" cy="494903"/>
            </a:xfrm>
          </p:grpSpPr>
          <p:sp>
            <p:nvSpPr>
              <p:cNvPr id="65" name="Freeform 5">
                <a:extLst>
                  <a:ext uri="{FF2B5EF4-FFF2-40B4-BE49-F238E27FC236}">
                    <a16:creationId xmlns:a16="http://schemas.microsoft.com/office/drawing/2014/main" id="{50BB7B9D-D5AD-430B-81CA-A3F3A6111811}"/>
                  </a:ext>
                </a:extLst>
              </p:cNvPr>
              <p:cNvSpPr>
                <a:spLocks noEditPoints="1"/>
              </p:cNvSpPr>
              <p:nvPr/>
            </p:nvSpPr>
            <p:spPr bwMode="auto">
              <a:xfrm>
                <a:off x="6641599" y="5035760"/>
                <a:ext cx="128584" cy="49490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dirty="0">
                  <a:ln>
                    <a:noFill/>
                  </a:ln>
                  <a:solidFill>
                    <a:srgbClr val="505050"/>
                  </a:solidFill>
                  <a:effectLst/>
                  <a:uLnTx/>
                  <a:uFillTx/>
                  <a:latin typeface="Segoe UI"/>
                  <a:ea typeface="+mn-ea"/>
                  <a:cs typeface="+mn-cs"/>
                </a:endParaRPr>
              </a:p>
            </p:txBody>
          </p:sp>
          <p:sp>
            <p:nvSpPr>
              <p:cNvPr id="66" name="Freeform 5">
                <a:extLst>
                  <a:ext uri="{FF2B5EF4-FFF2-40B4-BE49-F238E27FC236}">
                    <a16:creationId xmlns:a16="http://schemas.microsoft.com/office/drawing/2014/main" id="{9751B76C-6494-4604-AE37-235EA0DB476B}"/>
                  </a:ext>
                </a:extLst>
              </p:cNvPr>
              <p:cNvSpPr>
                <a:spLocks noEditPoints="1"/>
              </p:cNvSpPr>
              <p:nvPr/>
            </p:nvSpPr>
            <p:spPr bwMode="auto">
              <a:xfrm>
                <a:off x="6793999" y="5035760"/>
                <a:ext cx="128584" cy="49490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52" name="Group 51">
              <a:extLst>
                <a:ext uri="{FF2B5EF4-FFF2-40B4-BE49-F238E27FC236}">
                  <a16:creationId xmlns:a16="http://schemas.microsoft.com/office/drawing/2014/main" id="{FBB0A6F2-5EA5-4A6E-9231-E0F81674F7F1}"/>
                </a:ext>
              </a:extLst>
            </p:cNvPr>
            <p:cNvGrpSpPr/>
            <p:nvPr/>
          </p:nvGrpSpPr>
          <p:grpSpPr>
            <a:xfrm>
              <a:off x="8172198" y="3516709"/>
              <a:ext cx="453058" cy="398542"/>
              <a:chOff x="2500207" y="5723903"/>
              <a:chExt cx="453058" cy="398542"/>
            </a:xfrm>
          </p:grpSpPr>
          <p:grpSp>
            <p:nvGrpSpPr>
              <p:cNvPr id="59" name="Group 58">
                <a:extLst>
                  <a:ext uri="{FF2B5EF4-FFF2-40B4-BE49-F238E27FC236}">
                    <a16:creationId xmlns:a16="http://schemas.microsoft.com/office/drawing/2014/main" id="{E07D926B-4BBF-42A3-A539-497AAA557950}"/>
                  </a:ext>
                </a:extLst>
              </p:cNvPr>
              <p:cNvGrpSpPr/>
              <p:nvPr/>
            </p:nvGrpSpPr>
            <p:grpSpPr>
              <a:xfrm flipH="1">
                <a:off x="2528129" y="5723903"/>
                <a:ext cx="397423" cy="398542"/>
                <a:chOff x="4825203" y="4636641"/>
                <a:chExt cx="484632" cy="485997"/>
              </a:xfrm>
              <a:noFill/>
            </p:grpSpPr>
            <p:grpSp>
              <p:nvGrpSpPr>
                <p:cNvPr id="61" name="Group 60">
                  <a:extLst>
                    <a:ext uri="{FF2B5EF4-FFF2-40B4-BE49-F238E27FC236}">
                      <a16:creationId xmlns:a16="http://schemas.microsoft.com/office/drawing/2014/main" id="{0980C84A-725C-4E60-877E-BE8174704F8C}"/>
                    </a:ext>
                  </a:extLst>
                </p:cNvPr>
                <p:cNvGrpSpPr/>
                <p:nvPr/>
              </p:nvGrpSpPr>
              <p:grpSpPr>
                <a:xfrm>
                  <a:off x="4825203" y="4636641"/>
                  <a:ext cx="484632" cy="485997"/>
                  <a:chOff x="2107244" y="1575258"/>
                  <a:chExt cx="310993" cy="264555"/>
                </a:xfrm>
                <a:grpFill/>
              </p:grpSpPr>
              <p:sp>
                <p:nvSpPr>
                  <p:cNvPr id="63" name="Rectangle 9">
                    <a:extLst>
                      <a:ext uri="{FF2B5EF4-FFF2-40B4-BE49-F238E27FC236}">
                        <a16:creationId xmlns:a16="http://schemas.microsoft.com/office/drawing/2014/main" id="{2544B2F6-E69F-4440-8674-E99102BF1F72}"/>
                      </a:ext>
                    </a:extLst>
                  </p:cNvPr>
                  <p:cNvSpPr>
                    <a:spLocks noChangeArrowheads="1"/>
                  </p:cNvSpPr>
                  <p:nvPr/>
                </p:nvSpPr>
                <p:spPr bwMode="auto">
                  <a:xfrm>
                    <a:off x="2107244" y="1575258"/>
                    <a:ext cx="310993" cy="264555"/>
                  </a:xfrm>
                  <a:prstGeom prst="rect">
                    <a:avLst/>
                  </a:prstGeom>
                  <a:solidFill>
                    <a:schemeClr val="bg1">
                      <a:lumMod val="95000"/>
                    </a:schemeClr>
                  </a:solid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64" name="Line 10">
                    <a:extLst>
                      <a:ext uri="{FF2B5EF4-FFF2-40B4-BE49-F238E27FC236}">
                        <a16:creationId xmlns:a16="http://schemas.microsoft.com/office/drawing/2014/main" id="{0B4D2B95-0520-4D71-BD5E-8CB42FDD5356}"/>
                      </a:ext>
                    </a:extLst>
                  </p:cNvPr>
                  <p:cNvSpPr>
                    <a:spLocks noChangeShapeType="1"/>
                  </p:cNvSpPr>
                  <p:nvPr/>
                </p:nvSpPr>
                <p:spPr bwMode="auto">
                  <a:xfrm flipH="1">
                    <a:off x="2107244" y="1651824"/>
                    <a:ext cx="310993" cy="0"/>
                  </a:xfrm>
                  <a:prstGeom prst="line">
                    <a:avLst/>
                  </a:prstGeom>
                  <a:grp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62" name="Oval 61">
                  <a:extLst>
                    <a:ext uri="{FF2B5EF4-FFF2-40B4-BE49-F238E27FC236}">
                      <a16:creationId xmlns:a16="http://schemas.microsoft.com/office/drawing/2014/main" id="{F007E318-19C7-4207-8E22-F760BFAAC6F0}"/>
                    </a:ext>
                  </a:extLst>
                </p:cNvPr>
                <p:cNvSpPr/>
                <p:nvPr/>
              </p:nvSpPr>
              <p:spPr bwMode="auto">
                <a:xfrm>
                  <a:off x="4865134" y="4679796"/>
                  <a:ext cx="45089" cy="45089"/>
                </a:xfrm>
                <a:prstGeom prst="ellipse">
                  <a:avLst/>
                </a:prstGeom>
                <a:noFill/>
                <a:ln w="12700" cap="rnd">
                  <a:solidFill>
                    <a:schemeClr val="tx1"/>
                  </a:solid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60" name="TextBox 59">
                <a:extLst>
                  <a:ext uri="{FF2B5EF4-FFF2-40B4-BE49-F238E27FC236}">
                    <a16:creationId xmlns:a16="http://schemas.microsoft.com/office/drawing/2014/main" id="{94D1A5E9-E885-4737-9ABB-03264F7C7333}"/>
                  </a:ext>
                </a:extLst>
              </p:cNvPr>
              <p:cNvSpPr txBox="1"/>
              <p:nvPr/>
            </p:nvSpPr>
            <p:spPr>
              <a:xfrm>
                <a:off x="2500207" y="5874481"/>
                <a:ext cx="453058"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cxnSp>
          <p:nvCxnSpPr>
            <p:cNvPr id="53" name="Connector: Elbow 52">
              <a:extLst>
                <a:ext uri="{FF2B5EF4-FFF2-40B4-BE49-F238E27FC236}">
                  <a16:creationId xmlns:a16="http://schemas.microsoft.com/office/drawing/2014/main" id="{FD280B2E-9AF0-48D1-B3EA-956D2F78C80A}"/>
                </a:ext>
              </a:extLst>
            </p:cNvPr>
            <p:cNvCxnSpPr>
              <a:cxnSpLocks/>
            </p:cNvCxnSpPr>
            <p:nvPr/>
          </p:nvCxnSpPr>
          <p:spPr>
            <a:xfrm rot="10800000" flipV="1">
              <a:off x="3841352" y="3566339"/>
              <a:ext cx="4043100" cy="779467"/>
            </a:xfrm>
            <a:prstGeom prst="bentConnector3">
              <a:avLst>
                <a:gd name="adj1" fmla="val 22206"/>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E616104B-1711-470A-99E5-595F805FD33B}"/>
                </a:ext>
              </a:extLst>
            </p:cNvPr>
            <p:cNvSpPr txBox="1"/>
            <p:nvPr/>
          </p:nvSpPr>
          <p:spPr>
            <a:xfrm>
              <a:off x="8756383" y="3524465"/>
              <a:ext cx="1070950"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IaaS Hosted</a:t>
              </a:r>
            </a:p>
          </p:txBody>
        </p:sp>
        <p:sp>
          <p:nvSpPr>
            <p:cNvPr id="55" name="TextBox 54">
              <a:extLst>
                <a:ext uri="{FF2B5EF4-FFF2-40B4-BE49-F238E27FC236}">
                  <a16:creationId xmlns:a16="http://schemas.microsoft.com/office/drawing/2014/main" id="{D9D74E67-47E0-43D6-844C-E3CA7024FC9F}"/>
                </a:ext>
              </a:extLst>
            </p:cNvPr>
            <p:cNvSpPr txBox="1"/>
            <p:nvPr/>
          </p:nvSpPr>
          <p:spPr>
            <a:xfrm>
              <a:off x="8765563" y="4326856"/>
              <a:ext cx="1070950"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App Service</a:t>
              </a:r>
            </a:p>
          </p:txBody>
        </p:sp>
        <p:sp>
          <p:nvSpPr>
            <p:cNvPr id="56" name="TextBox 55">
              <a:extLst>
                <a:ext uri="{FF2B5EF4-FFF2-40B4-BE49-F238E27FC236}">
                  <a16:creationId xmlns:a16="http://schemas.microsoft.com/office/drawing/2014/main" id="{188343FA-F49C-413A-A833-17AF82583906}"/>
                </a:ext>
              </a:extLst>
            </p:cNvPr>
            <p:cNvSpPr txBox="1"/>
            <p:nvPr/>
          </p:nvSpPr>
          <p:spPr>
            <a:xfrm>
              <a:off x="9607196" y="3162744"/>
              <a:ext cx="1070950"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 </a:t>
              </a: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subnet</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cxnSp>
          <p:nvCxnSpPr>
            <p:cNvPr id="57" name="Connector: Elbow 56">
              <a:extLst>
                <a:ext uri="{FF2B5EF4-FFF2-40B4-BE49-F238E27FC236}">
                  <a16:creationId xmlns:a16="http://schemas.microsoft.com/office/drawing/2014/main" id="{F4010BF9-A1C0-4979-A95B-2FEE493D6220}"/>
                </a:ext>
              </a:extLst>
            </p:cNvPr>
            <p:cNvCxnSpPr>
              <a:cxnSpLocks/>
            </p:cNvCxnSpPr>
            <p:nvPr/>
          </p:nvCxnSpPr>
          <p:spPr>
            <a:xfrm rot="10800000" flipV="1">
              <a:off x="3841352" y="1907821"/>
              <a:ext cx="3701645" cy="2292929"/>
            </a:xfrm>
            <a:prstGeom prst="bentConnector3">
              <a:avLst>
                <a:gd name="adj1" fmla="val 1919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B158FF8-CCF4-45AA-9379-234B28FEAE7A}"/>
                </a:ext>
              </a:extLst>
            </p:cNvPr>
            <p:cNvCxnSpPr>
              <a:cxnSpLocks/>
            </p:cNvCxnSpPr>
            <p:nvPr/>
          </p:nvCxnSpPr>
          <p:spPr>
            <a:xfrm>
              <a:off x="7884539" y="2178756"/>
              <a:ext cx="0" cy="519156"/>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538847F7-690D-4998-A1DD-84386A193D20}"/>
              </a:ext>
            </a:extLst>
          </p:cNvPr>
          <p:cNvGrpSpPr/>
          <p:nvPr/>
        </p:nvGrpSpPr>
        <p:grpSpPr>
          <a:xfrm>
            <a:off x="5998372" y="1420377"/>
            <a:ext cx="439970" cy="439970"/>
            <a:chOff x="11679011" y="5307417"/>
            <a:chExt cx="457200" cy="457200"/>
          </a:xfrm>
        </p:grpSpPr>
        <p:sp>
          <p:nvSpPr>
            <p:cNvPr id="80" name="Oval 79">
              <a:extLst>
                <a:ext uri="{FF2B5EF4-FFF2-40B4-BE49-F238E27FC236}">
                  <a16:creationId xmlns:a16="http://schemas.microsoft.com/office/drawing/2014/main" id="{779B5857-CBD7-49F6-9BDE-05E217B6E0F1}"/>
                </a:ext>
              </a:extLst>
            </p:cNvPr>
            <p:cNvSpPr/>
            <p:nvPr/>
          </p:nvSpPr>
          <p:spPr bwMode="auto">
            <a:xfrm>
              <a:off x="11679011" y="5307417"/>
              <a:ext cx="4572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EA87EA6B-7B74-4E03-9EC2-8DC963DD2815}"/>
                </a:ext>
              </a:extLst>
            </p:cNvPr>
            <p:cNvSpPr/>
            <p:nvPr/>
          </p:nvSpPr>
          <p:spPr bwMode="auto">
            <a:xfrm>
              <a:off x="11794036" y="5307417"/>
              <a:ext cx="2286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18CBE036-67DF-4A36-AC1A-C4A047ABDBDD}"/>
                </a:ext>
              </a:extLst>
            </p:cNvPr>
            <p:cNvCxnSpPr>
              <a:stCxn id="80" idx="2"/>
              <a:endCxn id="80" idx="6"/>
            </p:cNvCxnSpPr>
            <p:nvPr/>
          </p:nvCxnSpPr>
          <p:spPr>
            <a:xfrm>
              <a:off x="11679011" y="5536017"/>
              <a:ext cx="4572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7DC87EB-0D9D-43E4-BC67-A22B06748483}"/>
                </a:ext>
              </a:extLst>
            </p:cNvPr>
            <p:cNvCxnSpPr>
              <a:cxnSpLocks/>
            </p:cNvCxnSpPr>
            <p:nvPr/>
          </p:nvCxnSpPr>
          <p:spPr>
            <a:xfrm>
              <a:off x="11706226" y="5648676"/>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A344452A-198E-451F-8211-34789885799F}"/>
                </a:ext>
              </a:extLst>
            </p:cNvPr>
            <p:cNvCxnSpPr>
              <a:cxnSpLocks/>
            </p:cNvCxnSpPr>
            <p:nvPr/>
          </p:nvCxnSpPr>
          <p:spPr>
            <a:xfrm>
              <a:off x="11706226" y="5422168"/>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9AF0D37-9740-4BA9-A9D9-76A9B217D2BC}"/>
                </a:ext>
              </a:extLst>
            </p:cNvPr>
            <p:cNvCxnSpPr>
              <a:cxnSpLocks/>
              <a:stCxn id="81" idx="4"/>
              <a:endCxn id="81" idx="0"/>
            </p:cNvCxnSpPr>
            <p:nvPr/>
          </p:nvCxnSpPr>
          <p:spPr>
            <a:xfrm flipV="1">
              <a:off x="11908336" y="5307417"/>
              <a:ext cx="0" cy="45720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8" name="TextBox 107">
            <a:extLst>
              <a:ext uri="{FF2B5EF4-FFF2-40B4-BE49-F238E27FC236}">
                <a16:creationId xmlns:a16="http://schemas.microsoft.com/office/drawing/2014/main" id="{9BABD664-F550-4C83-9BEC-F2F28492DE8C}"/>
              </a:ext>
            </a:extLst>
          </p:cNvPr>
          <p:cNvSpPr txBox="1"/>
          <p:nvPr/>
        </p:nvSpPr>
        <p:spPr>
          <a:xfrm>
            <a:off x="6431147" y="1426705"/>
            <a:ext cx="1663311" cy="480000"/>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“VNet Integration” </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Web app</a:t>
            </a:r>
          </a:p>
        </p:txBody>
      </p:sp>
      <p:cxnSp>
        <p:nvCxnSpPr>
          <p:cNvPr id="109" name="Straight Arrow Connector 108">
            <a:extLst>
              <a:ext uri="{FF2B5EF4-FFF2-40B4-BE49-F238E27FC236}">
                <a16:creationId xmlns:a16="http://schemas.microsoft.com/office/drawing/2014/main" id="{F5719599-C2DB-41A3-A251-805C203F06AF}"/>
              </a:ext>
            </a:extLst>
          </p:cNvPr>
          <p:cNvCxnSpPr>
            <a:cxnSpLocks/>
          </p:cNvCxnSpPr>
          <p:nvPr/>
        </p:nvCxnSpPr>
        <p:spPr>
          <a:xfrm flipH="1">
            <a:off x="4546516" y="4185976"/>
            <a:ext cx="93684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E1C5F8E-1364-48EF-87DC-109B174A3ECB}"/>
              </a:ext>
            </a:extLst>
          </p:cNvPr>
          <p:cNvCxnSpPr/>
          <p:nvPr/>
        </p:nvCxnSpPr>
        <p:spPr>
          <a:xfrm>
            <a:off x="5483359" y="1725347"/>
            <a:ext cx="0" cy="24606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7EDD6A8-B177-4FD8-9F3D-F12BB9AA1B1E}"/>
              </a:ext>
            </a:extLst>
          </p:cNvPr>
          <p:cNvCxnSpPr/>
          <p:nvPr/>
        </p:nvCxnSpPr>
        <p:spPr>
          <a:xfrm>
            <a:off x="5483360" y="1725349"/>
            <a:ext cx="46277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4109D3F2-8B95-4766-A90D-5781CAB172BC}"/>
              </a:ext>
            </a:extLst>
          </p:cNvPr>
          <p:cNvCxnSpPr>
            <a:cxnSpLocks/>
          </p:cNvCxnSpPr>
          <p:nvPr/>
        </p:nvCxnSpPr>
        <p:spPr>
          <a:xfrm flipH="1">
            <a:off x="4975433" y="1556038"/>
            <a:ext cx="959418" cy="0"/>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843272C5-3BBF-45A9-A5BE-378EC79A4A65}"/>
              </a:ext>
            </a:extLst>
          </p:cNvPr>
          <p:cNvSpPr txBox="1"/>
          <p:nvPr/>
        </p:nvSpPr>
        <p:spPr>
          <a:xfrm>
            <a:off x="5783441" y="3398669"/>
            <a:ext cx="1596182"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0C0"/>
                </a:solidFill>
                <a:effectLst/>
                <a:uLnTx/>
                <a:uFillTx/>
                <a:latin typeface="Segoe UI Semibold" charset="0"/>
                <a:ea typeface="MS PGothic" charset="0"/>
                <a:cs typeface="Segoe UI Semibold" charset="0"/>
              </a:rPr>
              <a:t>Peering / VPN Channel</a:t>
            </a:r>
            <a:endParaRPr kumimoji="0" lang="en-US" sz="1000" b="0" i="0" u="none" strike="noStrike" kern="0" cap="none" spc="0" normalizeH="0" baseline="0" noProof="0" dirty="0">
              <a:ln>
                <a:solidFill>
                  <a:srgbClr val="FFFFFF">
                    <a:alpha val="0"/>
                  </a:srgbClr>
                </a:solidFill>
              </a:ln>
              <a:solidFill>
                <a:srgbClr val="0070C0"/>
              </a:solidFill>
              <a:effectLst/>
              <a:uLnTx/>
              <a:uFillTx/>
              <a:latin typeface="Segoe UI Semilight" panose="020B0402040204020203" pitchFamily="34" charset="0"/>
              <a:ea typeface="MS PGothic" charset="0"/>
              <a:cs typeface="Segoe UI Semilight" panose="020B0402040204020203" pitchFamily="34" charset="0"/>
            </a:endParaRPr>
          </a:p>
        </p:txBody>
      </p:sp>
      <p:grpSp>
        <p:nvGrpSpPr>
          <p:cNvPr id="148" name="Group 147">
            <a:extLst>
              <a:ext uri="{FF2B5EF4-FFF2-40B4-BE49-F238E27FC236}">
                <a16:creationId xmlns:a16="http://schemas.microsoft.com/office/drawing/2014/main" id="{044F4BD1-0FBF-4EAA-AC49-4A3F3D56A5BB}"/>
              </a:ext>
            </a:extLst>
          </p:cNvPr>
          <p:cNvGrpSpPr/>
          <p:nvPr/>
        </p:nvGrpSpPr>
        <p:grpSpPr>
          <a:xfrm>
            <a:off x="1818366" y="5446944"/>
            <a:ext cx="4968076" cy="1025514"/>
            <a:chOff x="781970" y="5586200"/>
            <a:chExt cx="5067696" cy="1046078"/>
          </a:xfrm>
        </p:grpSpPr>
        <p:grpSp>
          <p:nvGrpSpPr>
            <p:cNvPr id="88" name="Group 87">
              <a:extLst>
                <a:ext uri="{FF2B5EF4-FFF2-40B4-BE49-F238E27FC236}">
                  <a16:creationId xmlns:a16="http://schemas.microsoft.com/office/drawing/2014/main" id="{9BAED802-6AE9-4CBD-B39E-36265D69ACC7}"/>
                </a:ext>
              </a:extLst>
            </p:cNvPr>
            <p:cNvGrpSpPr/>
            <p:nvPr/>
          </p:nvGrpSpPr>
          <p:grpSpPr>
            <a:xfrm>
              <a:off x="781970" y="6033670"/>
              <a:ext cx="585784" cy="585784"/>
              <a:chOff x="8178158" y="5231819"/>
              <a:chExt cx="574350" cy="574350"/>
            </a:xfrm>
          </p:grpSpPr>
          <p:sp>
            <p:nvSpPr>
              <p:cNvPr id="100" name="Diamond 99">
                <a:extLst>
                  <a:ext uri="{FF2B5EF4-FFF2-40B4-BE49-F238E27FC236}">
                    <a16:creationId xmlns:a16="http://schemas.microsoft.com/office/drawing/2014/main" id="{D2DD594B-02F2-40D8-811F-AB61749C68B0}"/>
                  </a:ext>
                </a:extLst>
              </p:cNvPr>
              <p:cNvSpPr/>
              <p:nvPr/>
            </p:nvSpPr>
            <p:spPr bwMode="auto">
              <a:xfrm>
                <a:off x="8178158" y="5231819"/>
                <a:ext cx="574350" cy="574350"/>
              </a:xfrm>
              <a:prstGeom prst="diamond">
                <a:avLst/>
              </a:prstGeom>
              <a:solidFill>
                <a:schemeClr val="bg1"/>
              </a:solid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01" name="Group 100">
                <a:extLst>
                  <a:ext uri="{FF2B5EF4-FFF2-40B4-BE49-F238E27FC236}">
                    <a16:creationId xmlns:a16="http://schemas.microsoft.com/office/drawing/2014/main" id="{8A027530-F4B3-4AFA-ABF8-ADD07D4E0B7C}"/>
                  </a:ext>
                </a:extLst>
              </p:cNvPr>
              <p:cNvGrpSpPr/>
              <p:nvPr/>
            </p:nvGrpSpPr>
            <p:grpSpPr>
              <a:xfrm>
                <a:off x="8246892" y="5300553"/>
                <a:ext cx="436880" cy="436880"/>
                <a:chOff x="8246892" y="5300553"/>
                <a:chExt cx="436880" cy="436880"/>
              </a:xfrm>
            </p:grpSpPr>
            <p:grpSp>
              <p:nvGrpSpPr>
                <p:cNvPr id="102" name="Group 101">
                  <a:extLst>
                    <a:ext uri="{FF2B5EF4-FFF2-40B4-BE49-F238E27FC236}">
                      <a16:creationId xmlns:a16="http://schemas.microsoft.com/office/drawing/2014/main" id="{033E35D7-0877-4402-A962-0BC77EBF4E15}"/>
                    </a:ext>
                  </a:extLst>
                </p:cNvPr>
                <p:cNvGrpSpPr/>
                <p:nvPr/>
              </p:nvGrpSpPr>
              <p:grpSpPr>
                <a:xfrm>
                  <a:off x="8246892" y="5518993"/>
                  <a:ext cx="436880" cy="0"/>
                  <a:chOff x="9137227" y="5357707"/>
                  <a:chExt cx="436880" cy="0"/>
                </a:xfrm>
              </p:grpSpPr>
              <p:cxnSp>
                <p:nvCxnSpPr>
                  <p:cNvPr id="106" name="Straight Arrow Connector 105">
                    <a:extLst>
                      <a:ext uri="{FF2B5EF4-FFF2-40B4-BE49-F238E27FC236}">
                        <a16:creationId xmlns:a16="http://schemas.microsoft.com/office/drawing/2014/main" id="{745C23CC-93D7-4B8E-8CF4-F18CC7435E3B}"/>
                      </a:ext>
                    </a:extLst>
                  </p:cNvPr>
                  <p:cNvCxnSpPr/>
                  <p:nvPr/>
                </p:nvCxnSpPr>
                <p:spPr>
                  <a:xfrm>
                    <a:off x="9137227" y="5357707"/>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A5543BE5-D24E-47E0-9D13-FC2004BBBE7D}"/>
                      </a:ext>
                    </a:extLst>
                  </p:cNvPr>
                  <p:cNvCxnSpPr>
                    <a:cxnSpLocks/>
                  </p:cNvCxnSpPr>
                  <p:nvPr/>
                </p:nvCxnSpPr>
                <p:spPr>
                  <a:xfrm rot="10800000">
                    <a:off x="9411547" y="5357707"/>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2D9DE273-83C8-44D0-AA46-97EEEFE4B56B}"/>
                    </a:ext>
                  </a:extLst>
                </p:cNvPr>
                <p:cNvGrpSpPr/>
                <p:nvPr/>
              </p:nvGrpSpPr>
              <p:grpSpPr>
                <a:xfrm>
                  <a:off x="8465332" y="5300553"/>
                  <a:ext cx="0" cy="436880"/>
                  <a:chOff x="9348863" y="5135745"/>
                  <a:chExt cx="0" cy="436880"/>
                </a:xfrm>
              </p:grpSpPr>
              <p:cxnSp>
                <p:nvCxnSpPr>
                  <p:cNvPr id="104" name="Straight Arrow Connector 103">
                    <a:extLst>
                      <a:ext uri="{FF2B5EF4-FFF2-40B4-BE49-F238E27FC236}">
                        <a16:creationId xmlns:a16="http://schemas.microsoft.com/office/drawing/2014/main" id="{C20CB764-51F9-439E-B752-D4C45018B475}"/>
                      </a:ext>
                    </a:extLst>
                  </p:cNvPr>
                  <p:cNvCxnSpPr>
                    <a:cxnSpLocks/>
                  </p:cNvCxnSpPr>
                  <p:nvPr/>
                </p:nvCxnSpPr>
                <p:spPr>
                  <a:xfrm rot="16200000">
                    <a:off x="9267583" y="5217025"/>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E51698AF-A934-437D-9006-02C197FD56F0}"/>
                      </a:ext>
                    </a:extLst>
                  </p:cNvPr>
                  <p:cNvCxnSpPr>
                    <a:cxnSpLocks/>
                  </p:cNvCxnSpPr>
                  <p:nvPr/>
                </p:nvCxnSpPr>
                <p:spPr>
                  <a:xfrm rot="5400000">
                    <a:off x="9267583" y="5491345"/>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89" name="Group 88">
              <a:extLst>
                <a:ext uri="{FF2B5EF4-FFF2-40B4-BE49-F238E27FC236}">
                  <a16:creationId xmlns:a16="http://schemas.microsoft.com/office/drawing/2014/main" id="{E725F330-0BD9-4426-BEAE-7C2866C2A6D0}"/>
                </a:ext>
              </a:extLst>
            </p:cNvPr>
            <p:cNvGrpSpPr/>
            <p:nvPr/>
          </p:nvGrpSpPr>
          <p:grpSpPr>
            <a:xfrm>
              <a:off x="4558590" y="6225802"/>
              <a:ext cx="462077" cy="406476"/>
              <a:chOff x="2500207" y="5723903"/>
              <a:chExt cx="453058" cy="398542"/>
            </a:xfrm>
          </p:grpSpPr>
          <p:grpSp>
            <p:nvGrpSpPr>
              <p:cNvPr id="94" name="Group 93">
                <a:extLst>
                  <a:ext uri="{FF2B5EF4-FFF2-40B4-BE49-F238E27FC236}">
                    <a16:creationId xmlns:a16="http://schemas.microsoft.com/office/drawing/2014/main" id="{063E6897-5141-4FCA-B90A-B8946C8A36C3}"/>
                  </a:ext>
                </a:extLst>
              </p:cNvPr>
              <p:cNvGrpSpPr/>
              <p:nvPr/>
            </p:nvGrpSpPr>
            <p:grpSpPr>
              <a:xfrm flipH="1">
                <a:off x="2528129" y="5723903"/>
                <a:ext cx="397423" cy="398542"/>
                <a:chOff x="4825203" y="4636641"/>
                <a:chExt cx="484632" cy="485997"/>
              </a:xfrm>
              <a:noFill/>
            </p:grpSpPr>
            <p:grpSp>
              <p:nvGrpSpPr>
                <p:cNvPr id="96" name="Group 95">
                  <a:extLst>
                    <a:ext uri="{FF2B5EF4-FFF2-40B4-BE49-F238E27FC236}">
                      <a16:creationId xmlns:a16="http://schemas.microsoft.com/office/drawing/2014/main" id="{FE273B51-828E-490B-B42E-A63324DD1C49}"/>
                    </a:ext>
                  </a:extLst>
                </p:cNvPr>
                <p:cNvGrpSpPr/>
                <p:nvPr/>
              </p:nvGrpSpPr>
              <p:grpSpPr>
                <a:xfrm>
                  <a:off x="4825203" y="4636641"/>
                  <a:ext cx="484632" cy="485997"/>
                  <a:chOff x="2107244" y="1575258"/>
                  <a:chExt cx="310993" cy="264555"/>
                </a:xfrm>
                <a:grpFill/>
              </p:grpSpPr>
              <p:sp>
                <p:nvSpPr>
                  <p:cNvPr id="98" name="Rectangle 9">
                    <a:extLst>
                      <a:ext uri="{FF2B5EF4-FFF2-40B4-BE49-F238E27FC236}">
                        <a16:creationId xmlns:a16="http://schemas.microsoft.com/office/drawing/2014/main" id="{685F3CA6-CEC9-45CC-921B-29A09812B781}"/>
                      </a:ext>
                    </a:extLst>
                  </p:cNvPr>
                  <p:cNvSpPr>
                    <a:spLocks noChangeArrowheads="1"/>
                  </p:cNvSpPr>
                  <p:nvPr/>
                </p:nvSpPr>
                <p:spPr bwMode="auto">
                  <a:xfrm>
                    <a:off x="2107244" y="1575258"/>
                    <a:ext cx="310993" cy="264555"/>
                  </a:xfrm>
                  <a:prstGeom prst="rect">
                    <a:avLst/>
                  </a:prstGeom>
                  <a:solidFill>
                    <a:schemeClr val="bg1"/>
                  </a:solid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99" name="Line 10">
                    <a:extLst>
                      <a:ext uri="{FF2B5EF4-FFF2-40B4-BE49-F238E27FC236}">
                        <a16:creationId xmlns:a16="http://schemas.microsoft.com/office/drawing/2014/main" id="{6C1CBF94-BFA3-4594-8966-F906A49CA69D}"/>
                      </a:ext>
                    </a:extLst>
                  </p:cNvPr>
                  <p:cNvSpPr>
                    <a:spLocks noChangeShapeType="1"/>
                  </p:cNvSpPr>
                  <p:nvPr/>
                </p:nvSpPr>
                <p:spPr bwMode="auto">
                  <a:xfrm flipH="1">
                    <a:off x="2107244" y="1651824"/>
                    <a:ext cx="310993" cy="0"/>
                  </a:xfrm>
                  <a:prstGeom prst="line">
                    <a:avLst/>
                  </a:prstGeom>
                  <a:grp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97" name="Oval 96">
                  <a:extLst>
                    <a:ext uri="{FF2B5EF4-FFF2-40B4-BE49-F238E27FC236}">
                      <a16:creationId xmlns:a16="http://schemas.microsoft.com/office/drawing/2014/main" id="{6EA65BDD-5B4F-45B3-953E-2F3A232AEEEF}"/>
                    </a:ext>
                  </a:extLst>
                </p:cNvPr>
                <p:cNvSpPr/>
                <p:nvPr/>
              </p:nvSpPr>
              <p:spPr bwMode="auto">
                <a:xfrm>
                  <a:off x="4865134" y="4679796"/>
                  <a:ext cx="45089" cy="45089"/>
                </a:xfrm>
                <a:prstGeom prst="ellipse">
                  <a:avLst/>
                </a:prstGeom>
                <a:noFill/>
                <a:ln w="12700" cap="rnd">
                  <a:solidFill>
                    <a:schemeClr val="tx1"/>
                  </a:solid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95" name="TextBox 94">
                <a:extLst>
                  <a:ext uri="{FF2B5EF4-FFF2-40B4-BE49-F238E27FC236}">
                    <a16:creationId xmlns:a16="http://schemas.microsoft.com/office/drawing/2014/main" id="{9C59BF8A-A154-495D-8715-EC5EE6E6E062}"/>
                  </a:ext>
                </a:extLst>
              </p:cNvPr>
              <p:cNvSpPr txBox="1"/>
              <p:nvPr/>
            </p:nvSpPr>
            <p:spPr>
              <a:xfrm>
                <a:off x="2500207" y="5874481"/>
                <a:ext cx="453058"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cxnSp>
          <p:nvCxnSpPr>
            <p:cNvPr id="90" name="Straight Arrow Connector 89">
              <a:extLst>
                <a:ext uri="{FF2B5EF4-FFF2-40B4-BE49-F238E27FC236}">
                  <a16:creationId xmlns:a16="http://schemas.microsoft.com/office/drawing/2014/main" id="{A3A63720-C431-4C79-ADAC-42A565991BE2}"/>
                </a:ext>
              </a:extLst>
            </p:cNvPr>
            <p:cNvCxnSpPr>
              <a:cxnSpLocks/>
            </p:cNvCxnSpPr>
            <p:nvPr/>
          </p:nvCxnSpPr>
          <p:spPr>
            <a:xfrm flipV="1">
              <a:off x="1075947" y="5586200"/>
              <a:ext cx="0" cy="4271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1" name="Arrow: Left 90">
              <a:extLst>
                <a:ext uri="{FF2B5EF4-FFF2-40B4-BE49-F238E27FC236}">
                  <a16:creationId xmlns:a16="http://schemas.microsoft.com/office/drawing/2014/main" id="{B8C49AF8-6A10-4F80-82C8-74072C4087E9}"/>
                </a:ext>
              </a:extLst>
            </p:cNvPr>
            <p:cNvSpPr/>
            <p:nvPr/>
          </p:nvSpPr>
          <p:spPr bwMode="auto">
            <a:xfrm>
              <a:off x="1413035" y="6226789"/>
              <a:ext cx="2213527" cy="202251"/>
            </a:xfrm>
            <a:prstGeom prst="lef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2" name="TextBox 91">
              <a:extLst>
                <a:ext uri="{FF2B5EF4-FFF2-40B4-BE49-F238E27FC236}">
                  <a16:creationId xmlns:a16="http://schemas.microsoft.com/office/drawing/2014/main" id="{6EB714BC-D255-453E-A8F8-EB3D3A8E5DC6}"/>
                </a:ext>
              </a:extLst>
            </p:cNvPr>
            <p:cNvSpPr txBox="1"/>
            <p:nvPr/>
          </p:nvSpPr>
          <p:spPr>
            <a:xfrm>
              <a:off x="1393663" y="5984953"/>
              <a:ext cx="2120536" cy="23824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Express Route / VPN Gateway</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sp>
          <p:nvSpPr>
            <p:cNvPr id="93" name="TextBox 92">
              <a:extLst>
                <a:ext uri="{FF2B5EF4-FFF2-40B4-BE49-F238E27FC236}">
                  <a16:creationId xmlns:a16="http://schemas.microsoft.com/office/drawing/2014/main" id="{C313AABD-F2A4-4345-8708-8959065E4BF4}"/>
                </a:ext>
              </a:extLst>
            </p:cNvPr>
            <p:cNvSpPr txBox="1"/>
            <p:nvPr/>
          </p:nvSpPr>
          <p:spPr>
            <a:xfrm>
              <a:off x="4448246" y="5856774"/>
              <a:ext cx="1401420" cy="26708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On-premise app</a:t>
              </a:r>
              <a:endParaRPr kumimoji="0" lang="en-US" sz="12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nvGrpSpPr>
            <p:cNvPr id="147" name="Group 146">
              <a:extLst>
                <a:ext uri="{FF2B5EF4-FFF2-40B4-BE49-F238E27FC236}">
                  <a16:creationId xmlns:a16="http://schemas.microsoft.com/office/drawing/2014/main" id="{DE5E0F82-B956-4412-B0C0-496AE25E2C55}"/>
                </a:ext>
              </a:extLst>
            </p:cNvPr>
            <p:cNvGrpSpPr/>
            <p:nvPr/>
          </p:nvGrpSpPr>
          <p:grpSpPr>
            <a:xfrm>
              <a:off x="3689039" y="5826448"/>
              <a:ext cx="824270" cy="651699"/>
              <a:chOff x="6308381" y="5135726"/>
              <a:chExt cx="1327466" cy="1049545"/>
            </a:xfrm>
          </p:grpSpPr>
          <p:grpSp>
            <p:nvGrpSpPr>
              <p:cNvPr id="141" name="Group 140">
                <a:extLst>
                  <a:ext uri="{FF2B5EF4-FFF2-40B4-BE49-F238E27FC236}">
                    <a16:creationId xmlns:a16="http://schemas.microsoft.com/office/drawing/2014/main" id="{1F25A482-EE92-41E5-B3BA-73D91B3F0DA1}"/>
                  </a:ext>
                </a:extLst>
              </p:cNvPr>
              <p:cNvGrpSpPr/>
              <p:nvPr/>
            </p:nvGrpSpPr>
            <p:grpSpPr>
              <a:xfrm>
                <a:off x="6308381" y="5135726"/>
                <a:ext cx="1327466" cy="1049545"/>
                <a:chOff x="967154" y="1481462"/>
                <a:chExt cx="5331069" cy="4214950"/>
              </a:xfrm>
            </p:grpSpPr>
            <p:cxnSp>
              <p:nvCxnSpPr>
                <p:cNvPr id="142" name="Straight Connector 141">
                  <a:extLst>
                    <a:ext uri="{FF2B5EF4-FFF2-40B4-BE49-F238E27FC236}">
                      <a16:creationId xmlns:a16="http://schemas.microsoft.com/office/drawing/2014/main" id="{C6C61FF5-696E-4006-9483-52337D6352C4}"/>
                    </a:ext>
                  </a:extLst>
                </p:cNvPr>
                <p:cNvCxnSpPr>
                  <a:cxnSpLocks/>
                </p:cNvCxnSpPr>
                <p:nvPr/>
              </p:nvCxnSpPr>
              <p:spPr>
                <a:xfrm>
                  <a:off x="967154" y="5696412"/>
                  <a:ext cx="5331069" cy="0"/>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C00165CD-819C-4027-91FD-AFBB522672EF}"/>
                    </a:ext>
                  </a:extLst>
                </p:cNvPr>
                <p:cNvSpPr/>
                <p:nvPr/>
              </p:nvSpPr>
              <p:spPr bwMode="auto">
                <a:xfrm>
                  <a:off x="1286608" y="2696308"/>
                  <a:ext cx="2793023" cy="3000104"/>
                </a:xfrm>
                <a:prstGeom prst="rect">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Freeform: Shape 143">
                  <a:extLst>
                    <a:ext uri="{FF2B5EF4-FFF2-40B4-BE49-F238E27FC236}">
                      <a16:creationId xmlns:a16="http://schemas.microsoft.com/office/drawing/2014/main" id="{58D7E6F9-9476-465A-9AB0-7102F9C2B644}"/>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58359421-36DB-4815-9ACA-1EDC8CE4B58A}"/>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6" name="DeveloperTools_EC7A">
                <a:extLst>
                  <a:ext uri="{FF2B5EF4-FFF2-40B4-BE49-F238E27FC236}">
                    <a16:creationId xmlns:a16="http://schemas.microsoft.com/office/drawing/2014/main" id="{65A27FCA-B3F7-4171-B911-1899433057BC}"/>
                  </a:ext>
                </a:extLst>
              </p:cNvPr>
              <p:cNvSpPr>
                <a:spLocks noChangeAspect="1" noEditPoints="1"/>
              </p:cNvSpPr>
              <p:nvPr/>
            </p:nvSpPr>
            <p:spPr bwMode="auto">
              <a:xfrm>
                <a:off x="6569544" y="5550002"/>
                <a:ext cx="332241" cy="523496"/>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solidFill>
                <a:schemeClr val="bg1"/>
              </a:solidFill>
              <a:ln w="12700" cap="rnd">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grpSp>
      <p:grpSp>
        <p:nvGrpSpPr>
          <p:cNvPr id="31" name="Group 30">
            <a:extLst>
              <a:ext uri="{FF2B5EF4-FFF2-40B4-BE49-F238E27FC236}">
                <a16:creationId xmlns:a16="http://schemas.microsoft.com/office/drawing/2014/main" id="{BE73AABD-3499-45BB-A1A4-D64B49498D94}"/>
              </a:ext>
            </a:extLst>
          </p:cNvPr>
          <p:cNvGrpSpPr/>
          <p:nvPr/>
        </p:nvGrpSpPr>
        <p:grpSpPr>
          <a:xfrm>
            <a:off x="2151083" y="2385122"/>
            <a:ext cx="452994" cy="398486"/>
            <a:chOff x="2500207" y="5723903"/>
            <a:chExt cx="453058" cy="398542"/>
          </a:xfrm>
          <a:noFill/>
        </p:grpSpPr>
        <p:grpSp>
          <p:nvGrpSpPr>
            <p:cNvPr id="32" name="Group 31">
              <a:extLst>
                <a:ext uri="{FF2B5EF4-FFF2-40B4-BE49-F238E27FC236}">
                  <a16:creationId xmlns:a16="http://schemas.microsoft.com/office/drawing/2014/main" id="{8199BA9C-2E85-47B1-B541-08EFE72E5BF9}"/>
                </a:ext>
              </a:extLst>
            </p:cNvPr>
            <p:cNvGrpSpPr/>
            <p:nvPr/>
          </p:nvGrpSpPr>
          <p:grpSpPr>
            <a:xfrm flipH="1">
              <a:off x="2528129" y="5723903"/>
              <a:ext cx="397423" cy="398542"/>
              <a:chOff x="4825203" y="4636641"/>
              <a:chExt cx="484632" cy="485997"/>
            </a:xfrm>
            <a:grpFill/>
          </p:grpSpPr>
          <p:grpSp>
            <p:nvGrpSpPr>
              <p:cNvPr id="34" name="Group 33">
                <a:extLst>
                  <a:ext uri="{FF2B5EF4-FFF2-40B4-BE49-F238E27FC236}">
                    <a16:creationId xmlns:a16="http://schemas.microsoft.com/office/drawing/2014/main" id="{3632C495-B6C4-4316-ADDC-4D6DA4E40679}"/>
                  </a:ext>
                </a:extLst>
              </p:cNvPr>
              <p:cNvGrpSpPr/>
              <p:nvPr/>
            </p:nvGrpSpPr>
            <p:grpSpPr>
              <a:xfrm>
                <a:off x="4825203" y="4636641"/>
                <a:ext cx="484632" cy="485997"/>
                <a:chOff x="2107244" y="1575258"/>
                <a:chExt cx="310993" cy="264555"/>
              </a:xfrm>
              <a:grpFill/>
            </p:grpSpPr>
            <p:sp>
              <p:nvSpPr>
                <p:cNvPr id="36" name="Rectangle 9">
                  <a:extLst>
                    <a:ext uri="{FF2B5EF4-FFF2-40B4-BE49-F238E27FC236}">
                      <a16:creationId xmlns:a16="http://schemas.microsoft.com/office/drawing/2014/main" id="{FB0F5898-78CC-428F-9D11-D36D0CBB828C}"/>
                    </a:ext>
                  </a:extLst>
                </p:cNvPr>
                <p:cNvSpPr>
                  <a:spLocks noChangeArrowheads="1"/>
                </p:cNvSpPr>
                <p:nvPr/>
              </p:nvSpPr>
              <p:spPr bwMode="auto">
                <a:xfrm>
                  <a:off x="2107244" y="1575258"/>
                  <a:ext cx="310993" cy="264555"/>
                </a:xfrm>
                <a:prstGeom prst="rect">
                  <a:avLst/>
                </a:prstGeom>
                <a:solidFill>
                  <a:srgbClr val="F2F2F2"/>
                </a:solid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37" name="Line 10">
                  <a:extLst>
                    <a:ext uri="{FF2B5EF4-FFF2-40B4-BE49-F238E27FC236}">
                      <a16:creationId xmlns:a16="http://schemas.microsoft.com/office/drawing/2014/main" id="{812633DE-51B2-42E9-A3A4-C6D49EDBFF49}"/>
                    </a:ext>
                  </a:extLst>
                </p:cNvPr>
                <p:cNvSpPr>
                  <a:spLocks noChangeShapeType="1"/>
                </p:cNvSpPr>
                <p:nvPr/>
              </p:nvSpPr>
              <p:spPr bwMode="auto">
                <a:xfrm flipH="1">
                  <a:off x="2107244" y="1651824"/>
                  <a:ext cx="310993" cy="0"/>
                </a:xfrm>
                <a:prstGeom prst="line">
                  <a:avLst/>
                </a:prstGeom>
                <a:solidFill>
                  <a:srgbClr val="F2F2F2"/>
                </a:solid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35" name="Oval 34">
                <a:extLst>
                  <a:ext uri="{FF2B5EF4-FFF2-40B4-BE49-F238E27FC236}">
                    <a16:creationId xmlns:a16="http://schemas.microsoft.com/office/drawing/2014/main" id="{341A366A-9027-4DC4-8743-0934DB76F4C4}"/>
                  </a:ext>
                </a:extLst>
              </p:cNvPr>
              <p:cNvSpPr/>
              <p:nvPr/>
            </p:nvSpPr>
            <p:spPr bwMode="auto">
              <a:xfrm>
                <a:off x="4865134" y="4679796"/>
                <a:ext cx="45089" cy="45089"/>
              </a:xfrm>
              <a:prstGeom prst="ellipse">
                <a:avLst/>
              </a:prstGeom>
              <a:grpFill/>
              <a:ln w="12700" cap="rnd">
                <a:solidFill>
                  <a:schemeClr val="tx1"/>
                </a:solid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33" name="TextBox 32">
              <a:extLst>
                <a:ext uri="{FF2B5EF4-FFF2-40B4-BE49-F238E27FC236}">
                  <a16:creationId xmlns:a16="http://schemas.microsoft.com/office/drawing/2014/main" id="{7DBC873B-572E-4ECD-A7BB-54EF1A5CB203}"/>
                </a:ext>
              </a:extLst>
            </p:cNvPr>
            <p:cNvSpPr txBox="1"/>
            <p:nvPr/>
          </p:nvSpPr>
          <p:spPr>
            <a:xfrm>
              <a:off x="2500207" y="5874481"/>
              <a:ext cx="453058" cy="233590"/>
            </a:xfrm>
            <a:prstGeom prst="rect">
              <a:avLst/>
            </a:prstGeom>
            <a:grp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spTree>
    <p:extLst>
      <p:ext uri="{BB962C8B-B14F-4D97-AF65-F5344CB8AC3E}">
        <p14:creationId xmlns:p14="http://schemas.microsoft.com/office/powerpoint/2010/main" val="39678581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
                                        </p:tgtEl>
                                        <p:attrNameLst>
                                          <p:attrName>style.visibility</p:attrName>
                                        </p:attrNameLst>
                                      </p:cBhvr>
                                      <p:to>
                                        <p:strVal val="visible"/>
                                      </p:to>
                                    </p:set>
                                    <p:animEffect transition="in" filter="fade">
                                      <p:cBhvr>
                                        <p:cTn id="12"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03A4D-A653-4DC8-B7D9-FF1C120840CE}"/>
              </a:ext>
            </a:extLst>
          </p:cNvPr>
          <p:cNvSpPr>
            <a:spLocks noGrp="1"/>
          </p:cNvSpPr>
          <p:nvPr>
            <p:ph type="title"/>
          </p:nvPr>
        </p:nvSpPr>
        <p:spPr/>
        <p:txBody>
          <a:bodyPr/>
          <a:lstStyle/>
          <a:p>
            <a:r>
              <a:rPr lang="en-US" dirty="0"/>
              <a:t>Network isolation</a:t>
            </a:r>
          </a:p>
        </p:txBody>
      </p:sp>
      <p:pic>
        <p:nvPicPr>
          <p:cNvPr id="3" name="Picture 2" descr="Image representing the network isolation of Azure SQL Database Managed Instance, showing the SQL MI icon plus a virtual network icon. ">
            <a:extLst>
              <a:ext uri="{FF2B5EF4-FFF2-40B4-BE49-F238E27FC236}">
                <a16:creationId xmlns:a16="http://schemas.microsoft.com/office/drawing/2014/main" id="{632EDA43-303D-4C2E-9C8D-3058EC6B6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8396" y="2450011"/>
            <a:ext cx="5255207" cy="2786113"/>
          </a:xfrm>
          <a:prstGeom prst="rect">
            <a:avLst/>
          </a:prstGeom>
        </p:spPr>
      </p:pic>
    </p:spTree>
    <p:extLst>
      <p:ext uri="{BB962C8B-B14F-4D97-AF65-F5344CB8AC3E}">
        <p14:creationId xmlns:p14="http://schemas.microsoft.com/office/powerpoint/2010/main" val="91464083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 name="Rectangle 61"/>
          <p:cNvSpPr/>
          <p:nvPr/>
        </p:nvSpPr>
        <p:spPr>
          <a:xfrm>
            <a:off x="2126358" y="807607"/>
            <a:ext cx="10065641" cy="5192396"/>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9C13DC04-0F80-4246-ABE4-583EE24BEDDC}"/>
              </a:ext>
            </a:extLst>
          </p:cNvPr>
          <p:cNvSpPr/>
          <p:nvPr/>
        </p:nvSpPr>
        <p:spPr>
          <a:xfrm>
            <a:off x="2293326" y="992273"/>
            <a:ext cx="7348015" cy="4779819"/>
          </a:xfrm>
          <a:prstGeom prst="rect">
            <a:avLst/>
          </a:prstGeom>
          <a:solidFill>
            <a:schemeClr val="accent2">
              <a:lumMod val="60000"/>
              <a:lumOff val="40000"/>
            </a:schemeClr>
          </a:solid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Virtual cluster</a:t>
            </a:r>
          </a:p>
        </p:txBody>
      </p:sp>
      <p:sp>
        <p:nvSpPr>
          <p:cNvPr id="63" name="TextBox 62"/>
          <p:cNvSpPr txBox="1"/>
          <p:nvPr/>
        </p:nvSpPr>
        <p:spPr>
          <a:xfrm>
            <a:off x="11424156" y="807607"/>
            <a:ext cx="76784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70AD47">
                    <a:lumMod val="75000"/>
                  </a:srgbClr>
                </a:solidFill>
                <a:effectLst/>
                <a:uLnTx/>
                <a:uFillTx/>
                <a:latin typeface="Calibri" panose="020F0502020204030204"/>
                <a:ea typeface="+mn-ea"/>
                <a:cs typeface="+mn-cs"/>
              </a:rPr>
              <a:t>VNet</a:t>
            </a:r>
            <a:endParaRPr kumimoji="0" lang="en-US" sz="1800" b="0" i="0" u="none" strike="noStrike" kern="120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9F80848C-CA5E-43FC-BD5E-6F469EC18B9E}"/>
              </a:ext>
            </a:extLst>
          </p:cNvPr>
          <p:cNvSpPr/>
          <p:nvPr/>
        </p:nvSpPr>
        <p:spPr>
          <a:xfrm>
            <a:off x="4392041" y="3062921"/>
            <a:ext cx="2867891" cy="1808018"/>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Node</a:t>
            </a:r>
          </a:p>
        </p:txBody>
      </p:sp>
      <p:sp>
        <p:nvSpPr>
          <p:cNvPr id="28" name="Rectangle 27">
            <a:extLst>
              <a:ext uri="{FF2B5EF4-FFF2-40B4-BE49-F238E27FC236}">
                <a16:creationId xmlns:a16="http://schemas.microsoft.com/office/drawing/2014/main" id="{0C901EA7-3472-4C8C-99F4-A894ACE6C841}"/>
              </a:ext>
            </a:extLst>
          </p:cNvPr>
          <p:cNvSpPr/>
          <p:nvPr/>
        </p:nvSpPr>
        <p:spPr>
          <a:xfrm>
            <a:off x="7469642" y="1293611"/>
            <a:ext cx="904009" cy="4208318"/>
          </a:xfrm>
          <a:prstGeom prst="rect">
            <a:avLst/>
          </a:prstGeom>
          <a:solidFill>
            <a:srgbClr val="FF0000">
              <a:alpha val="21961"/>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2B2CA2DA-B8FC-4196-8EF2-040C4B4A9535}"/>
              </a:ext>
            </a:extLst>
          </p:cNvPr>
          <p:cNvSpPr txBox="1"/>
          <p:nvPr/>
        </p:nvSpPr>
        <p:spPr>
          <a:xfrm>
            <a:off x="9729462" y="2693253"/>
            <a:ext cx="2048831" cy="307777"/>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TDS endpoint (private IP)</a:t>
            </a:r>
            <a:endParaRPr kumimoji="0" lang="en-US" sz="14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Calibri"/>
            </a:endParaRPr>
          </a:p>
        </p:txBody>
      </p:sp>
      <p:grpSp>
        <p:nvGrpSpPr>
          <p:cNvPr id="12" name="Group 11">
            <a:extLst>
              <a:ext uri="{FF2B5EF4-FFF2-40B4-BE49-F238E27FC236}">
                <a16:creationId xmlns:a16="http://schemas.microsoft.com/office/drawing/2014/main" id="{7428C5FE-6C93-42A5-A712-2231584A5020}"/>
              </a:ext>
            </a:extLst>
          </p:cNvPr>
          <p:cNvGrpSpPr/>
          <p:nvPr/>
        </p:nvGrpSpPr>
        <p:grpSpPr>
          <a:xfrm>
            <a:off x="1706569" y="4680469"/>
            <a:ext cx="1432116" cy="228600"/>
            <a:chOff x="1611776" y="2727285"/>
            <a:chExt cx="1432116" cy="228600"/>
          </a:xfrm>
          <a:solidFill>
            <a:srgbClr val="002060"/>
          </a:solidFill>
        </p:grpSpPr>
        <p:cxnSp>
          <p:nvCxnSpPr>
            <p:cNvPr id="13" name="Straight Connector 12">
              <a:extLst>
                <a:ext uri="{FF2B5EF4-FFF2-40B4-BE49-F238E27FC236}">
                  <a16:creationId xmlns:a16="http://schemas.microsoft.com/office/drawing/2014/main" id="{3CB42E1D-BEF7-4D6D-AC8F-47AA6E9F141A}"/>
                </a:ext>
              </a:extLst>
            </p:cNvPr>
            <p:cNvCxnSpPr>
              <a:cxnSpLocks/>
            </p:cNvCxnSpPr>
            <p:nvPr/>
          </p:nvCxnSpPr>
          <p:spPr>
            <a:xfrm>
              <a:off x="1840376" y="2841585"/>
              <a:ext cx="1203516" cy="0"/>
            </a:xfrm>
            <a:prstGeom prst="line">
              <a:avLst/>
            </a:prstGeom>
            <a:grpFill/>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55920072-F759-4FE8-92C1-CA0BEC8FE0B3}"/>
                </a:ext>
              </a:extLst>
            </p:cNvPr>
            <p:cNvSpPr/>
            <p:nvPr/>
          </p:nvSpPr>
          <p:spPr>
            <a:xfrm>
              <a:off x="1611776" y="2727285"/>
              <a:ext cx="228600" cy="228600"/>
            </a:xfrm>
            <a:prstGeom prst="ellipse">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5" name="Rectangle 14">
            <a:extLst>
              <a:ext uri="{FF2B5EF4-FFF2-40B4-BE49-F238E27FC236}">
                <a16:creationId xmlns:a16="http://schemas.microsoft.com/office/drawing/2014/main" id="{3529059D-0535-4DFC-9C33-EAEBB1B23BA0}"/>
              </a:ext>
            </a:extLst>
          </p:cNvPr>
          <p:cNvSpPr/>
          <p:nvPr/>
        </p:nvSpPr>
        <p:spPr>
          <a:xfrm>
            <a:off x="5842344" y="3225838"/>
            <a:ext cx="1161592" cy="104508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SQL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Engine</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Calibri"/>
            </a:endParaRPr>
          </a:p>
        </p:txBody>
      </p:sp>
      <p:sp>
        <p:nvSpPr>
          <p:cNvPr id="16" name="Rectangle 15">
            <a:extLst>
              <a:ext uri="{FF2B5EF4-FFF2-40B4-BE49-F238E27FC236}">
                <a16:creationId xmlns:a16="http://schemas.microsoft.com/office/drawing/2014/main" id="{C9A269F2-C67B-4766-8327-EF34B3EAEBB7}"/>
              </a:ext>
            </a:extLst>
          </p:cNvPr>
          <p:cNvSpPr/>
          <p:nvPr/>
        </p:nvSpPr>
        <p:spPr>
          <a:xfrm>
            <a:off x="4625798" y="3653109"/>
            <a:ext cx="1074782" cy="96792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SQL Management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Node Agent</a:t>
            </a: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Calibri"/>
            </a:endParaRPr>
          </a:p>
        </p:txBody>
      </p:sp>
      <p:grpSp>
        <p:nvGrpSpPr>
          <p:cNvPr id="17" name="Group 16">
            <a:extLst>
              <a:ext uri="{FF2B5EF4-FFF2-40B4-BE49-F238E27FC236}">
                <a16:creationId xmlns:a16="http://schemas.microsoft.com/office/drawing/2014/main" id="{04C1DADE-9226-40C8-A046-6EA290AA4722}"/>
              </a:ext>
            </a:extLst>
          </p:cNvPr>
          <p:cNvGrpSpPr/>
          <p:nvPr/>
        </p:nvGrpSpPr>
        <p:grpSpPr>
          <a:xfrm flipH="1">
            <a:off x="8925283" y="2437486"/>
            <a:ext cx="1432116" cy="228600"/>
            <a:chOff x="1611776" y="2727285"/>
            <a:chExt cx="1432116" cy="228600"/>
          </a:xfrm>
        </p:grpSpPr>
        <p:cxnSp>
          <p:nvCxnSpPr>
            <p:cNvPr id="18" name="Straight Connector 17">
              <a:extLst>
                <a:ext uri="{FF2B5EF4-FFF2-40B4-BE49-F238E27FC236}">
                  <a16:creationId xmlns:a16="http://schemas.microsoft.com/office/drawing/2014/main" id="{CECEB853-6D58-4E87-87B6-715CC5D9DE6B}"/>
                </a:ext>
              </a:extLst>
            </p:cNvPr>
            <p:cNvCxnSpPr>
              <a:cxnSpLocks/>
            </p:cNvCxnSpPr>
            <p:nvPr/>
          </p:nvCxnSpPr>
          <p:spPr>
            <a:xfrm>
              <a:off x="1840376" y="2841585"/>
              <a:ext cx="1203516"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C6D28416-FAD2-46AB-91AB-44B82A364049}"/>
                </a:ext>
              </a:extLst>
            </p:cNvPr>
            <p:cNvSpPr/>
            <p:nvPr/>
          </p:nvSpPr>
          <p:spPr>
            <a:xfrm>
              <a:off x="1611776" y="2727285"/>
              <a:ext cx="228600" cy="2286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2" name="Rectangle 21">
            <a:extLst>
              <a:ext uri="{FF2B5EF4-FFF2-40B4-BE49-F238E27FC236}">
                <a16:creationId xmlns:a16="http://schemas.microsoft.com/office/drawing/2014/main" id="{ACDA13AC-D525-4C28-8008-E8DBFACC2F5E}"/>
              </a:ext>
            </a:extLst>
          </p:cNvPr>
          <p:cNvSpPr/>
          <p:nvPr/>
        </p:nvSpPr>
        <p:spPr>
          <a:xfrm>
            <a:off x="2648380" y="4474052"/>
            <a:ext cx="577971" cy="62065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LB</a:t>
            </a:r>
          </a:p>
        </p:txBody>
      </p:sp>
      <p:sp>
        <p:nvSpPr>
          <p:cNvPr id="23" name="Rectangle 22">
            <a:extLst>
              <a:ext uri="{FF2B5EF4-FFF2-40B4-BE49-F238E27FC236}">
                <a16:creationId xmlns:a16="http://schemas.microsoft.com/office/drawing/2014/main" id="{E64643FC-17DB-484E-9534-9C9DEED52909}"/>
              </a:ext>
            </a:extLst>
          </p:cNvPr>
          <p:cNvSpPr/>
          <p:nvPr/>
        </p:nvSpPr>
        <p:spPr>
          <a:xfrm>
            <a:off x="8783519" y="2231069"/>
            <a:ext cx="577971" cy="62065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ILB</a:t>
            </a:r>
          </a:p>
        </p:txBody>
      </p:sp>
      <p:sp>
        <p:nvSpPr>
          <p:cNvPr id="25" name="Rectangle 24">
            <a:extLst>
              <a:ext uri="{FF2B5EF4-FFF2-40B4-BE49-F238E27FC236}">
                <a16:creationId xmlns:a16="http://schemas.microsoft.com/office/drawing/2014/main" id="{BC2BC6DB-543D-4413-8F8A-2E4F624ACE61}"/>
              </a:ext>
            </a:extLst>
          </p:cNvPr>
          <p:cNvSpPr/>
          <p:nvPr/>
        </p:nvSpPr>
        <p:spPr>
          <a:xfrm>
            <a:off x="7616274" y="1456528"/>
            <a:ext cx="577971" cy="62065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GW</a:t>
            </a:r>
          </a:p>
        </p:txBody>
      </p:sp>
      <p:sp>
        <p:nvSpPr>
          <p:cNvPr id="26" name="Rectangle 25">
            <a:extLst>
              <a:ext uri="{FF2B5EF4-FFF2-40B4-BE49-F238E27FC236}">
                <a16:creationId xmlns:a16="http://schemas.microsoft.com/office/drawing/2014/main" id="{3B64769E-333B-4925-9121-F8153E223DEF}"/>
              </a:ext>
            </a:extLst>
          </p:cNvPr>
          <p:cNvSpPr/>
          <p:nvPr/>
        </p:nvSpPr>
        <p:spPr>
          <a:xfrm>
            <a:off x="7613130" y="2345369"/>
            <a:ext cx="577971" cy="62065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GW</a:t>
            </a:r>
          </a:p>
        </p:txBody>
      </p:sp>
      <p:sp>
        <p:nvSpPr>
          <p:cNvPr id="27" name="Rectangle 26">
            <a:extLst>
              <a:ext uri="{FF2B5EF4-FFF2-40B4-BE49-F238E27FC236}">
                <a16:creationId xmlns:a16="http://schemas.microsoft.com/office/drawing/2014/main" id="{0F6DA861-0EC5-402B-B12F-05CD48722524}"/>
              </a:ext>
            </a:extLst>
          </p:cNvPr>
          <p:cNvSpPr/>
          <p:nvPr/>
        </p:nvSpPr>
        <p:spPr>
          <a:xfrm>
            <a:off x="7613130" y="4680469"/>
            <a:ext cx="577971" cy="62065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GW</a:t>
            </a:r>
          </a:p>
        </p:txBody>
      </p:sp>
      <p:cxnSp>
        <p:nvCxnSpPr>
          <p:cNvPr id="31" name="Straight Connector 30">
            <a:extLst>
              <a:ext uri="{FF2B5EF4-FFF2-40B4-BE49-F238E27FC236}">
                <a16:creationId xmlns:a16="http://schemas.microsoft.com/office/drawing/2014/main" id="{9E14BC23-C4E6-4A8E-A515-6EAE78CDD24E}"/>
              </a:ext>
            </a:extLst>
          </p:cNvPr>
          <p:cNvCxnSpPr>
            <a:cxnSpLocks/>
            <a:stCxn id="23" idx="1"/>
          </p:cNvCxnSpPr>
          <p:nvPr/>
        </p:nvCxnSpPr>
        <p:spPr>
          <a:xfrm flipH="1">
            <a:off x="8191101" y="2541395"/>
            <a:ext cx="592418"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72A1FEB-AAE6-4EE9-9BDA-99EA32AE2418}"/>
              </a:ext>
            </a:extLst>
          </p:cNvPr>
          <p:cNvCxnSpPr>
            <a:cxnSpLocks/>
            <a:stCxn id="26" idx="1"/>
            <a:endCxn id="15" idx="3"/>
          </p:cNvCxnSpPr>
          <p:nvPr/>
        </p:nvCxnSpPr>
        <p:spPr>
          <a:xfrm flipH="1">
            <a:off x="7003936" y="2655695"/>
            <a:ext cx="609194" cy="109268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21C2BEC-0608-4D74-AB97-303FD12BD548}"/>
              </a:ext>
            </a:extLst>
          </p:cNvPr>
          <p:cNvSpPr txBox="1"/>
          <p:nvPr/>
        </p:nvSpPr>
        <p:spPr>
          <a:xfrm>
            <a:off x="7536775" y="1814854"/>
            <a:ext cx="4662345" cy="369332"/>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mi_name</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.&lt;</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dns_zone</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&gt;.database.windows.net</a:t>
            </a:r>
          </a:p>
        </p:txBody>
      </p:sp>
      <p:sp>
        <p:nvSpPr>
          <p:cNvPr id="101" name="Scroll: Horizontal 100">
            <a:extLst>
              <a:ext uri="{FF2B5EF4-FFF2-40B4-BE49-F238E27FC236}">
                <a16:creationId xmlns:a16="http://schemas.microsoft.com/office/drawing/2014/main" id="{D4D9ED73-6506-4AB6-89DB-C4C8BBA55DF8}"/>
              </a:ext>
            </a:extLst>
          </p:cNvPr>
          <p:cNvSpPr/>
          <p:nvPr/>
        </p:nvSpPr>
        <p:spPr>
          <a:xfrm>
            <a:off x="8022164" y="2124994"/>
            <a:ext cx="656395" cy="426792"/>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TLS</a:t>
            </a:r>
          </a:p>
        </p:txBody>
      </p:sp>
      <p:sp>
        <p:nvSpPr>
          <p:cNvPr id="102" name="Scroll: Horizontal 101">
            <a:extLst>
              <a:ext uri="{FF2B5EF4-FFF2-40B4-BE49-F238E27FC236}">
                <a16:creationId xmlns:a16="http://schemas.microsoft.com/office/drawing/2014/main" id="{2C1BD3F5-A601-46E0-9911-EFB9BDCB58F9}"/>
              </a:ext>
            </a:extLst>
          </p:cNvPr>
          <p:cNvSpPr/>
          <p:nvPr/>
        </p:nvSpPr>
        <p:spPr>
          <a:xfrm>
            <a:off x="1726090" y="4207619"/>
            <a:ext cx="656395" cy="426792"/>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TLS</a:t>
            </a:r>
          </a:p>
        </p:txBody>
      </p:sp>
      <p:sp>
        <p:nvSpPr>
          <p:cNvPr id="44" name="Rectangle 43"/>
          <p:cNvSpPr/>
          <p:nvPr/>
        </p:nvSpPr>
        <p:spPr>
          <a:xfrm>
            <a:off x="4401025" y="3076762"/>
            <a:ext cx="112664" cy="179417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p:cNvSpPr/>
          <p:nvPr/>
        </p:nvSpPr>
        <p:spPr>
          <a:xfrm>
            <a:off x="4408225" y="3068374"/>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p:cNvSpPr/>
          <p:nvPr/>
        </p:nvSpPr>
        <p:spPr>
          <a:xfrm>
            <a:off x="4408102" y="3223025"/>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p:cNvSpPr/>
          <p:nvPr/>
        </p:nvSpPr>
        <p:spPr>
          <a:xfrm>
            <a:off x="4407267" y="3381319"/>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p:cNvSpPr/>
          <p:nvPr/>
        </p:nvSpPr>
        <p:spPr>
          <a:xfrm>
            <a:off x="4408010" y="3544884"/>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4407887" y="3699535"/>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p:cNvSpPr/>
          <p:nvPr/>
        </p:nvSpPr>
        <p:spPr>
          <a:xfrm>
            <a:off x="4407052" y="3857829"/>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Scroll: Horizontal 98">
            <a:extLst>
              <a:ext uri="{FF2B5EF4-FFF2-40B4-BE49-F238E27FC236}">
                <a16:creationId xmlns:a16="http://schemas.microsoft.com/office/drawing/2014/main" id="{51CFC1EB-F1CD-47AC-8F83-0A3C046A71F1}"/>
              </a:ext>
            </a:extLst>
          </p:cNvPr>
          <p:cNvSpPr/>
          <p:nvPr/>
        </p:nvSpPr>
        <p:spPr>
          <a:xfrm>
            <a:off x="4316713" y="3555248"/>
            <a:ext cx="656395" cy="426792"/>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TLS</a:t>
            </a:r>
          </a:p>
        </p:txBody>
      </p:sp>
      <p:sp>
        <p:nvSpPr>
          <p:cNvPr id="56" name="Rectangle 55"/>
          <p:cNvSpPr/>
          <p:nvPr/>
        </p:nvSpPr>
        <p:spPr>
          <a:xfrm>
            <a:off x="4409051" y="4007696"/>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p:cNvSpPr/>
          <p:nvPr/>
        </p:nvSpPr>
        <p:spPr>
          <a:xfrm>
            <a:off x="4408928" y="4162347"/>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Rectangle 57"/>
          <p:cNvSpPr/>
          <p:nvPr/>
        </p:nvSpPr>
        <p:spPr>
          <a:xfrm>
            <a:off x="4408093" y="4320641"/>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p:cNvSpPr/>
          <p:nvPr/>
        </p:nvSpPr>
        <p:spPr>
          <a:xfrm>
            <a:off x="4403063" y="4481829"/>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4402940" y="4636480"/>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2" name="Straight Connector 71">
            <a:extLst>
              <a:ext uri="{FF2B5EF4-FFF2-40B4-BE49-F238E27FC236}">
                <a16:creationId xmlns:a16="http://schemas.microsoft.com/office/drawing/2014/main" id="{91A8B234-9F9C-4D1B-9DD6-BD6C10340D54}"/>
              </a:ext>
            </a:extLst>
          </p:cNvPr>
          <p:cNvCxnSpPr>
            <a:cxnSpLocks/>
            <a:stCxn id="16" idx="1"/>
            <a:endCxn id="22" idx="3"/>
          </p:cNvCxnSpPr>
          <p:nvPr/>
        </p:nvCxnSpPr>
        <p:spPr>
          <a:xfrm flipH="1">
            <a:off x="3226351" y="4137070"/>
            <a:ext cx="1399447" cy="647308"/>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369687" y="2711329"/>
            <a:ext cx="147553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Windows Firewall</a:t>
            </a:r>
          </a:p>
        </p:txBody>
      </p:sp>
      <p:pic>
        <p:nvPicPr>
          <p:cNvPr id="65" name="Picture 64">
            <a:extLst>
              <a:ext uri="{FF2B5EF4-FFF2-40B4-BE49-F238E27FC236}">
                <a16:creationId xmlns:a16="http://schemas.microsoft.com/office/drawing/2014/main" id="{7A30A9B0-C69E-4407-AA9C-9688402002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8531" y="898159"/>
            <a:ext cx="662520" cy="869812"/>
          </a:xfrm>
          <a:prstGeom prst="rect">
            <a:avLst/>
          </a:prstGeom>
        </p:spPr>
      </p:pic>
      <p:sp>
        <p:nvSpPr>
          <p:cNvPr id="61" name="TextBox 60">
            <a:extLst>
              <a:ext uri="{FF2B5EF4-FFF2-40B4-BE49-F238E27FC236}">
                <a16:creationId xmlns:a16="http://schemas.microsoft.com/office/drawing/2014/main" id="{6616429A-DD7C-4AE4-942C-F6169C16FC01}"/>
              </a:ext>
            </a:extLst>
          </p:cNvPr>
          <p:cNvSpPr txBox="1"/>
          <p:nvPr/>
        </p:nvSpPr>
        <p:spPr>
          <a:xfrm>
            <a:off x="453769" y="5122838"/>
            <a:ext cx="2293833" cy="307777"/>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SQL Management (public IP)</a:t>
            </a:r>
            <a:endParaRPr kumimoji="0" lang="en-US" sz="14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Calibri"/>
            </a:endParaRPr>
          </a:p>
        </p:txBody>
      </p:sp>
      <p:cxnSp>
        <p:nvCxnSpPr>
          <p:cNvPr id="29" name="Straight Connector 28">
            <a:extLst>
              <a:ext uri="{FF2B5EF4-FFF2-40B4-BE49-F238E27FC236}">
                <a16:creationId xmlns:a16="http://schemas.microsoft.com/office/drawing/2014/main" id="{D777EC32-7673-404A-96FF-A80D3C9796B4}"/>
              </a:ext>
            </a:extLst>
          </p:cNvPr>
          <p:cNvCxnSpPr/>
          <p:nvPr/>
        </p:nvCxnSpPr>
        <p:spPr>
          <a:xfrm>
            <a:off x="2587119" y="3276686"/>
            <a:ext cx="1804922" cy="1594253"/>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F65BEFD-898F-43C4-AF15-1BF61F58B019}"/>
              </a:ext>
            </a:extLst>
          </p:cNvPr>
          <p:cNvCxnSpPr/>
          <p:nvPr/>
        </p:nvCxnSpPr>
        <p:spPr>
          <a:xfrm>
            <a:off x="4042885" y="2341228"/>
            <a:ext cx="3217047" cy="720502"/>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DC6B8D5E-2AF3-4FCA-8E11-75CF4E756089}"/>
              </a:ext>
            </a:extLst>
          </p:cNvPr>
          <p:cNvGrpSpPr/>
          <p:nvPr/>
        </p:nvGrpSpPr>
        <p:grpSpPr>
          <a:xfrm>
            <a:off x="4843336" y="1298346"/>
            <a:ext cx="1477261" cy="931317"/>
            <a:chOff x="2382485" y="586142"/>
            <a:chExt cx="2867891" cy="1808018"/>
          </a:xfrm>
        </p:grpSpPr>
        <p:sp>
          <p:nvSpPr>
            <p:cNvPr id="71" name="Rectangle 70">
              <a:extLst>
                <a:ext uri="{FF2B5EF4-FFF2-40B4-BE49-F238E27FC236}">
                  <a16:creationId xmlns:a16="http://schemas.microsoft.com/office/drawing/2014/main" id="{C82F98B9-F031-49C4-9827-5733B855D7FC}"/>
                </a:ext>
              </a:extLst>
            </p:cNvPr>
            <p:cNvSpPr/>
            <p:nvPr/>
          </p:nvSpPr>
          <p:spPr>
            <a:xfrm>
              <a:off x="2382485" y="586142"/>
              <a:ext cx="2867891" cy="1808018"/>
            </a:xfrm>
            <a:prstGeom prst="rect">
              <a:avLst/>
            </a:prstGeom>
            <a:solidFill>
              <a:srgbClr val="4472C4">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Node</a:t>
              </a:r>
            </a:p>
          </p:txBody>
        </p:sp>
        <p:sp>
          <p:nvSpPr>
            <p:cNvPr id="73" name="Rectangle 72">
              <a:extLst>
                <a:ext uri="{FF2B5EF4-FFF2-40B4-BE49-F238E27FC236}">
                  <a16:creationId xmlns:a16="http://schemas.microsoft.com/office/drawing/2014/main" id="{7FDF5052-F52C-46BD-93FD-EC2F2077FBD5}"/>
                </a:ext>
              </a:extLst>
            </p:cNvPr>
            <p:cNvSpPr/>
            <p:nvPr/>
          </p:nvSpPr>
          <p:spPr>
            <a:xfrm>
              <a:off x="3832788" y="749059"/>
              <a:ext cx="1161592" cy="104508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Calibri"/>
              </a:endParaRPr>
            </a:p>
          </p:txBody>
        </p:sp>
        <p:sp>
          <p:nvSpPr>
            <p:cNvPr id="74" name="Rectangle 73">
              <a:extLst>
                <a:ext uri="{FF2B5EF4-FFF2-40B4-BE49-F238E27FC236}">
                  <a16:creationId xmlns:a16="http://schemas.microsoft.com/office/drawing/2014/main" id="{CE5728B4-EB88-474E-94AC-44D2842C8795}"/>
                </a:ext>
              </a:extLst>
            </p:cNvPr>
            <p:cNvSpPr/>
            <p:nvPr/>
          </p:nvSpPr>
          <p:spPr>
            <a:xfrm>
              <a:off x="2616242" y="1176330"/>
              <a:ext cx="1074782" cy="96792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err="1">
                <a:ln>
                  <a:noFill/>
                </a:ln>
                <a:solidFill>
                  <a:prstClr val="white"/>
                </a:solidFill>
                <a:effectLst/>
                <a:uLnTx/>
                <a:uFillTx/>
                <a:latin typeface="Calibri" panose="020F0502020204030204"/>
                <a:ea typeface="+mn-ea"/>
                <a:cs typeface="Calibri"/>
              </a:endParaRPr>
            </a:p>
          </p:txBody>
        </p:sp>
      </p:grpSp>
      <p:sp>
        <p:nvSpPr>
          <p:cNvPr id="76" name="TextBox 75"/>
          <p:cNvSpPr txBox="1"/>
          <p:nvPr/>
        </p:nvSpPr>
        <p:spPr>
          <a:xfrm>
            <a:off x="2512800" y="1920593"/>
            <a:ext cx="15515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00000"/>
                </a:solidFill>
                <a:effectLst/>
                <a:uLnTx/>
                <a:uFillTx/>
                <a:latin typeface="Calibri" panose="020F0502020204030204"/>
                <a:ea typeface="+mn-ea"/>
                <a:cs typeface="+mn-cs"/>
              </a:rPr>
              <a:t>primary node</a:t>
            </a:r>
          </a:p>
        </p:txBody>
      </p:sp>
      <p:grpSp>
        <p:nvGrpSpPr>
          <p:cNvPr id="77" name="Group 76">
            <a:extLst>
              <a:ext uri="{FF2B5EF4-FFF2-40B4-BE49-F238E27FC236}">
                <a16:creationId xmlns:a16="http://schemas.microsoft.com/office/drawing/2014/main" id="{5E9C934C-EFBD-4B15-85F4-5746A55959E0}"/>
              </a:ext>
            </a:extLst>
          </p:cNvPr>
          <p:cNvGrpSpPr/>
          <p:nvPr/>
        </p:nvGrpSpPr>
        <p:grpSpPr>
          <a:xfrm>
            <a:off x="2587119" y="2345369"/>
            <a:ext cx="1477261" cy="931317"/>
            <a:chOff x="2382485" y="586142"/>
            <a:chExt cx="2867891" cy="1808018"/>
          </a:xfrm>
        </p:grpSpPr>
        <p:sp>
          <p:nvSpPr>
            <p:cNvPr id="78" name="Rectangle 77">
              <a:extLst>
                <a:ext uri="{FF2B5EF4-FFF2-40B4-BE49-F238E27FC236}">
                  <a16:creationId xmlns:a16="http://schemas.microsoft.com/office/drawing/2014/main" id="{514630C6-813D-48D2-897A-7225B3562381}"/>
                </a:ext>
              </a:extLst>
            </p:cNvPr>
            <p:cNvSpPr/>
            <p:nvPr/>
          </p:nvSpPr>
          <p:spPr>
            <a:xfrm>
              <a:off x="2382485" y="586142"/>
              <a:ext cx="2867891" cy="1808018"/>
            </a:xfrm>
            <a:prstGeom prst="rect">
              <a:avLst/>
            </a:prstGeom>
            <a:solidFill>
              <a:srgbClr val="4472C4">
                <a:alpha val="25000"/>
              </a:srgb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Node</a:t>
              </a:r>
            </a:p>
          </p:txBody>
        </p:sp>
        <p:sp>
          <p:nvSpPr>
            <p:cNvPr id="79" name="Rectangle 78">
              <a:extLst>
                <a:ext uri="{FF2B5EF4-FFF2-40B4-BE49-F238E27FC236}">
                  <a16:creationId xmlns:a16="http://schemas.microsoft.com/office/drawing/2014/main" id="{93650DD4-C2E8-4173-AC41-2AB8F7430D76}"/>
                </a:ext>
              </a:extLst>
            </p:cNvPr>
            <p:cNvSpPr/>
            <p:nvPr/>
          </p:nvSpPr>
          <p:spPr>
            <a:xfrm>
              <a:off x="3832788" y="749059"/>
              <a:ext cx="1161592" cy="1045086"/>
            </a:xfrm>
            <a:prstGeom prst="rect">
              <a:avLst/>
            </a:prstGeom>
            <a:solidFill>
              <a:srgbClr val="FF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Calibri"/>
              </a:endParaRPr>
            </a:p>
          </p:txBody>
        </p:sp>
        <p:sp>
          <p:nvSpPr>
            <p:cNvPr id="80" name="Rectangle 79">
              <a:extLst>
                <a:ext uri="{FF2B5EF4-FFF2-40B4-BE49-F238E27FC236}">
                  <a16:creationId xmlns:a16="http://schemas.microsoft.com/office/drawing/2014/main" id="{44EB2666-E0A0-4840-8AFE-C3CBCD90A15F}"/>
                </a:ext>
              </a:extLst>
            </p:cNvPr>
            <p:cNvSpPr/>
            <p:nvPr/>
          </p:nvSpPr>
          <p:spPr>
            <a:xfrm>
              <a:off x="2616242" y="1176330"/>
              <a:ext cx="1074782" cy="967922"/>
            </a:xfrm>
            <a:prstGeom prst="rect">
              <a:avLst/>
            </a:prstGeom>
            <a:solidFill>
              <a:srgbClr val="00206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err="1">
                <a:ln>
                  <a:noFill/>
                </a:ln>
                <a:solidFill>
                  <a:prstClr val="white"/>
                </a:solidFill>
                <a:effectLst/>
                <a:uLnTx/>
                <a:uFillTx/>
                <a:latin typeface="Calibri" panose="020F0502020204030204"/>
                <a:ea typeface="+mn-ea"/>
                <a:cs typeface="Calibri"/>
              </a:endParaRPr>
            </a:p>
          </p:txBody>
        </p:sp>
      </p:grpSp>
    </p:spTree>
    <p:extLst>
      <p:ext uri="{BB962C8B-B14F-4D97-AF65-F5344CB8AC3E}">
        <p14:creationId xmlns:p14="http://schemas.microsoft.com/office/powerpoint/2010/main" val="3737217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A46A5-88E6-447C-BC4F-C8AFFBC03B62}"/>
              </a:ext>
            </a:extLst>
          </p:cNvPr>
          <p:cNvSpPr>
            <a:spLocks noGrp="1"/>
          </p:cNvSpPr>
          <p:nvPr>
            <p:ph type="title"/>
          </p:nvPr>
        </p:nvSpPr>
        <p:spPr>
          <a:xfrm>
            <a:off x="588263" y="457200"/>
            <a:ext cx="11389728" cy="1107996"/>
          </a:xfrm>
        </p:spPr>
        <p:txBody>
          <a:bodyPr/>
          <a:lstStyle/>
          <a:p>
            <a:r>
              <a:rPr lang="en-US" dirty="0"/>
              <a:t>Modernizing the </a:t>
            </a:r>
            <a:r>
              <a:rPr lang="en-US" dirty="0" err="1"/>
              <a:t>WideWorldImporters</a:t>
            </a:r>
            <a:r>
              <a:rPr lang="en-US" dirty="0"/>
              <a:t> Gaming Division</a:t>
            </a:r>
          </a:p>
        </p:txBody>
      </p:sp>
      <p:sp>
        <p:nvSpPr>
          <p:cNvPr id="3" name="Text Placeholder 2">
            <a:extLst>
              <a:ext uri="{FF2B5EF4-FFF2-40B4-BE49-F238E27FC236}">
                <a16:creationId xmlns:a16="http://schemas.microsoft.com/office/drawing/2014/main" id="{F61C8C23-68F9-4F0C-8C32-78C1784FF8E0}"/>
              </a:ext>
            </a:extLst>
          </p:cNvPr>
          <p:cNvSpPr>
            <a:spLocks noGrp="1"/>
          </p:cNvSpPr>
          <p:nvPr>
            <p:ph type="body" sz="quarter" idx="10"/>
          </p:nvPr>
        </p:nvSpPr>
        <p:spPr>
          <a:xfrm>
            <a:off x="586740" y="1353436"/>
            <a:ext cx="11018520" cy="4727448"/>
          </a:xfrm>
        </p:spPr>
        <p:txBody>
          <a:bodyPr/>
          <a:lstStyle/>
          <a:p>
            <a:r>
              <a:rPr lang="en-US" sz="2400" dirty="0"/>
              <a:t>Tailspin Toys Gaming (online gameplay) was acquired by </a:t>
            </a:r>
            <a:r>
              <a:rPr lang="en-US" sz="2400" dirty="0" err="1"/>
              <a:t>WideWorldImporters</a:t>
            </a:r>
            <a:endParaRPr lang="en-US" sz="2400" dirty="0"/>
          </a:p>
          <a:p>
            <a:r>
              <a:rPr lang="en-US" sz="2400" dirty="0"/>
              <a:t>Primarily SQL Server 2008 R2</a:t>
            </a:r>
          </a:p>
          <a:p>
            <a:r>
              <a:rPr lang="en-US" sz="2400" dirty="0"/>
              <a:t>Founded in 2010, exponential growth since then</a:t>
            </a:r>
          </a:p>
          <a:p>
            <a:r>
              <a:rPr lang="en-US" sz="2400" dirty="0"/>
              <a:t>Gaming services (VMs/databases) run on rented hardware</a:t>
            </a:r>
          </a:p>
          <a:p>
            <a:r>
              <a:rPr lang="en-US" sz="2400" dirty="0"/>
              <a:t>Primarily software developers, few infrastructure and database resources</a:t>
            </a:r>
          </a:p>
          <a:p>
            <a:r>
              <a:rPr lang="en-US" sz="2400" dirty="0">
                <a:solidFill>
                  <a:schemeClr val="tx1"/>
                </a:solidFill>
              </a:rPr>
              <a:t>Desire to build more intelligent applications with AI and Machine Learning</a:t>
            </a:r>
          </a:p>
          <a:p>
            <a:r>
              <a:rPr lang="en-US" sz="2400" dirty="0">
                <a:solidFill>
                  <a:schemeClr val="tx2"/>
                </a:solidFill>
              </a:rPr>
              <a:t>What, when, and how can I migrate to the cloud?</a:t>
            </a:r>
            <a:endParaRPr lang="en-US" sz="2400" dirty="0"/>
          </a:p>
          <a:p>
            <a:r>
              <a:rPr lang="en-US" sz="2400" dirty="0">
                <a:solidFill>
                  <a:schemeClr val="tx2"/>
                </a:solidFill>
              </a:rPr>
              <a:t>Want to leverage new security and performance features in Azure they’ve heard about</a:t>
            </a:r>
          </a:p>
          <a:p>
            <a:r>
              <a:rPr lang="en-US" sz="2400" dirty="0">
                <a:solidFill>
                  <a:schemeClr val="tx2"/>
                </a:solidFill>
              </a:rPr>
              <a:t>Need Service Broker, do not want to rearchitect the solution to use an alternative</a:t>
            </a:r>
          </a:p>
          <a:p>
            <a:r>
              <a:rPr lang="en-US" sz="2400" dirty="0">
                <a:solidFill>
                  <a:schemeClr val="tx2"/>
                </a:solidFill>
              </a:rPr>
              <a:t>Applications need better availability and less downtime</a:t>
            </a:r>
          </a:p>
        </p:txBody>
      </p:sp>
    </p:spTree>
    <p:extLst>
      <p:ext uri="{BB962C8B-B14F-4D97-AF65-F5344CB8AC3E}">
        <p14:creationId xmlns:p14="http://schemas.microsoft.com/office/powerpoint/2010/main" val="82695630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5084465" y="2051999"/>
            <a:ext cx="2204189" cy="468537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7A30A9B0-C69E-4407-AA9C-9688402002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9195" y="2606078"/>
            <a:ext cx="1253610" cy="1645843"/>
          </a:xfrm>
          <a:prstGeom prst="rect">
            <a:avLst/>
          </a:prstGeom>
        </p:spPr>
      </p:pic>
      <p:cxnSp>
        <p:nvCxnSpPr>
          <p:cNvPr id="8" name="Straight Arrow Connector 7">
            <a:extLst>
              <a:ext uri="{FF2B5EF4-FFF2-40B4-BE49-F238E27FC236}">
                <a16:creationId xmlns:a16="http://schemas.microsoft.com/office/drawing/2014/main" id="{EFA5DAC7-68F5-4FE7-9DBC-1B6FA3FFB69D}"/>
              </a:ext>
            </a:extLst>
          </p:cNvPr>
          <p:cNvCxnSpPr>
            <a:cxnSpLocks/>
          </p:cNvCxnSpPr>
          <p:nvPr/>
        </p:nvCxnSpPr>
        <p:spPr>
          <a:xfrm flipV="1">
            <a:off x="6096000" y="4438397"/>
            <a:ext cx="1" cy="996048"/>
          </a:xfrm>
          <a:prstGeom prst="straightConnector1">
            <a:avLst/>
          </a:prstGeom>
          <a:ln w="444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7A114AE-1E92-4BCC-A0EB-0FF5BDF097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5855" y="5528903"/>
            <a:ext cx="780289" cy="780289"/>
          </a:xfrm>
          <a:prstGeom prst="rect">
            <a:avLst/>
          </a:prstGeom>
        </p:spPr>
      </p:pic>
      <p:sp>
        <p:nvSpPr>
          <p:cNvPr id="12" name="TextBox 11">
            <a:extLst>
              <a:ext uri="{FF2B5EF4-FFF2-40B4-BE49-F238E27FC236}">
                <a16:creationId xmlns:a16="http://schemas.microsoft.com/office/drawing/2014/main" id="{4CBE2220-6811-497F-A568-0F077201F534}"/>
              </a:ext>
            </a:extLst>
          </p:cNvPr>
          <p:cNvSpPr txBox="1"/>
          <p:nvPr/>
        </p:nvSpPr>
        <p:spPr>
          <a:xfrm>
            <a:off x="6398296" y="5939860"/>
            <a:ext cx="2998065" cy="646331"/>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Customer applications &amp; tools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On-Premises + Azure VNet</a:t>
            </a:r>
          </a:p>
        </p:txBody>
      </p:sp>
      <p:sp>
        <p:nvSpPr>
          <p:cNvPr id="31" name="TextBox 30">
            <a:extLst>
              <a:ext uri="{FF2B5EF4-FFF2-40B4-BE49-F238E27FC236}">
                <a16:creationId xmlns:a16="http://schemas.microsoft.com/office/drawing/2014/main" id="{DC5AF6D6-EF36-4A5D-8D02-EA62F962BA81}"/>
              </a:ext>
            </a:extLst>
          </p:cNvPr>
          <p:cNvSpPr txBox="1"/>
          <p:nvPr/>
        </p:nvSpPr>
        <p:spPr>
          <a:xfrm>
            <a:off x="6255000" y="4245149"/>
            <a:ext cx="2269596" cy="707886"/>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Azure SQL Database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Managed Instance</a:t>
            </a:r>
          </a:p>
        </p:txBody>
      </p:sp>
      <p:sp>
        <p:nvSpPr>
          <p:cNvPr id="7" name="TextBox 6"/>
          <p:cNvSpPr txBox="1"/>
          <p:nvPr/>
        </p:nvSpPr>
        <p:spPr>
          <a:xfrm>
            <a:off x="5120596" y="2106238"/>
            <a:ext cx="856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70AD47">
                    <a:lumMod val="75000"/>
                  </a:srgbClr>
                </a:solidFill>
                <a:effectLst/>
                <a:uLnTx/>
                <a:uFillTx/>
                <a:latin typeface="Calibri" panose="020F0502020204030204"/>
                <a:ea typeface="+mn-ea"/>
                <a:cs typeface="+mn-cs"/>
              </a:rPr>
              <a:t>VNet</a:t>
            </a:r>
            <a:endParaRPr kumimoji="0" lang="en-US" sz="1800" b="0" i="0" u="none" strike="noStrike" kern="1200" cap="none" spc="0" normalizeH="0" baseline="0" noProof="0">
              <a:ln>
                <a:noFill/>
              </a:ln>
              <a:solidFill>
                <a:srgbClr val="70AD47">
                  <a:lumMod val="75000"/>
                </a:srgbClr>
              </a:solidFill>
              <a:effectLst/>
              <a:uLnTx/>
              <a:uFillTx/>
              <a:latin typeface="Calibri" panose="020F0502020204030204"/>
              <a:ea typeface="+mn-ea"/>
              <a:cs typeface="+mn-cs"/>
            </a:endParaRPr>
          </a:p>
        </p:txBody>
      </p:sp>
      <p:cxnSp>
        <p:nvCxnSpPr>
          <p:cNvPr id="39" name="Straight Arrow Connector 38">
            <a:extLst>
              <a:ext uri="{FF2B5EF4-FFF2-40B4-BE49-F238E27FC236}">
                <a16:creationId xmlns:a16="http://schemas.microsoft.com/office/drawing/2014/main" id="{0D39B9B5-8DAA-4005-A38E-1E7B9A660B54}"/>
              </a:ext>
            </a:extLst>
          </p:cNvPr>
          <p:cNvCxnSpPr>
            <a:cxnSpLocks/>
          </p:cNvCxnSpPr>
          <p:nvPr/>
        </p:nvCxnSpPr>
        <p:spPr>
          <a:xfrm>
            <a:off x="440033" y="841667"/>
            <a:ext cx="525438" cy="0"/>
          </a:xfrm>
          <a:prstGeom prst="straightConnector1">
            <a:avLst/>
          </a:prstGeom>
          <a:ln w="444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31893" y="277707"/>
            <a:ext cx="20995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Legend:</a:t>
            </a:r>
          </a:p>
        </p:txBody>
      </p:sp>
      <p:sp>
        <p:nvSpPr>
          <p:cNvPr id="41" name="TextBox 40"/>
          <p:cNvSpPr txBox="1"/>
          <p:nvPr/>
        </p:nvSpPr>
        <p:spPr>
          <a:xfrm>
            <a:off x="993747" y="688318"/>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Data</a:t>
            </a:r>
          </a:p>
        </p:txBody>
      </p:sp>
    </p:spTree>
    <p:extLst>
      <p:ext uri="{BB962C8B-B14F-4D97-AF65-F5344CB8AC3E}">
        <p14:creationId xmlns:p14="http://schemas.microsoft.com/office/powerpoint/2010/main" val="16486912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571261" y="1648800"/>
            <a:ext cx="9727200" cy="444223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p:cNvSpPr/>
          <p:nvPr/>
        </p:nvSpPr>
        <p:spPr>
          <a:xfrm>
            <a:off x="5084465" y="2051999"/>
            <a:ext cx="2204189" cy="468537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7A30A9B0-C69E-4407-AA9C-9688402002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9195" y="2606078"/>
            <a:ext cx="1253610" cy="1645843"/>
          </a:xfrm>
          <a:prstGeom prst="rect">
            <a:avLst/>
          </a:prstGeom>
        </p:spPr>
      </p:pic>
      <p:cxnSp>
        <p:nvCxnSpPr>
          <p:cNvPr id="8" name="Straight Arrow Connector 7">
            <a:extLst>
              <a:ext uri="{FF2B5EF4-FFF2-40B4-BE49-F238E27FC236}">
                <a16:creationId xmlns:a16="http://schemas.microsoft.com/office/drawing/2014/main" id="{EFA5DAC7-68F5-4FE7-9DBC-1B6FA3FFB69D}"/>
              </a:ext>
            </a:extLst>
          </p:cNvPr>
          <p:cNvCxnSpPr>
            <a:cxnSpLocks/>
          </p:cNvCxnSpPr>
          <p:nvPr/>
        </p:nvCxnSpPr>
        <p:spPr>
          <a:xfrm flipV="1">
            <a:off x="6096000" y="4438397"/>
            <a:ext cx="1" cy="996048"/>
          </a:xfrm>
          <a:prstGeom prst="straightConnector1">
            <a:avLst/>
          </a:prstGeom>
          <a:ln w="444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7A114AE-1E92-4BCC-A0EB-0FF5BDF097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5855" y="5528903"/>
            <a:ext cx="780289" cy="780289"/>
          </a:xfrm>
          <a:prstGeom prst="rect">
            <a:avLst/>
          </a:prstGeom>
        </p:spPr>
      </p:pic>
      <p:sp>
        <p:nvSpPr>
          <p:cNvPr id="12" name="TextBox 11">
            <a:extLst>
              <a:ext uri="{FF2B5EF4-FFF2-40B4-BE49-F238E27FC236}">
                <a16:creationId xmlns:a16="http://schemas.microsoft.com/office/drawing/2014/main" id="{4CBE2220-6811-497F-A568-0F077201F534}"/>
              </a:ext>
            </a:extLst>
          </p:cNvPr>
          <p:cNvSpPr txBox="1"/>
          <p:nvPr/>
        </p:nvSpPr>
        <p:spPr>
          <a:xfrm>
            <a:off x="6398296" y="5939860"/>
            <a:ext cx="2998065" cy="646331"/>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Customer applications &amp; tools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On-Premises + Azure VNet</a:t>
            </a:r>
          </a:p>
        </p:txBody>
      </p:sp>
      <p:pic>
        <p:nvPicPr>
          <p:cNvPr id="18" name="Picture 17" descr="A picture containing transport&#10;&#10;Description generated with very high confidence">
            <a:extLst>
              <a:ext uri="{FF2B5EF4-FFF2-40B4-BE49-F238E27FC236}">
                <a16:creationId xmlns:a16="http://schemas.microsoft.com/office/drawing/2014/main" id="{491B87DA-4BB9-4ECF-87F9-7F2C1798709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5832" y="2859837"/>
            <a:ext cx="1138323" cy="1138323"/>
          </a:xfrm>
          <a:prstGeom prst="rect">
            <a:avLst/>
          </a:prstGeom>
        </p:spPr>
      </p:pic>
      <p:cxnSp>
        <p:nvCxnSpPr>
          <p:cNvPr id="19" name="Straight Arrow Connector 18">
            <a:extLst>
              <a:ext uri="{FF2B5EF4-FFF2-40B4-BE49-F238E27FC236}">
                <a16:creationId xmlns:a16="http://schemas.microsoft.com/office/drawing/2014/main" id="{0D39B9B5-8DAA-4005-A38E-1E7B9A660B54}"/>
              </a:ext>
            </a:extLst>
          </p:cNvPr>
          <p:cNvCxnSpPr>
            <a:cxnSpLocks/>
          </p:cNvCxnSpPr>
          <p:nvPr/>
        </p:nvCxnSpPr>
        <p:spPr>
          <a:xfrm>
            <a:off x="3723523" y="3371266"/>
            <a:ext cx="1745672" cy="1"/>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F1F4DC0-7105-474A-81B0-8FA4DD5522D2}"/>
              </a:ext>
            </a:extLst>
          </p:cNvPr>
          <p:cNvSpPr txBox="1"/>
          <p:nvPr/>
        </p:nvSpPr>
        <p:spPr>
          <a:xfrm>
            <a:off x="1704186" y="4060355"/>
            <a:ext cx="2860720" cy="646331"/>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Management &amp; Deployment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Azure</a:t>
            </a:r>
          </a:p>
        </p:txBody>
      </p:sp>
      <p:sp>
        <p:nvSpPr>
          <p:cNvPr id="31" name="TextBox 30">
            <a:extLst>
              <a:ext uri="{FF2B5EF4-FFF2-40B4-BE49-F238E27FC236}">
                <a16:creationId xmlns:a16="http://schemas.microsoft.com/office/drawing/2014/main" id="{DC5AF6D6-EF36-4A5D-8D02-EA62F962BA81}"/>
              </a:ext>
            </a:extLst>
          </p:cNvPr>
          <p:cNvSpPr txBox="1"/>
          <p:nvPr/>
        </p:nvSpPr>
        <p:spPr>
          <a:xfrm>
            <a:off x="6255000" y="4245149"/>
            <a:ext cx="2269596" cy="707886"/>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Azure SQL Database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Managed Instance</a:t>
            </a:r>
          </a:p>
        </p:txBody>
      </p:sp>
      <p:cxnSp>
        <p:nvCxnSpPr>
          <p:cNvPr id="28" name="Straight Arrow Connector 27">
            <a:extLst>
              <a:ext uri="{FF2B5EF4-FFF2-40B4-BE49-F238E27FC236}">
                <a16:creationId xmlns:a16="http://schemas.microsoft.com/office/drawing/2014/main" id="{0D39B9B5-8DAA-4005-A38E-1E7B9A660B54}"/>
              </a:ext>
            </a:extLst>
          </p:cNvPr>
          <p:cNvCxnSpPr>
            <a:cxnSpLocks/>
          </p:cNvCxnSpPr>
          <p:nvPr/>
        </p:nvCxnSpPr>
        <p:spPr>
          <a:xfrm flipV="1">
            <a:off x="2031978" y="5474858"/>
            <a:ext cx="3026142" cy="2693"/>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F1F4DC0-7105-474A-81B0-8FA4DD5522D2}"/>
              </a:ext>
            </a:extLst>
          </p:cNvPr>
          <p:cNvSpPr txBox="1"/>
          <p:nvPr/>
        </p:nvSpPr>
        <p:spPr>
          <a:xfrm>
            <a:off x="132257" y="6091038"/>
            <a:ext cx="1431097" cy="646331"/>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Maintenance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Corpnet</a:t>
            </a:r>
          </a:p>
        </p:txBody>
      </p:sp>
      <p:sp>
        <p:nvSpPr>
          <p:cNvPr id="6" name="TextBox 5"/>
          <p:cNvSpPr txBox="1"/>
          <p:nvPr/>
        </p:nvSpPr>
        <p:spPr>
          <a:xfrm>
            <a:off x="2571261" y="1785600"/>
            <a:ext cx="106473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5B9BD5"/>
                </a:solidFill>
                <a:effectLst/>
                <a:uLnTx/>
                <a:uFillTx/>
                <a:latin typeface="Calibri" panose="020F0502020204030204"/>
                <a:ea typeface="+mn-ea"/>
                <a:cs typeface="+mn-cs"/>
              </a:rPr>
              <a:t>Azure</a:t>
            </a:r>
          </a:p>
        </p:txBody>
      </p:sp>
      <p:sp>
        <p:nvSpPr>
          <p:cNvPr id="7" name="TextBox 6"/>
          <p:cNvSpPr txBox="1"/>
          <p:nvPr/>
        </p:nvSpPr>
        <p:spPr>
          <a:xfrm>
            <a:off x="5120596" y="2106238"/>
            <a:ext cx="856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70AD47">
                    <a:lumMod val="75000"/>
                  </a:srgbClr>
                </a:solidFill>
                <a:effectLst/>
                <a:uLnTx/>
                <a:uFillTx/>
                <a:latin typeface="Calibri" panose="020F0502020204030204"/>
                <a:ea typeface="+mn-ea"/>
                <a:cs typeface="+mn-cs"/>
              </a:rPr>
              <a:t>VNet</a:t>
            </a:r>
            <a:endParaRPr kumimoji="0" lang="en-US" sz="1800" b="0" i="0" u="none" strike="noStrike" kern="1200" cap="none" spc="0" normalizeH="0" baseline="0" noProof="0">
              <a:ln>
                <a:noFill/>
              </a:ln>
              <a:solidFill>
                <a:srgbClr val="70AD47">
                  <a:lumMod val="75000"/>
                </a:srgbClr>
              </a:solidFill>
              <a:effectLst/>
              <a:uLnTx/>
              <a:uFillTx/>
              <a:latin typeface="Calibri" panose="020F0502020204030204"/>
              <a:ea typeface="+mn-ea"/>
              <a:cs typeface="+mn-cs"/>
            </a:endParaRPr>
          </a:p>
        </p:txBody>
      </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6410" y="4899986"/>
            <a:ext cx="962618" cy="962618"/>
          </a:xfrm>
          <a:prstGeom prst="rect">
            <a:avLst/>
          </a:prstGeom>
        </p:spPr>
      </p:pic>
      <p:pic>
        <p:nvPicPr>
          <p:cNvPr id="1026" name="Picture 2" descr="Image result for microsoft transparent backgroun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29983" y="2422771"/>
            <a:ext cx="1202824" cy="44245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Image result for microsoft transparent backgroun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0033" y="4343318"/>
            <a:ext cx="1202824" cy="44245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microsoft transparent backgroun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989176" y="1668822"/>
            <a:ext cx="1202824" cy="442451"/>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Straight Arrow Connector 40">
            <a:extLst>
              <a:ext uri="{FF2B5EF4-FFF2-40B4-BE49-F238E27FC236}">
                <a16:creationId xmlns:a16="http://schemas.microsoft.com/office/drawing/2014/main" id="{0D39B9B5-8DAA-4005-A38E-1E7B9A660B54}"/>
              </a:ext>
            </a:extLst>
          </p:cNvPr>
          <p:cNvCxnSpPr>
            <a:cxnSpLocks/>
          </p:cNvCxnSpPr>
          <p:nvPr/>
        </p:nvCxnSpPr>
        <p:spPr>
          <a:xfrm>
            <a:off x="440033" y="841667"/>
            <a:ext cx="525438" cy="0"/>
          </a:xfrm>
          <a:prstGeom prst="straightConnector1">
            <a:avLst/>
          </a:prstGeom>
          <a:ln w="444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31893" y="277707"/>
            <a:ext cx="20995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Legend:</a:t>
            </a:r>
          </a:p>
        </p:txBody>
      </p:sp>
      <p:sp>
        <p:nvSpPr>
          <p:cNvPr id="17" name="TextBox 16"/>
          <p:cNvSpPr txBox="1"/>
          <p:nvPr/>
        </p:nvSpPr>
        <p:spPr>
          <a:xfrm>
            <a:off x="993747" y="688318"/>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Data</a:t>
            </a:r>
          </a:p>
        </p:txBody>
      </p:sp>
      <p:cxnSp>
        <p:nvCxnSpPr>
          <p:cNvPr id="42" name="Straight Arrow Connector 41">
            <a:extLst>
              <a:ext uri="{FF2B5EF4-FFF2-40B4-BE49-F238E27FC236}">
                <a16:creationId xmlns:a16="http://schemas.microsoft.com/office/drawing/2014/main" id="{0D39B9B5-8DAA-4005-A38E-1E7B9A660B54}"/>
              </a:ext>
            </a:extLst>
          </p:cNvPr>
          <p:cNvCxnSpPr>
            <a:cxnSpLocks/>
          </p:cNvCxnSpPr>
          <p:nvPr/>
        </p:nvCxnSpPr>
        <p:spPr>
          <a:xfrm>
            <a:off x="440033" y="1155818"/>
            <a:ext cx="525438" cy="0"/>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993747" y="1002469"/>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Management</a:t>
            </a:r>
          </a:p>
        </p:txBody>
      </p:sp>
      <p:cxnSp>
        <p:nvCxnSpPr>
          <p:cNvPr id="44" name="Straight Arrow Connector 43">
            <a:extLst>
              <a:ext uri="{FF2B5EF4-FFF2-40B4-BE49-F238E27FC236}">
                <a16:creationId xmlns:a16="http://schemas.microsoft.com/office/drawing/2014/main" id="{0D39B9B5-8DAA-4005-A38E-1E7B9A660B54}"/>
              </a:ext>
            </a:extLst>
          </p:cNvPr>
          <p:cNvCxnSpPr>
            <a:cxnSpLocks/>
          </p:cNvCxnSpPr>
          <p:nvPr/>
        </p:nvCxnSpPr>
        <p:spPr>
          <a:xfrm>
            <a:off x="440033" y="1458358"/>
            <a:ext cx="525438" cy="0"/>
          </a:xfrm>
          <a:prstGeom prst="straightConnector1">
            <a:avLst/>
          </a:prstGeom>
          <a:ln w="4445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993747" y="1305009"/>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Certificate </a:t>
            </a:r>
          </a:p>
        </p:txBody>
      </p:sp>
    </p:spTree>
    <p:extLst>
      <p:ext uri="{BB962C8B-B14F-4D97-AF65-F5344CB8AC3E}">
        <p14:creationId xmlns:p14="http://schemas.microsoft.com/office/powerpoint/2010/main" val="23667944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571261" y="1648800"/>
            <a:ext cx="9727200" cy="444223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p:cNvSpPr/>
          <p:nvPr/>
        </p:nvSpPr>
        <p:spPr>
          <a:xfrm>
            <a:off x="5084465" y="2051999"/>
            <a:ext cx="2204189" cy="468537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7A30A9B0-C69E-4407-AA9C-9688402002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9195" y="2606078"/>
            <a:ext cx="1253610" cy="1645843"/>
          </a:xfrm>
          <a:prstGeom prst="rect">
            <a:avLst/>
          </a:prstGeom>
        </p:spPr>
      </p:pic>
      <p:cxnSp>
        <p:nvCxnSpPr>
          <p:cNvPr id="8" name="Straight Arrow Connector 7">
            <a:extLst>
              <a:ext uri="{FF2B5EF4-FFF2-40B4-BE49-F238E27FC236}">
                <a16:creationId xmlns:a16="http://schemas.microsoft.com/office/drawing/2014/main" id="{EFA5DAC7-68F5-4FE7-9DBC-1B6FA3FFB69D}"/>
              </a:ext>
            </a:extLst>
          </p:cNvPr>
          <p:cNvCxnSpPr>
            <a:cxnSpLocks/>
          </p:cNvCxnSpPr>
          <p:nvPr/>
        </p:nvCxnSpPr>
        <p:spPr>
          <a:xfrm flipV="1">
            <a:off x="6096000" y="4438397"/>
            <a:ext cx="1" cy="996048"/>
          </a:xfrm>
          <a:prstGeom prst="straightConnector1">
            <a:avLst/>
          </a:prstGeom>
          <a:ln w="444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7A114AE-1E92-4BCC-A0EB-0FF5BDF097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5855" y="5528903"/>
            <a:ext cx="780289" cy="780289"/>
          </a:xfrm>
          <a:prstGeom prst="rect">
            <a:avLst/>
          </a:prstGeom>
        </p:spPr>
      </p:pic>
      <p:sp>
        <p:nvSpPr>
          <p:cNvPr id="12" name="TextBox 11">
            <a:extLst>
              <a:ext uri="{FF2B5EF4-FFF2-40B4-BE49-F238E27FC236}">
                <a16:creationId xmlns:a16="http://schemas.microsoft.com/office/drawing/2014/main" id="{4CBE2220-6811-497F-A568-0F077201F534}"/>
              </a:ext>
            </a:extLst>
          </p:cNvPr>
          <p:cNvSpPr txBox="1"/>
          <p:nvPr/>
        </p:nvSpPr>
        <p:spPr>
          <a:xfrm>
            <a:off x="6398296" y="5939860"/>
            <a:ext cx="2998065" cy="646331"/>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Customer applications &amp; tools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On-Premises + Azure VNet</a:t>
            </a:r>
          </a:p>
        </p:txBody>
      </p:sp>
      <p:pic>
        <p:nvPicPr>
          <p:cNvPr id="13" name="Picture 12">
            <a:extLst>
              <a:ext uri="{FF2B5EF4-FFF2-40B4-BE49-F238E27FC236}">
                <a16:creationId xmlns:a16="http://schemas.microsoft.com/office/drawing/2014/main" id="{97C155D8-9060-4722-8397-83348DA7AD72}"/>
              </a:ext>
            </a:extLst>
          </p:cNvPr>
          <p:cNvPicPr>
            <a:picLocks noChangeAspect="1"/>
          </p:cNvPicPr>
          <p:nvPr/>
        </p:nvPicPr>
        <p:blipFill>
          <a:blip r:embed="rId4"/>
          <a:stretch>
            <a:fillRect/>
          </a:stretch>
        </p:blipFill>
        <p:spPr>
          <a:xfrm>
            <a:off x="9958847" y="3917928"/>
            <a:ext cx="928866" cy="836882"/>
          </a:xfrm>
          <a:prstGeom prst="rect">
            <a:avLst/>
          </a:prstGeom>
        </p:spPr>
      </p:pic>
      <p:pic>
        <p:nvPicPr>
          <p:cNvPr id="14" name="Picture 13">
            <a:extLst>
              <a:ext uri="{FF2B5EF4-FFF2-40B4-BE49-F238E27FC236}">
                <a16:creationId xmlns:a16="http://schemas.microsoft.com/office/drawing/2014/main" id="{8D7219F3-2DD1-4DFC-83BE-6E55D2488F6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17650" y="3600850"/>
            <a:ext cx="780290" cy="780290"/>
          </a:xfrm>
          <a:prstGeom prst="rect">
            <a:avLst/>
          </a:prstGeom>
        </p:spPr>
      </p:pic>
      <p:pic>
        <p:nvPicPr>
          <p:cNvPr id="15" name="Picture 14">
            <a:extLst>
              <a:ext uri="{FF2B5EF4-FFF2-40B4-BE49-F238E27FC236}">
                <a16:creationId xmlns:a16="http://schemas.microsoft.com/office/drawing/2014/main" id="{3FB624F9-C918-457F-B3B9-68D87B8ED0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17650" y="4437732"/>
            <a:ext cx="678518" cy="678518"/>
          </a:xfrm>
          <a:prstGeom prst="rect">
            <a:avLst/>
          </a:prstGeom>
        </p:spPr>
      </p:pic>
      <p:sp>
        <p:nvSpPr>
          <p:cNvPr id="16" name="TextBox 15">
            <a:extLst>
              <a:ext uri="{FF2B5EF4-FFF2-40B4-BE49-F238E27FC236}">
                <a16:creationId xmlns:a16="http://schemas.microsoft.com/office/drawing/2014/main" id="{858BE87F-DA97-4ACD-A191-DC5B635DC10F}"/>
              </a:ext>
            </a:extLst>
          </p:cNvPr>
          <p:cNvSpPr txBox="1"/>
          <p:nvPr/>
        </p:nvSpPr>
        <p:spPr>
          <a:xfrm>
            <a:off x="8687275" y="5238656"/>
            <a:ext cx="2217788" cy="646331"/>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Service dependencies</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Azure</a:t>
            </a:r>
          </a:p>
        </p:txBody>
      </p:sp>
      <p:pic>
        <p:nvPicPr>
          <p:cNvPr id="18" name="Picture 17" descr="A picture containing transport&#10;&#10;Description generated with very high confidence">
            <a:extLst>
              <a:ext uri="{FF2B5EF4-FFF2-40B4-BE49-F238E27FC236}">
                <a16:creationId xmlns:a16="http://schemas.microsoft.com/office/drawing/2014/main" id="{491B87DA-4BB9-4ECF-87F9-7F2C179870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95832" y="2859837"/>
            <a:ext cx="1138323" cy="1138323"/>
          </a:xfrm>
          <a:prstGeom prst="rect">
            <a:avLst/>
          </a:prstGeom>
        </p:spPr>
      </p:pic>
      <p:cxnSp>
        <p:nvCxnSpPr>
          <p:cNvPr id="19" name="Straight Arrow Connector 18">
            <a:extLst>
              <a:ext uri="{FF2B5EF4-FFF2-40B4-BE49-F238E27FC236}">
                <a16:creationId xmlns:a16="http://schemas.microsoft.com/office/drawing/2014/main" id="{0D39B9B5-8DAA-4005-A38E-1E7B9A660B54}"/>
              </a:ext>
            </a:extLst>
          </p:cNvPr>
          <p:cNvCxnSpPr>
            <a:cxnSpLocks/>
          </p:cNvCxnSpPr>
          <p:nvPr/>
        </p:nvCxnSpPr>
        <p:spPr>
          <a:xfrm>
            <a:off x="3723523" y="3371266"/>
            <a:ext cx="1745672" cy="1"/>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5489D4A-78DA-4964-A1AA-BD0D63394889}"/>
              </a:ext>
            </a:extLst>
          </p:cNvPr>
          <p:cNvCxnSpPr>
            <a:cxnSpLocks/>
          </p:cNvCxnSpPr>
          <p:nvPr/>
        </p:nvCxnSpPr>
        <p:spPr>
          <a:xfrm>
            <a:off x="6885484" y="3947696"/>
            <a:ext cx="1927707" cy="0"/>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F1F4DC0-7105-474A-81B0-8FA4DD5522D2}"/>
              </a:ext>
            </a:extLst>
          </p:cNvPr>
          <p:cNvSpPr txBox="1"/>
          <p:nvPr/>
        </p:nvSpPr>
        <p:spPr>
          <a:xfrm>
            <a:off x="1704186" y="4060355"/>
            <a:ext cx="2860720" cy="646331"/>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Management &amp; Deployment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Azure</a:t>
            </a:r>
          </a:p>
        </p:txBody>
      </p:sp>
      <p:cxnSp>
        <p:nvCxnSpPr>
          <p:cNvPr id="26" name="Straight Arrow Connector 25">
            <a:extLst>
              <a:ext uri="{FF2B5EF4-FFF2-40B4-BE49-F238E27FC236}">
                <a16:creationId xmlns:a16="http://schemas.microsoft.com/office/drawing/2014/main" id="{A86D41B3-B499-4511-B420-817152D93C0F}"/>
              </a:ext>
            </a:extLst>
          </p:cNvPr>
          <p:cNvCxnSpPr>
            <a:cxnSpLocks/>
          </p:cNvCxnSpPr>
          <p:nvPr/>
        </p:nvCxnSpPr>
        <p:spPr>
          <a:xfrm>
            <a:off x="6885484" y="3042727"/>
            <a:ext cx="1863309" cy="1"/>
          </a:xfrm>
          <a:prstGeom prst="straightConnector1">
            <a:avLst/>
          </a:prstGeom>
          <a:ln w="4445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C5AF6D6-EF36-4A5D-8D02-EA62F962BA81}"/>
              </a:ext>
            </a:extLst>
          </p:cNvPr>
          <p:cNvSpPr txBox="1"/>
          <p:nvPr/>
        </p:nvSpPr>
        <p:spPr>
          <a:xfrm>
            <a:off x="6255000" y="4245149"/>
            <a:ext cx="2269596" cy="707886"/>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Azure SQL Database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Managed Instance</a:t>
            </a:r>
          </a:p>
        </p:txBody>
      </p:sp>
      <p:cxnSp>
        <p:nvCxnSpPr>
          <p:cNvPr id="37" name="Straight Arrow Connector 36">
            <a:extLst>
              <a:ext uri="{FF2B5EF4-FFF2-40B4-BE49-F238E27FC236}">
                <a16:creationId xmlns:a16="http://schemas.microsoft.com/office/drawing/2014/main" id="{4C536E5D-7434-4E13-8E31-53F721877625}"/>
              </a:ext>
            </a:extLst>
          </p:cNvPr>
          <p:cNvCxnSpPr>
            <a:cxnSpLocks/>
          </p:cNvCxnSpPr>
          <p:nvPr/>
        </p:nvCxnSpPr>
        <p:spPr>
          <a:xfrm flipH="1">
            <a:off x="3723523" y="3574040"/>
            <a:ext cx="1745673" cy="0"/>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39B9B5-8DAA-4005-A38E-1E7B9A660B54}"/>
              </a:ext>
            </a:extLst>
          </p:cNvPr>
          <p:cNvCxnSpPr>
            <a:cxnSpLocks/>
          </p:cNvCxnSpPr>
          <p:nvPr/>
        </p:nvCxnSpPr>
        <p:spPr>
          <a:xfrm flipV="1">
            <a:off x="2031978" y="5474858"/>
            <a:ext cx="3026142" cy="2693"/>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F1F4DC0-7105-474A-81B0-8FA4DD5522D2}"/>
              </a:ext>
            </a:extLst>
          </p:cNvPr>
          <p:cNvSpPr txBox="1"/>
          <p:nvPr/>
        </p:nvSpPr>
        <p:spPr>
          <a:xfrm>
            <a:off x="132257" y="6091038"/>
            <a:ext cx="1431097" cy="646331"/>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Maintenance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Corpnet</a:t>
            </a:r>
          </a:p>
        </p:txBody>
      </p:sp>
      <p:sp>
        <p:nvSpPr>
          <p:cNvPr id="6" name="TextBox 5"/>
          <p:cNvSpPr txBox="1"/>
          <p:nvPr/>
        </p:nvSpPr>
        <p:spPr>
          <a:xfrm>
            <a:off x="2571261" y="1785600"/>
            <a:ext cx="106473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5B9BD5"/>
                </a:solidFill>
                <a:effectLst/>
                <a:uLnTx/>
                <a:uFillTx/>
                <a:latin typeface="Calibri" panose="020F0502020204030204"/>
                <a:ea typeface="+mn-ea"/>
                <a:cs typeface="+mn-cs"/>
              </a:rPr>
              <a:t>Azure</a:t>
            </a:r>
          </a:p>
        </p:txBody>
      </p:sp>
      <p:sp>
        <p:nvSpPr>
          <p:cNvPr id="7" name="TextBox 6"/>
          <p:cNvSpPr txBox="1"/>
          <p:nvPr/>
        </p:nvSpPr>
        <p:spPr>
          <a:xfrm>
            <a:off x="5120596" y="2106238"/>
            <a:ext cx="856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70AD47">
                    <a:lumMod val="75000"/>
                  </a:srgbClr>
                </a:solidFill>
                <a:effectLst/>
                <a:uLnTx/>
                <a:uFillTx/>
                <a:latin typeface="Calibri" panose="020F0502020204030204"/>
                <a:ea typeface="+mn-ea"/>
                <a:cs typeface="+mn-cs"/>
              </a:rPr>
              <a:t>VNet</a:t>
            </a:r>
            <a:endParaRPr kumimoji="0" lang="en-US" sz="1800" b="0" i="0" u="none" strike="noStrike" kern="1200" cap="none" spc="0" normalizeH="0" baseline="0" noProof="0">
              <a:ln>
                <a:noFill/>
              </a:ln>
              <a:solidFill>
                <a:srgbClr val="70AD47">
                  <a:lumMod val="75000"/>
                </a:srgbClr>
              </a:solidFill>
              <a:effectLst/>
              <a:uLnTx/>
              <a:uFillTx/>
              <a:latin typeface="Calibri" panose="020F0502020204030204"/>
              <a:ea typeface="+mn-ea"/>
              <a:cs typeface="+mn-cs"/>
            </a:endParaRPr>
          </a:p>
        </p:txBody>
      </p:sp>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6410" y="4899986"/>
            <a:ext cx="962618" cy="962618"/>
          </a:xfrm>
          <a:prstGeom prst="rect">
            <a:avLst/>
          </a:prstGeom>
        </p:spPr>
      </p:pic>
      <p:pic>
        <p:nvPicPr>
          <p:cNvPr id="1026" name="Picture 2" descr="Image result for microsoft transparent backgroun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29983" y="2422771"/>
            <a:ext cx="1202824" cy="44245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Image result for microsoft transparent backgroun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0033" y="4343318"/>
            <a:ext cx="1202824" cy="44245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microsoft transparent backgroun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989176" y="1668822"/>
            <a:ext cx="1202824" cy="442451"/>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Straight Arrow Connector 40">
            <a:extLst>
              <a:ext uri="{FF2B5EF4-FFF2-40B4-BE49-F238E27FC236}">
                <a16:creationId xmlns:a16="http://schemas.microsoft.com/office/drawing/2014/main" id="{0D39B9B5-8DAA-4005-A38E-1E7B9A660B54}"/>
              </a:ext>
            </a:extLst>
          </p:cNvPr>
          <p:cNvCxnSpPr>
            <a:cxnSpLocks/>
          </p:cNvCxnSpPr>
          <p:nvPr/>
        </p:nvCxnSpPr>
        <p:spPr>
          <a:xfrm>
            <a:off x="440033" y="841667"/>
            <a:ext cx="525438" cy="0"/>
          </a:xfrm>
          <a:prstGeom prst="straightConnector1">
            <a:avLst/>
          </a:prstGeom>
          <a:ln w="444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31893" y="277707"/>
            <a:ext cx="20995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Legend:</a:t>
            </a:r>
          </a:p>
        </p:txBody>
      </p:sp>
      <p:sp>
        <p:nvSpPr>
          <p:cNvPr id="17" name="TextBox 16"/>
          <p:cNvSpPr txBox="1"/>
          <p:nvPr/>
        </p:nvSpPr>
        <p:spPr>
          <a:xfrm>
            <a:off x="993747" y="688318"/>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Data</a:t>
            </a:r>
          </a:p>
        </p:txBody>
      </p:sp>
      <p:cxnSp>
        <p:nvCxnSpPr>
          <p:cNvPr id="42" name="Straight Arrow Connector 41">
            <a:extLst>
              <a:ext uri="{FF2B5EF4-FFF2-40B4-BE49-F238E27FC236}">
                <a16:creationId xmlns:a16="http://schemas.microsoft.com/office/drawing/2014/main" id="{0D39B9B5-8DAA-4005-A38E-1E7B9A660B54}"/>
              </a:ext>
            </a:extLst>
          </p:cNvPr>
          <p:cNvCxnSpPr>
            <a:cxnSpLocks/>
          </p:cNvCxnSpPr>
          <p:nvPr/>
        </p:nvCxnSpPr>
        <p:spPr>
          <a:xfrm>
            <a:off x="440033" y="1155818"/>
            <a:ext cx="525438" cy="0"/>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993747" y="1002469"/>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Management</a:t>
            </a:r>
          </a:p>
        </p:txBody>
      </p:sp>
      <p:cxnSp>
        <p:nvCxnSpPr>
          <p:cNvPr id="44" name="Straight Arrow Connector 43">
            <a:extLst>
              <a:ext uri="{FF2B5EF4-FFF2-40B4-BE49-F238E27FC236}">
                <a16:creationId xmlns:a16="http://schemas.microsoft.com/office/drawing/2014/main" id="{0D39B9B5-8DAA-4005-A38E-1E7B9A660B54}"/>
              </a:ext>
            </a:extLst>
          </p:cNvPr>
          <p:cNvCxnSpPr>
            <a:cxnSpLocks/>
          </p:cNvCxnSpPr>
          <p:nvPr/>
        </p:nvCxnSpPr>
        <p:spPr>
          <a:xfrm>
            <a:off x="440033" y="1458358"/>
            <a:ext cx="525438" cy="0"/>
          </a:xfrm>
          <a:prstGeom prst="straightConnector1">
            <a:avLst/>
          </a:prstGeom>
          <a:ln w="4445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993747" y="1305009"/>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Certificate </a:t>
            </a:r>
          </a:p>
        </p:txBody>
      </p:sp>
      <p:pic>
        <p:nvPicPr>
          <p:cNvPr id="46" name="Picture 45">
            <a:extLst>
              <a:ext uri="{FF2B5EF4-FFF2-40B4-BE49-F238E27FC236}">
                <a16:creationId xmlns:a16="http://schemas.microsoft.com/office/drawing/2014/main" id="{8728B4F6-363A-462A-A139-47D573131541}"/>
              </a:ext>
            </a:extLst>
          </p:cNvPr>
          <p:cNvPicPr>
            <a:picLocks noChangeAspect="1"/>
          </p:cNvPicPr>
          <p:nvPr/>
        </p:nvPicPr>
        <p:blipFill>
          <a:blip r:embed="rId5"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9066764" y="2655071"/>
            <a:ext cx="780290" cy="780290"/>
          </a:xfrm>
          <a:prstGeom prst="rect">
            <a:avLst/>
          </a:prstGeom>
        </p:spPr>
      </p:pic>
      <p:sp>
        <p:nvSpPr>
          <p:cNvPr id="32" name="Scroll: Horizontal 31">
            <a:extLst>
              <a:ext uri="{FF2B5EF4-FFF2-40B4-BE49-F238E27FC236}">
                <a16:creationId xmlns:a16="http://schemas.microsoft.com/office/drawing/2014/main" id="{CB56FFE9-9F9E-4321-A3CD-3C908B47EEAF}"/>
              </a:ext>
            </a:extLst>
          </p:cNvPr>
          <p:cNvSpPr/>
          <p:nvPr/>
        </p:nvSpPr>
        <p:spPr>
          <a:xfrm>
            <a:off x="9590471" y="2901124"/>
            <a:ext cx="997861" cy="663476"/>
          </a:xfrm>
          <a:prstGeom prst="horizontalScroll">
            <a:avLst/>
          </a:prstGeom>
          <a:solidFill>
            <a:srgbClr val="92D050">
              <a:alpha val="8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C</a:t>
            </a:r>
            <a:r>
              <a:rPr kumimoji="0" lang="en-US" sz="1050" b="0" i="0" u="none" strike="noStrike" kern="1200" cap="none" spc="0" normalizeH="0" baseline="0" noProof="0" dirty="0" err="1">
                <a:ln>
                  <a:noFill/>
                </a:ln>
                <a:solidFill>
                  <a:prstClr val="white"/>
                </a:solidFill>
                <a:effectLst/>
                <a:uLnTx/>
                <a:uFillTx/>
                <a:latin typeface="Calibri" panose="020F0502020204030204"/>
                <a:ea typeface="+mn-ea"/>
                <a:cs typeface="+mn-cs"/>
              </a:rPr>
              <a:t>ertificate</a:t>
            </a: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 Revocation List</a:t>
            </a:r>
          </a:p>
        </p:txBody>
      </p:sp>
    </p:spTree>
    <p:extLst>
      <p:ext uri="{BB962C8B-B14F-4D97-AF65-F5344CB8AC3E}">
        <p14:creationId xmlns:p14="http://schemas.microsoft.com/office/powerpoint/2010/main" val="16268368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571261" y="1648800"/>
            <a:ext cx="9727200" cy="444223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p:cNvSpPr/>
          <p:nvPr/>
        </p:nvSpPr>
        <p:spPr>
          <a:xfrm>
            <a:off x="5084465" y="2051999"/>
            <a:ext cx="2204189" cy="468537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7A30A9B0-C69E-4407-AA9C-9688402002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9195" y="2606078"/>
            <a:ext cx="1253610" cy="1645843"/>
          </a:xfrm>
          <a:prstGeom prst="rect">
            <a:avLst/>
          </a:prstGeom>
        </p:spPr>
      </p:pic>
      <p:cxnSp>
        <p:nvCxnSpPr>
          <p:cNvPr id="8" name="Straight Arrow Connector 7">
            <a:extLst>
              <a:ext uri="{FF2B5EF4-FFF2-40B4-BE49-F238E27FC236}">
                <a16:creationId xmlns:a16="http://schemas.microsoft.com/office/drawing/2014/main" id="{EFA5DAC7-68F5-4FE7-9DBC-1B6FA3FFB69D}"/>
              </a:ext>
            </a:extLst>
          </p:cNvPr>
          <p:cNvCxnSpPr>
            <a:cxnSpLocks/>
          </p:cNvCxnSpPr>
          <p:nvPr/>
        </p:nvCxnSpPr>
        <p:spPr>
          <a:xfrm flipV="1">
            <a:off x="6096000" y="4438397"/>
            <a:ext cx="1" cy="996048"/>
          </a:xfrm>
          <a:prstGeom prst="straightConnector1">
            <a:avLst/>
          </a:prstGeom>
          <a:ln w="444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7A114AE-1E92-4BCC-A0EB-0FF5BDF097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5855" y="5528903"/>
            <a:ext cx="780289" cy="780289"/>
          </a:xfrm>
          <a:prstGeom prst="rect">
            <a:avLst/>
          </a:prstGeom>
        </p:spPr>
      </p:pic>
      <p:sp>
        <p:nvSpPr>
          <p:cNvPr id="12" name="TextBox 11">
            <a:extLst>
              <a:ext uri="{FF2B5EF4-FFF2-40B4-BE49-F238E27FC236}">
                <a16:creationId xmlns:a16="http://schemas.microsoft.com/office/drawing/2014/main" id="{4CBE2220-6811-497F-A568-0F077201F534}"/>
              </a:ext>
            </a:extLst>
          </p:cNvPr>
          <p:cNvSpPr txBox="1"/>
          <p:nvPr/>
        </p:nvSpPr>
        <p:spPr>
          <a:xfrm>
            <a:off x="6398296" y="5939860"/>
            <a:ext cx="2998065" cy="646331"/>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Customer applications &amp; tools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On-Premises + Azure VNet</a:t>
            </a:r>
          </a:p>
        </p:txBody>
      </p:sp>
      <p:pic>
        <p:nvPicPr>
          <p:cNvPr id="13" name="Picture 12">
            <a:extLst>
              <a:ext uri="{FF2B5EF4-FFF2-40B4-BE49-F238E27FC236}">
                <a16:creationId xmlns:a16="http://schemas.microsoft.com/office/drawing/2014/main" id="{97C155D8-9060-4722-8397-83348DA7AD72}"/>
              </a:ext>
            </a:extLst>
          </p:cNvPr>
          <p:cNvPicPr>
            <a:picLocks noChangeAspect="1"/>
          </p:cNvPicPr>
          <p:nvPr/>
        </p:nvPicPr>
        <p:blipFill>
          <a:blip r:embed="rId4"/>
          <a:stretch>
            <a:fillRect/>
          </a:stretch>
        </p:blipFill>
        <p:spPr>
          <a:xfrm>
            <a:off x="9958847" y="3917928"/>
            <a:ext cx="928866" cy="836882"/>
          </a:xfrm>
          <a:prstGeom prst="rect">
            <a:avLst/>
          </a:prstGeom>
        </p:spPr>
      </p:pic>
      <p:pic>
        <p:nvPicPr>
          <p:cNvPr id="14" name="Picture 13">
            <a:extLst>
              <a:ext uri="{FF2B5EF4-FFF2-40B4-BE49-F238E27FC236}">
                <a16:creationId xmlns:a16="http://schemas.microsoft.com/office/drawing/2014/main" id="{8D7219F3-2DD1-4DFC-83BE-6E55D2488F6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17650" y="3600850"/>
            <a:ext cx="780290" cy="780290"/>
          </a:xfrm>
          <a:prstGeom prst="rect">
            <a:avLst/>
          </a:prstGeom>
        </p:spPr>
      </p:pic>
      <p:pic>
        <p:nvPicPr>
          <p:cNvPr id="15" name="Picture 14">
            <a:extLst>
              <a:ext uri="{FF2B5EF4-FFF2-40B4-BE49-F238E27FC236}">
                <a16:creationId xmlns:a16="http://schemas.microsoft.com/office/drawing/2014/main" id="{3FB624F9-C918-457F-B3B9-68D87B8ED0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17650" y="4437732"/>
            <a:ext cx="678518" cy="678518"/>
          </a:xfrm>
          <a:prstGeom prst="rect">
            <a:avLst/>
          </a:prstGeom>
        </p:spPr>
      </p:pic>
      <p:sp>
        <p:nvSpPr>
          <p:cNvPr id="16" name="TextBox 15">
            <a:extLst>
              <a:ext uri="{FF2B5EF4-FFF2-40B4-BE49-F238E27FC236}">
                <a16:creationId xmlns:a16="http://schemas.microsoft.com/office/drawing/2014/main" id="{858BE87F-DA97-4ACD-A191-DC5B635DC10F}"/>
              </a:ext>
            </a:extLst>
          </p:cNvPr>
          <p:cNvSpPr txBox="1"/>
          <p:nvPr/>
        </p:nvSpPr>
        <p:spPr>
          <a:xfrm>
            <a:off x="8687275" y="5238656"/>
            <a:ext cx="2217788" cy="646331"/>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Service dependencies</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Azure</a:t>
            </a:r>
          </a:p>
        </p:txBody>
      </p:sp>
      <p:pic>
        <p:nvPicPr>
          <p:cNvPr id="18" name="Picture 17" descr="A picture containing transport&#10;&#10;Description generated with very high confidence">
            <a:extLst>
              <a:ext uri="{FF2B5EF4-FFF2-40B4-BE49-F238E27FC236}">
                <a16:creationId xmlns:a16="http://schemas.microsoft.com/office/drawing/2014/main" id="{491B87DA-4BB9-4ECF-87F9-7F2C179870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95832" y="2859837"/>
            <a:ext cx="1138323" cy="1138323"/>
          </a:xfrm>
          <a:prstGeom prst="rect">
            <a:avLst/>
          </a:prstGeom>
        </p:spPr>
      </p:pic>
      <p:cxnSp>
        <p:nvCxnSpPr>
          <p:cNvPr id="19" name="Straight Arrow Connector 18">
            <a:extLst>
              <a:ext uri="{FF2B5EF4-FFF2-40B4-BE49-F238E27FC236}">
                <a16:creationId xmlns:a16="http://schemas.microsoft.com/office/drawing/2014/main" id="{0D39B9B5-8DAA-4005-A38E-1E7B9A660B54}"/>
              </a:ext>
            </a:extLst>
          </p:cNvPr>
          <p:cNvCxnSpPr>
            <a:cxnSpLocks/>
          </p:cNvCxnSpPr>
          <p:nvPr/>
        </p:nvCxnSpPr>
        <p:spPr>
          <a:xfrm>
            <a:off x="3723523" y="3371266"/>
            <a:ext cx="1745672" cy="1"/>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5489D4A-78DA-4964-A1AA-BD0D63394889}"/>
              </a:ext>
            </a:extLst>
          </p:cNvPr>
          <p:cNvCxnSpPr>
            <a:cxnSpLocks/>
          </p:cNvCxnSpPr>
          <p:nvPr/>
        </p:nvCxnSpPr>
        <p:spPr>
          <a:xfrm>
            <a:off x="6885484" y="3947696"/>
            <a:ext cx="1927707" cy="0"/>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F1F4DC0-7105-474A-81B0-8FA4DD5522D2}"/>
              </a:ext>
            </a:extLst>
          </p:cNvPr>
          <p:cNvSpPr txBox="1"/>
          <p:nvPr/>
        </p:nvSpPr>
        <p:spPr>
          <a:xfrm>
            <a:off x="1704186" y="4060355"/>
            <a:ext cx="2860720" cy="646331"/>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Management &amp; Deployment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Azure</a:t>
            </a:r>
          </a:p>
        </p:txBody>
      </p:sp>
      <p:cxnSp>
        <p:nvCxnSpPr>
          <p:cNvPr id="26" name="Straight Arrow Connector 25">
            <a:extLst>
              <a:ext uri="{FF2B5EF4-FFF2-40B4-BE49-F238E27FC236}">
                <a16:creationId xmlns:a16="http://schemas.microsoft.com/office/drawing/2014/main" id="{A86D41B3-B499-4511-B420-817152D93C0F}"/>
              </a:ext>
            </a:extLst>
          </p:cNvPr>
          <p:cNvCxnSpPr>
            <a:cxnSpLocks/>
          </p:cNvCxnSpPr>
          <p:nvPr/>
        </p:nvCxnSpPr>
        <p:spPr>
          <a:xfrm>
            <a:off x="6885484" y="3042727"/>
            <a:ext cx="1863309" cy="1"/>
          </a:xfrm>
          <a:prstGeom prst="straightConnector1">
            <a:avLst/>
          </a:prstGeom>
          <a:ln w="4445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C5AF6D6-EF36-4A5D-8D02-EA62F962BA81}"/>
              </a:ext>
            </a:extLst>
          </p:cNvPr>
          <p:cNvSpPr txBox="1"/>
          <p:nvPr/>
        </p:nvSpPr>
        <p:spPr>
          <a:xfrm>
            <a:off x="6255000" y="4245149"/>
            <a:ext cx="2269596" cy="707886"/>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Azure SQL Database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Managed Instance</a:t>
            </a:r>
          </a:p>
        </p:txBody>
      </p:sp>
      <p:sp>
        <p:nvSpPr>
          <p:cNvPr id="34" name="Scroll: Horizontal 33">
            <a:extLst>
              <a:ext uri="{FF2B5EF4-FFF2-40B4-BE49-F238E27FC236}">
                <a16:creationId xmlns:a16="http://schemas.microsoft.com/office/drawing/2014/main" id="{5A76A63F-3629-412A-BC28-010489E8954C}"/>
              </a:ext>
            </a:extLst>
          </p:cNvPr>
          <p:cNvSpPr/>
          <p:nvPr/>
        </p:nvSpPr>
        <p:spPr>
          <a:xfrm>
            <a:off x="4262806" y="2829331"/>
            <a:ext cx="656395" cy="426792"/>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TLS</a:t>
            </a:r>
          </a:p>
        </p:txBody>
      </p:sp>
      <p:sp>
        <p:nvSpPr>
          <p:cNvPr id="35" name="Scroll: Horizontal 34">
            <a:extLst>
              <a:ext uri="{FF2B5EF4-FFF2-40B4-BE49-F238E27FC236}">
                <a16:creationId xmlns:a16="http://schemas.microsoft.com/office/drawing/2014/main" id="{F6133537-49E3-449C-844E-05EB4A4C6E5A}"/>
              </a:ext>
            </a:extLst>
          </p:cNvPr>
          <p:cNvSpPr/>
          <p:nvPr/>
        </p:nvSpPr>
        <p:spPr>
          <a:xfrm>
            <a:off x="7486002" y="3395481"/>
            <a:ext cx="656395" cy="426792"/>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TLS</a:t>
            </a:r>
          </a:p>
        </p:txBody>
      </p:sp>
      <p:sp>
        <p:nvSpPr>
          <p:cNvPr id="36" name="Scroll: Horizontal 35">
            <a:extLst>
              <a:ext uri="{FF2B5EF4-FFF2-40B4-BE49-F238E27FC236}">
                <a16:creationId xmlns:a16="http://schemas.microsoft.com/office/drawing/2014/main" id="{F78E2765-3CCC-4A25-A230-2E33B5987C01}"/>
              </a:ext>
            </a:extLst>
          </p:cNvPr>
          <p:cNvSpPr/>
          <p:nvPr/>
        </p:nvSpPr>
        <p:spPr>
          <a:xfrm>
            <a:off x="5220799" y="4720986"/>
            <a:ext cx="656395" cy="426792"/>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TLS</a:t>
            </a:r>
          </a:p>
        </p:txBody>
      </p:sp>
      <p:cxnSp>
        <p:nvCxnSpPr>
          <p:cNvPr id="37" name="Straight Arrow Connector 36">
            <a:extLst>
              <a:ext uri="{FF2B5EF4-FFF2-40B4-BE49-F238E27FC236}">
                <a16:creationId xmlns:a16="http://schemas.microsoft.com/office/drawing/2014/main" id="{4C536E5D-7434-4E13-8E31-53F721877625}"/>
              </a:ext>
            </a:extLst>
          </p:cNvPr>
          <p:cNvCxnSpPr>
            <a:cxnSpLocks/>
          </p:cNvCxnSpPr>
          <p:nvPr/>
        </p:nvCxnSpPr>
        <p:spPr>
          <a:xfrm flipH="1">
            <a:off x="3723523" y="3574040"/>
            <a:ext cx="1745673" cy="0"/>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39B9B5-8DAA-4005-A38E-1E7B9A660B54}"/>
              </a:ext>
            </a:extLst>
          </p:cNvPr>
          <p:cNvCxnSpPr>
            <a:cxnSpLocks/>
          </p:cNvCxnSpPr>
          <p:nvPr/>
        </p:nvCxnSpPr>
        <p:spPr>
          <a:xfrm flipV="1">
            <a:off x="2031978" y="5474858"/>
            <a:ext cx="3026142" cy="2693"/>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Scroll: Horizontal 33">
            <a:extLst>
              <a:ext uri="{FF2B5EF4-FFF2-40B4-BE49-F238E27FC236}">
                <a16:creationId xmlns:a16="http://schemas.microsoft.com/office/drawing/2014/main" id="{5A76A63F-3629-412A-BC28-010489E8954C}"/>
              </a:ext>
            </a:extLst>
          </p:cNvPr>
          <p:cNvSpPr/>
          <p:nvPr/>
        </p:nvSpPr>
        <p:spPr>
          <a:xfrm>
            <a:off x="2571261" y="4935616"/>
            <a:ext cx="656395" cy="426792"/>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TLS</a:t>
            </a:r>
          </a:p>
        </p:txBody>
      </p:sp>
      <p:sp>
        <p:nvSpPr>
          <p:cNvPr id="30" name="TextBox 29">
            <a:extLst>
              <a:ext uri="{FF2B5EF4-FFF2-40B4-BE49-F238E27FC236}">
                <a16:creationId xmlns:a16="http://schemas.microsoft.com/office/drawing/2014/main" id="{2F1F4DC0-7105-474A-81B0-8FA4DD5522D2}"/>
              </a:ext>
            </a:extLst>
          </p:cNvPr>
          <p:cNvSpPr txBox="1"/>
          <p:nvPr/>
        </p:nvSpPr>
        <p:spPr>
          <a:xfrm>
            <a:off x="132257" y="6091038"/>
            <a:ext cx="1431097" cy="646331"/>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Maintenance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Corpnet</a:t>
            </a:r>
          </a:p>
        </p:txBody>
      </p:sp>
      <p:sp>
        <p:nvSpPr>
          <p:cNvPr id="6" name="TextBox 5"/>
          <p:cNvSpPr txBox="1"/>
          <p:nvPr/>
        </p:nvSpPr>
        <p:spPr>
          <a:xfrm>
            <a:off x="2571261" y="1785600"/>
            <a:ext cx="106473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5B9BD5"/>
                </a:solidFill>
                <a:effectLst/>
                <a:uLnTx/>
                <a:uFillTx/>
                <a:latin typeface="Calibri" panose="020F0502020204030204"/>
                <a:ea typeface="+mn-ea"/>
                <a:cs typeface="+mn-cs"/>
              </a:rPr>
              <a:t>Azure</a:t>
            </a:r>
          </a:p>
        </p:txBody>
      </p:sp>
      <p:sp>
        <p:nvSpPr>
          <p:cNvPr id="7" name="TextBox 6"/>
          <p:cNvSpPr txBox="1"/>
          <p:nvPr/>
        </p:nvSpPr>
        <p:spPr>
          <a:xfrm>
            <a:off x="5120596" y="2106238"/>
            <a:ext cx="856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70AD47">
                    <a:lumMod val="75000"/>
                  </a:srgbClr>
                </a:solidFill>
                <a:effectLst/>
                <a:uLnTx/>
                <a:uFillTx/>
                <a:latin typeface="Calibri" panose="020F0502020204030204"/>
                <a:ea typeface="+mn-ea"/>
                <a:cs typeface="+mn-cs"/>
              </a:rPr>
              <a:t>VNet</a:t>
            </a:r>
            <a:endParaRPr kumimoji="0" lang="en-US" sz="1800" b="0" i="0" u="none" strike="noStrike" kern="1200" cap="none" spc="0" normalizeH="0" baseline="0" noProof="0">
              <a:ln>
                <a:noFill/>
              </a:ln>
              <a:solidFill>
                <a:srgbClr val="70AD47">
                  <a:lumMod val="75000"/>
                </a:srgbClr>
              </a:solidFill>
              <a:effectLst/>
              <a:uLnTx/>
              <a:uFillTx/>
              <a:latin typeface="Calibri" panose="020F0502020204030204"/>
              <a:ea typeface="+mn-ea"/>
              <a:cs typeface="+mn-cs"/>
            </a:endParaRPr>
          </a:p>
        </p:txBody>
      </p:sp>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6410" y="4899986"/>
            <a:ext cx="962618" cy="962618"/>
          </a:xfrm>
          <a:prstGeom prst="rect">
            <a:avLst/>
          </a:prstGeom>
        </p:spPr>
      </p:pic>
      <p:pic>
        <p:nvPicPr>
          <p:cNvPr id="1026" name="Picture 2" descr="Image result for microsoft transparent backgroun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29983" y="2422771"/>
            <a:ext cx="1202824" cy="44245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Image result for microsoft transparent backgroun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0033" y="4343318"/>
            <a:ext cx="1202824" cy="44245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microsoft transparent backgroun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989176" y="1668822"/>
            <a:ext cx="1202824" cy="442451"/>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Straight Arrow Connector 40">
            <a:extLst>
              <a:ext uri="{FF2B5EF4-FFF2-40B4-BE49-F238E27FC236}">
                <a16:creationId xmlns:a16="http://schemas.microsoft.com/office/drawing/2014/main" id="{0D39B9B5-8DAA-4005-A38E-1E7B9A660B54}"/>
              </a:ext>
            </a:extLst>
          </p:cNvPr>
          <p:cNvCxnSpPr>
            <a:cxnSpLocks/>
          </p:cNvCxnSpPr>
          <p:nvPr/>
        </p:nvCxnSpPr>
        <p:spPr>
          <a:xfrm>
            <a:off x="440033" y="841667"/>
            <a:ext cx="525438" cy="0"/>
          </a:xfrm>
          <a:prstGeom prst="straightConnector1">
            <a:avLst/>
          </a:prstGeom>
          <a:ln w="444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31893" y="277707"/>
            <a:ext cx="20995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Legend:</a:t>
            </a:r>
          </a:p>
        </p:txBody>
      </p:sp>
      <p:sp>
        <p:nvSpPr>
          <p:cNvPr id="17" name="TextBox 16"/>
          <p:cNvSpPr txBox="1"/>
          <p:nvPr/>
        </p:nvSpPr>
        <p:spPr>
          <a:xfrm>
            <a:off x="993747" y="688318"/>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Data</a:t>
            </a:r>
          </a:p>
        </p:txBody>
      </p:sp>
      <p:cxnSp>
        <p:nvCxnSpPr>
          <p:cNvPr id="42" name="Straight Arrow Connector 41">
            <a:extLst>
              <a:ext uri="{FF2B5EF4-FFF2-40B4-BE49-F238E27FC236}">
                <a16:creationId xmlns:a16="http://schemas.microsoft.com/office/drawing/2014/main" id="{0D39B9B5-8DAA-4005-A38E-1E7B9A660B54}"/>
              </a:ext>
            </a:extLst>
          </p:cNvPr>
          <p:cNvCxnSpPr>
            <a:cxnSpLocks/>
          </p:cNvCxnSpPr>
          <p:nvPr/>
        </p:nvCxnSpPr>
        <p:spPr>
          <a:xfrm>
            <a:off x="440033" y="1155818"/>
            <a:ext cx="525438" cy="0"/>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993747" y="1002469"/>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Management</a:t>
            </a:r>
          </a:p>
        </p:txBody>
      </p:sp>
      <p:cxnSp>
        <p:nvCxnSpPr>
          <p:cNvPr id="44" name="Straight Arrow Connector 43">
            <a:extLst>
              <a:ext uri="{FF2B5EF4-FFF2-40B4-BE49-F238E27FC236}">
                <a16:creationId xmlns:a16="http://schemas.microsoft.com/office/drawing/2014/main" id="{0D39B9B5-8DAA-4005-A38E-1E7B9A660B54}"/>
              </a:ext>
            </a:extLst>
          </p:cNvPr>
          <p:cNvCxnSpPr>
            <a:cxnSpLocks/>
          </p:cNvCxnSpPr>
          <p:nvPr/>
        </p:nvCxnSpPr>
        <p:spPr>
          <a:xfrm>
            <a:off x="440033" y="1458358"/>
            <a:ext cx="525438" cy="0"/>
          </a:xfrm>
          <a:prstGeom prst="straightConnector1">
            <a:avLst/>
          </a:prstGeom>
          <a:ln w="4445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993747" y="1305009"/>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Certificate </a:t>
            </a:r>
          </a:p>
        </p:txBody>
      </p:sp>
      <p:pic>
        <p:nvPicPr>
          <p:cNvPr id="46" name="Picture 45">
            <a:extLst>
              <a:ext uri="{FF2B5EF4-FFF2-40B4-BE49-F238E27FC236}">
                <a16:creationId xmlns:a16="http://schemas.microsoft.com/office/drawing/2014/main" id="{8728B4F6-363A-462A-A139-47D573131541}"/>
              </a:ext>
            </a:extLst>
          </p:cNvPr>
          <p:cNvPicPr>
            <a:picLocks noChangeAspect="1"/>
          </p:cNvPicPr>
          <p:nvPr/>
        </p:nvPicPr>
        <p:blipFill>
          <a:blip r:embed="rId5"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9066764" y="2655071"/>
            <a:ext cx="780290" cy="780290"/>
          </a:xfrm>
          <a:prstGeom prst="rect">
            <a:avLst/>
          </a:prstGeom>
        </p:spPr>
      </p:pic>
      <p:sp>
        <p:nvSpPr>
          <p:cNvPr id="32" name="Scroll: Horizontal 31">
            <a:extLst>
              <a:ext uri="{FF2B5EF4-FFF2-40B4-BE49-F238E27FC236}">
                <a16:creationId xmlns:a16="http://schemas.microsoft.com/office/drawing/2014/main" id="{CB56FFE9-9F9E-4321-A3CD-3C908B47EEAF}"/>
              </a:ext>
            </a:extLst>
          </p:cNvPr>
          <p:cNvSpPr/>
          <p:nvPr/>
        </p:nvSpPr>
        <p:spPr>
          <a:xfrm>
            <a:off x="9590471" y="2901124"/>
            <a:ext cx="997861" cy="663476"/>
          </a:xfrm>
          <a:prstGeom prst="horizontalScroll">
            <a:avLst/>
          </a:prstGeom>
          <a:solidFill>
            <a:srgbClr val="92D050">
              <a:alpha val="8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C</a:t>
            </a:r>
            <a:r>
              <a:rPr kumimoji="0" lang="en-US" sz="1050" b="0" i="0" u="none" strike="noStrike" kern="1200" cap="none" spc="0" normalizeH="0" baseline="0" noProof="0" dirty="0" err="1">
                <a:ln>
                  <a:noFill/>
                </a:ln>
                <a:solidFill>
                  <a:prstClr val="white"/>
                </a:solidFill>
                <a:effectLst/>
                <a:uLnTx/>
                <a:uFillTx/>
                <a:latin typeface="Calibri" panose="020F0502020204030204"/>
                <a:ea typeface="+mn-ea"/>
                <a:cs typeface="+mn-cs"/>
              </a:rPr>
              <a:t>ertificate</a:t>
            </a: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 Revocation List</a:t>
            </a:r>
          </a:p>
        </p:txBody>
      </p:sp>
      <p:sp>
        <p:nvSpPr>
          <p:cNvPr id="47" name="Scroll: Horizontal 46">
            <a:extLst>
              <a:ext uri="{FF2B5EF4-FFF2-40B4-BE49-F238E27FC236}">
                <a16:creationId xmlns:a16="http://schemas.microsoft.com/office/drawing/2014/main" id="{00DF03ED-D2EF-4108-8166-EB42A343244C}"/>
              </a:ext>
            </a:extLst>
          </p:cNvPr>
          <p:cNvSpPr/>
          <p:nvPr/>
        </p:nvSpPr>
        <p:spPr>
          <a:xfrm>
            <a:off x="7480015" y="2502979"/>
            <a:ext cx="656395" cy="426792"/>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TLS</a:t>
            </a:r>
          </a:p>
        </p:txBody>
      </p:sp>
    </p:spTree>
    <p:extLst>
      <p:ext uri="{BB962C8B-B14F-4D97-AF65-F5344CB8AC3E}">
        <p14:creationId xmlns:p14="http://schemas.microsoft.com/office/powerpoint/2010/main" val="36993679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682885" y="1112079"/>
            <a:ext cx="10633864" cy="444223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p:cNvSpPr/>
          <p:nvPr/>
        </p:nvSpPr>
        <p:spPr>
          <a:xfrm>
            <a:off x="3138532" y="1408277"/>
            <a:ext cx="2836163" cy="362280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27A114AE-1E92-4BCC-A0EB-0FF5BDF097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93109" y="6478878"/>
            <a:ext cx="780289" cy="780289"/>
          </a:xfrm>
          <a:prstGeom prst="rect">
            <a:avLst/>
          </a:prstGeom>
        </p:spPr>
      </p:pic>
      <p:sp>
        <p:nvSpPr>
          <p:cNvPr id="12" name="TextBox 11">
            <a:extLst>
              <a:ext uri="{FF2B5EF4-FFF2-40B4-BE49-F238E27FC236}">
                <a16:creationId xmlns:a16="http://schemas.microsoft.com/office/drawing/2014/main" id="{4CBE2220-6811-497F-A568-0F077201F534}"/>
              </a:ext>
            </a:extLst>
          </p:cNvPr>
          <p:cNvSpPr txBox="1"/>
          <p:nvPr/>
        </p:nvSpPr>
        <p:spPr>
          <a:xfrm>
            <a:off x="1416921" y="6187255"/>
            <a:ext cx="2681824" cy="584775"/>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Customer applications &amp; tools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On-Premises</a:t>
            </a:r>
          </a:p>
        </p:txBody>
      </p:sp>
      <p:sp>
        <p:nvSpPr>
          <p:cNvPr id="6" name="TextBox 5"/>
          <p:cNvSpPr txBox="1"/>
          <p:nvPr/>
        </p:nvSpPr>
        <p:spPr>
          <a:xfrm>
            <a:off x="1857363" y="1126420"/>
            <a:ext cx="106473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B9BD5"/>
                </a:solidFill>
                <a:effectLst/>
                <a:uLnTx/>
                <a:uFillTx/>
                <a:latin typeface="Calibri" panose="020F0502020204030204"/>
                <a:ea typeface="+mn-ea"/>
                <a:cs typeface="+mn-cs"/>
              </a:rPr>
              <a:t>Azure</a:t>
            </a:r>
          </a:p>
        </p:txBody>
      </p:sp>
      <p:sp>
        <p:nvSpPr>
          <p:cNvPr id="7" name="TextBox 6"/>
          <p:cNvSpPr txBox="1"/>
          <p:nvPr/>
        </p:nvSpPr>
        <p:spPr>
          <a:xfrm>
            <a:off x="3162578" y="1408277"/>
            <a:ext cx="856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VNet</a:t>
            </a:r>
          </a:p>
        </p:txBody>
      </p:sp>
      <p:sp>
        <p:nvSpPr>
          <p:cNvPr id="34" name="Rectangle 33">
            <a:extLst>
              <a:ext uri="{FF2B5EF4-FFF2-40B4-BE49-F238E27FC236}">
                <a16:creationId xmlns:a16="http://schemas.microsoft.com/office/drawing/2014/main" id="{B8993643-7DA9-4690-93DE-D35172065CB1}"/>
              </a:ext>
            </a:extLst>
          </p:cNvPr>
          <p:cNvSpPr/>
          <p:nvPr/>
        </p:nvSpPr>
        <p:spPr bwMode="auto">
          <a:xfrm>
            <a:off x="3359484" y="2009435"/>
            <a:ext cx="2104282" cy="2294625"/>
          </a:xfrm>
          <a:prstGeom prst="rect">
            <a:avLst/>
          </a:prstGeom>
          <a:solidFill>
            <a:schemeClr val="accent6">
              <a:lumMod val="60000"/>
              <a:lumOff val="40000"/>
            </a:schemeClr>
          </a:solidFill>
          <a:ln w="19050">
            <a:solidFill>
              <a:schemeClr val="accent6">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solidFill>
                <a:prstClr val="black">
                  <a:lumMod val="65000"/>
                  <a:lumOff val="35000"/>
                </a:prstClr>
              </a:solidFill>
              <a:effectLst/>
              <a:uLnTx/>
              <a:uFillTx/>
              <a:latin typeface="Calibri" panose="020F0502020204030204"/>
              <a:ea typeface="Segoe UI" pitchFamily="34" charset="0"/>
              <a:cs typeface="Segoe UI" pitchFamily="34" charset="0"/>
            </a:endParaRPr>
          </a:p>
        </p:txBody>
      </p:sp>
      <p:pic>
        <p:nvPicPr>
          <p:cNvPr id="35" name="Picture 34">
            <a:extLst>
              <a:ext uri="{FF2B5EF4-FFF2-40B4-BE49-F238E27FC236}">
                <a16:creationId xmlns:a16="http://schemas.microsoft.com/office/drawing/2014/main" id="{7A30A9B0-C69E-4407-AA9C-9688402002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05256" y="2222543"/>
            <a:ext cx="951357" cy="1249020"/>
          </a:xfrm>
          <a:prstGeom prst="rect">
            <a:avLst/>
          </a:prstGeom>
        </p:spPr>
      </p:pic>
      <p:cxnSp>
        <p:nvCxnSpPr>
          <p:cNvPr id="8" name="Straight Arrow Connector 7">
            <a:extLst>
              <a:ext uri="{FF2B5EF4-FFF2-40B4-BE49-F238E27FC236}">
                <a16:creationId xmlns:a16="http://schemas.microsoft.com/office/drawing/2014/main" id="{EFA5DAC7-68F5-4FE7-9DBC-1B6FA3FFB69D}"/>
              </a:ext>
            </a:extLst>
          </p:cNvPr>
          <p:cNvCxnSpPr>
            <a:cxnSpLocks/>
          </p:cNvCxnSpPr>
          <p:nvPr/>
        </p:nvCxnSpPr>
        <p:spPr>
          <a:xfrm flipV="1">
            <a:off x="4874110" y="4094828"/>
            <a:ext cx="0" cy="2283466"/>
          </a:xfrm>
          <a:prstGeom prst="straightConnector1">
            <a:avLst/>
          </a:prstGeom>
          <a:ln w="44450">
            <a:solidFill>
              <a:schemeClr val="accent3">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598143" y="3590697"/>
            <a:ext cx="145389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52.246.255.77</a:t>
            </a:r>
          </a:p>
        </p:txBody>
      </p:sp>
      <p:sp>
        <p:nvSpPr>
          <p:cNvPr id="42" name="TextBox 41"/>
          <p:cNvSpPr txBox="1"/>
          <p:nvPr/>
        </p:nvSpPr>
        <p:spPr>
          <a:xfrm>
            <a:off x="5334566" y="5632240"/>
            <a:ext cx="145389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SNAT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23.125.76.123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20.45.12.456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3" name="Picture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32330" y="5776912"/>
            <a:ext cx="736098" cy="493009"/>
          </a:xfrm>
          <a:prstGeom prst="rect">
            <a:avLst/>
          </a:prstGeom>
          <a:solidFill>
            <a:schemeClr val="bg1"/>
          </a:solidFill>
          <a:ln w="76200">
            <a:noFill/>
          </a:ln>
        </p:spPr>
      </p:pic>
      <p:graphicFrame>
        <p:nvGraphicFramePr>
          <p:cNvPr id="14" name="Table 13"/>
          <p:cNvGraphicFramePr>
            <a:graphicFrameLocks noGrp="1"/>
          </p:cNvGraphicFramePr>
          <p:nvPr/>
        </p:nvGraphicFramePr>
        <p:xfrm>
          <a:off x="1410317" y="5691477"/>
          <a:ext cx="2609062" cy="274320"/>
        </p:xfrm>
        <a:graphic>
          <a:graphicData uri="http://schemas.openxmlformats.org/drawingml/2006/table">
            <a:tbl>
              <a:tblPr firstRow="1" bandRow="1">
                <a:tableStyleId>{08FB837D-C827-4EFA-A057-4D05807E0F7C}</a:tableStyleId>
              </a:tblPr>
              <a:tblGrid>
                <a:gridCol w="828724">
                  <a:extLst>
                    <a:ext uri="{9D8B030D-6E8A-4147-A177-3AD203B41FA5}">
                      <a16:colId xmlns:a16="http://schemas.microsoft.com/office/drawing/2014/main" val="370730224"/>
                    </a:ext>
                  </a:extLst>
                </a:gridCol>
                <a:gridCol w="1122451">
                  <a:extLst>
                    <a:ext uri="{9D8B030D-6E8A-4147-A177-3AD203B41FA5}">
                      <a16:colId xmlns:a16="http://schemas.microsoft.com/office/drawing/2014/main" val="278068220"/>
                    </a:ext>
                  </a:extLst>
                </a:gridCol>
                <a:gridCol w="657887">
                  <a:extLst>
                    <a:ext uri="{9D8B030D-6E8A-4147-A177-3AD203B41FA5}">
                      <a16:colId xmlns:a16="http://schemas.microsoft.com/office/drawing/2014/main" val="2400307924"/>
                    </a:ext>
                  </a:extLst>
                </a:gridCol>
              </a:tblGrid>
              <a:tr h="248076">
                <a:tc>
                  <a:txBody>
                    <a:bodyPr/>
                    <a:lstStyle/>
                    <a:p>
                      <a:r>
                        <a:rPr lang="en-US" sz="1200" b="0" dirty="0"/>
                        <a:t>Allow Out</a:t>
                      </a:r>
                    </a:p>
                  </a:txBody>
                  <a:tcPr>
                    <a:lnL w="6350" cap="flat" cmpd="sng" algn="ctr">
                      <a:noFill/>
                      <a:prstDash val="solid"/>
                      <a:miter lim="800000"/>
                    </a:lnL>
                    <a:lnR>
                      <a:noFill/>
                    </a:lnR>
                    <a:lnT w="6350" cap="flat" cmpd="sng" algn="ctr">
                      <a:noFill/>
                      <a:prstDash val="solid"/>
                      <a:miter lim="800000"/>
                    </a:lnT>
                    <a:lnB w="12700" cap="flat" cmpd="sng" algn="ctr">
                      <a:noFill/>
                      <a:prstDash val="solid"/>
                      <a:miter lim="800000"/>
                    </a:lnB>
                    <a:solidFill>
                      <a:srgbClr val="00B050"/>
                    </a:solidFill>
                  </a:tcPr>
                </a:tc>
                <a:tc>
                  <a:txBody>
                    <a:bodyPr/>
                    <a:lstStyle/>
                    <a:p>
                      <a:r>
                        <a:rPr lang="en-US" sz="1200" b="0" dirty="0"/>
                        <a:t>52.246.255.77</a:t>
                      </a:r>
                    </a:p>
                  </a:txBody>
                  <a:tcPr>
                    <a:lnL>
                      <a:noFill/>
                    </a:lnL>
                    <a:lnR>
                      <a:noFill/>
                    </a:lnR>
                    <a:lnT w="6350" cap="flat" cmpd="sng" algn="ctr">
                      <a:noFill/>
                      <a:prstDash val="solid"/>
                      <a:miter lim="800000"/>
                    </a:lnT>
                    <a:lnB w="12700" cap="flat" cmpd="sng" algn="ctr">
                      <a:noFill/>
                      <a:prstDash val="solid"/>
                      <a:miter lim="800000"/>
                    </a:lnB>
                    <a:solidFill>
                      <a:srgbClr val="00B050"/>
                    </a:solidFill>
                  </a:tcPr>
                </a:tc>
                <a:tc>
                  <a:txBody>
                    <a:bodyPr/>
                    <a:lstStyle/>
                    <a:p>
                      <a:r>
                        <a:rPr lang="en-US" sz="1200" b="0" dirty="0"/>
                        <a:t>3342</a:t>
                      </a:r>
                    </a:p>
                  </a:txBody>
                  <a:tcPr>
                    <a:lnL>
                      <a:noFill/>
                    </a:lnL>
                    <a:lnR w="6350" cap="flat" cmpd="sng" algn="ctr">
                      <a:noFill/>
                      <a:prstDash val="solid"/>
                      <a:miter lim="800000"/>
                    </a:lnR>
                    <a:lnT w="6350" cap="flat" cmpd="sng" algn="ctr">
                      <a:noFill/>
                      <a:prstDash val="solid"/>
                      <a:miter lim="800000"/>
                    </a:lnT>
                    <a:lnB w="12700" cap="flat" cmpd="sng" algn="ctr">
                      <a:noFill/>
                      <a:prstDash val="solid"/>
                      <a:miter lim="800000"/>
                    </a:lnB>
                    <a:solidFill>
                      <a:srgbClr val="00B050"/>
                    </a:solidFill>
                  </a:tcPr>
                </a:tc>
                <a:extLst>
                  <a:ext uri="{0D108BD9-81ED-4DB2-BD59-A6C34878D82A}">
                    <a16:rowId xmlns:a16="http://schemas.microsoft.com/office/drawing/2014/main" val="2880337600"/>
                  </a:ext>
                </a:extLst>
              </a:tr>
            </a:tbl>
          </a:graphicData>
        </a:graphic>
      </p:graphicFrame>
      <p:graphicFrame>
        <p:nvGraphicFramePr>
          <p:cNvPr id="52" name="Table 51"/>
          <p:cNvGraphicFramePr>
            <a:graphicFrameLocks noGrp="1"/>
          </p:cNvGraphicFramePr>
          <p:nvPr/>
        </p:nvGraphicFramePr>
        <p:xfrm>
          <a:off x="1416921" y="4597685"/>
          <a:ext cx="2609062" cy="548640"/>
        </p:xfrm>
        <a:graphic>
          <a:graphicData uri="http://schemas.openxmlformats.org/drawingml/2006/table">
            <a:tbl>
              <a:tblPr firstRow="1" bandRow="1">
                <a:tableStyleId>{08FB837D-C827-4EFA-A057-4D05807E0F7C}</a:tableStyleId>
              </a:tblPr>
              <a:tblGrid>
                <a:gridCol w="828724">
                  <a:extLst>
                    <a:ext uri="{9D8B030D-6E8A-4147-A177-3AD203B41FA5}">
                      <a16:colId xmlns:a16="http://schemas.microsoft.com/office/drawing/2014/main" val="370730224"/>
                    </a:ext>
                  </a:extLst>
                </a:gridCol>
                <a:gridCol w="1122451">
                  <a:extLst>
                    <a:ext uri="{9D8B030D-6E8A-4147-A177-3AD203B41FA5}">
                      <a16:colId xmlns:a16="http://schemas.microsoft.com/office/drawing/2014/main" val="278068220"/>
                    </a:ext>
                  </a:extLst>
                </a:gridCol>
                <a:gridCol w="657887">
                  <a:extLst>
                    <a:ext uri="{9D8B030D-6E8A-4147-A177-3AD203B41FA5}">
                      <a16:colId xmlns:a16="http://schemas.microsoft.com/office/drawing/2014/main" val="2400307924"/>
                    </a:ext>
                  </a:extLst>
                </a:gridCol>
              </a:tblGrid>
              <a:tr h="248076">
                <a:tc>
                  <a:txBody>
                    <a:bodyPr/>
                    <a:lstStyle/>
                    <a:p>
                      <a:r>
                        <a:rPr lang="en-US" sz="1200" b="0" dirty="0">
                          <a:solidFill>
                            <a:schemeClr val="bg1"/>
                          </a:solidFill>
                        </a:rPr>
                        <a:t>Allow In</a:t>
                      </a:r>
                    </a:p>
                  </a:txBody>
                  <a:tcPr>
                    <a:lnL w="6350" cap="flat" cmpd="sng" algn="ctr">
                      <a:noFill/>
                      <a:prstDash val="solid"/>
                      <a:miter lim="800000"/>
                    </a:lnL>
                    <a:lnR>
                      <a:noFill/>
                    </a:lnR>
                    <a:lnT w="6350" cap="flat" cmpd="sng" algn="ctr">
                      <a:noFill/>
                      <a:prstDash val="solid"/>
                      <a:miter lim="800000"/>
                    </a:lnT>
                    <a:lnB w="12700" cap="flat" cmpd="sng" algn="ctr">
                      <a:noFill/>
                      <a:prstDash val="solid"/>
                      <a:miter lim="800000"/>
                    </a:lnB>
                    <a:solidFill>
                      <a:schemeClr val="accent1"/>
                    </a:solidFill>
                  </a:tcPr>
                </a:tc>
                <a:tc>
                  <a:txBody>
                    <a:bodyPr/>
                    <a:lstStyle/>
                    <a:p>
                      <a:r>
                        <a:rPr lang="en-US" sz="1200" b="0" dirty="0">
                          <a:solidFill>
                            <a:schemeClr val="bg1"/>
                          </a:solidFill>
                        </a:rPr>
                        <a:t>23.125.76.123</a:t>
                      </a:r>
                    </a:p>
                  </a:txBody>
                  <a:tcPr>
                    <a:lnL>
                      <a:noFill/>
                    </a:lnL>
                    <a:lnR>
                      <a:noFill/>
                    </a:lnR>
                    <a:lnT w="6350" cap="flat" cmpd="sng" algn="ctr">
                      <a:noFill/>
                      <a:prstDash val="solid"/>
                      <a:miter lim="800000"/>
                    </a:lnT>
                    <a:lnB w="12700" cap="flat" cmpd="sng" algn="ctr">
                      <a:noFill/>
                      <a:prstDash val="solid"/>
                      <a:miter lim="800000"/>
                    </a:lnB>
                    <a:solidFill>
                      <a:schemeClr val="accent1"/>
                    </a:solidFill>
                  </a:tcPr>
                </a:tc>
                <a:tc>
                  <a:txBody>
                    <a:bodyPr/>
                    <a:lstStyle/>
                    <a:p>
                      <a:r>
                        <a:rPr lang="en-US" sz="1200" b="0" dirty="0">
                          <a:solidFill>
                            <a:schemeClr val="bg1"/>
                          </a:solidFill>
                        </a:rPr>
                        <a:t>3342</a:t>
                      </a:r>
                    </a:p>
                  </a:txBody>
                  <a:tcPr>
                    <a:lnL>
                      <a:noFill/>
                    </a:lnL>
                    <a:lnR w="6350" cap="flat" cmpd="sng" algn="ctr">
                      <a:noFill/>
                      <a:prstDash val="solid"/>
                      <a:miter lim="800000"/>
                    </a:lnR>
                    <a:lnT w="6350" cap="flat" cmpd="sng" algn="ctr">
                      <a:noFill/>
                      <a:prstDash val="solid"/>
                      <a:miter lim="800000"/>
                    </a:lnT>
                    <a:lnB w="12700" cap="flat" cmpd="sng" algn="ctr">
                      <a:noFill/>
                      <a:prstDash val="solid"/>
                      <a:miter lim="800000"/>
                    </a:lnB>
                    <a:solidFill>
                      <a:schemeClr val="accent1"/>
                    </a:solidFill>
                  </a:tcPr>
                </a:tc>
                <a:extLst>
                  <a:ext uri="{0D108BD9-81ED-4DB2-BD59-A6C34878D82A}">
                    <a16:rowId xmlns:a16="http://schemas.microsoft.com/office/drawing/2014/main" val="2880337600"/>
                  </a:ext>
                </a:extLst>
              </a:tr>
              <a:tr h="248076">
                <a:tc>
                  <a:txBody>
                    <a:bodyPr/>
                    <a:lstStyle/>
                    <a:p>
                      <a:endParaRPr lang="en-US" sz="1200" b="0" dirty="0">
                        <a:solidFill>
                          <a:schemeClr val="bg1"/>
                        </a:solidFill>
                      </a:endParaRPr>
                    </a:p>
                  </a:txBody>
                  <a:tcPr>
                    <a:lnL w="6350" cap="flat" cmpd="sng" algn="ctr">
                      <a:noFill/>
                      <a:prstDash val="solid"/>
                      <a:miter lim="800000"/>
                    </a:lnL>
                    <a:lnR w="6350" cap="flat" cmpd="sng" algn="ctr">
                      <a:noFill/>
                      <a:prstDash val="solid"/>
                      <a:miter lim="800000"/>
                    </a:lnR>
                    <a:lnT w="12700" cap="flat" cmpd="sng" algn="ctr">
                      <a:noFill/>
                      <a:prstDash val="solid"/>
                      <a:miter lim="800000"/>
                    </a:lnT>
                    <a:lnB w="6350" cap="flat" cmpd="sng" algn="ctr">
                      <a:noFill/>
                      <a:prstDash val="solid"/>
                      <a:miter lim="800000"/>
                    </a:lnB>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bg1"/>
                          </a:solidFill>
                        </a:rPr>
                        <a:t>20.45.12.456</a:t>
                      </a:r>
                    </a:p>
                  </a:txBody>
                  <a:tcPr>
                    <a:lnL w="6350" cap="flat" cmpd="sng" algn="ctr">
                      <a:noFill/>
                      <a:prstDash val="solid"/>
                      <a:miter lim="800000"/>
                    </a:lnL>
                    <a:lnR w="6350" cap="flat" cmpd="sng" algn="ctr">
                      <a:noFill/>
                      <a:prstDash val="solid"/>
                      <a:miter lim="800000"/>
                    </a:lnR>
                    <a:lnT w="12700" cap="flat" cmpd="sng" algn="ctr">
                      <a:noFill/>
                      <a:prstDash val="solid"/>
                      <a:miter lim="800000"/>
                    </a:lnT>
                    <a:lnB w="6350" cap="flat" cmpd="sng" algn="ctr">
                      <a:noFill/>
                      <a:prstDash val="solid"/>
                      <a:miter lim="800000"/>
                    </a:lnB>
                    <a:solidFill>
                      <a:schemeClr val="accent1"/>
                    </a:solidFill>
                  </a:tcPr>
                </a:tc>
                <a:tc>
                  <a:txBody>
                    <a:bodyPr/>
                    <a:lstStyle/>
                    <a:p>
                      <a:endParaRPr lang="en-US" sz="1200" b="0" dirty="0">
                        <a:solidFill>
                          <a:schemeClr val="bg1"/>
                        </a:solidFill>
                      </a:endParaRPr>
                    </a:p>
                  </a:txBody>
                  <a:tcPr>
                    <a:lnL w="6350" cap="flat" cmpd="sng" algn="ctr">
                      <a:noFill/>
                      <a:prstDash val="solid"/>
                      <a:miter lim="800000"/>
                    </a:lnL>
                    <a:lnR w="6350" cap="flat" cmpd="sng" algn="ctr">
                      <a:noFill/>
                      <a:prstDash val="solid"/>
                      <a:miter lim="800000"/>
                    </a:lnR>
                    <a:lnT w="12700" cap="flat" cmpd="sng" algn="ctr">
                      <a:noFill/>
                      <a:prstDash val="solid"/>
                      <a:miter lim="800000"/>
                    </a:lnT>
                    <a:lnB w="6350" cap="flat" cmpd="sng" algn="ctr">
                      <a:noFill/>
                      <a:prstDash val="solid"/>
                      <a:miter lim="800000"/>
                    </a:lnB>
                    <a:solidFill>
                      <a:schemeClr val="accent1"/>
                    </a:solidFill>
                  </a:tcPr>
                </a:tc>
                <a:extLst>
                  <a:ext uri="{0D108BD9-81ED-4DB2-BD59-A6C34878D82A}">
                    <a16:rowId xmlns:a16="http://schemas.microsoft.com/office/drawing/2014/main" val="862156366"/>
                  </a:ext>
                </a:extLst>
              </a:tr>
            </a:tbl>
          </a:graphicData>
        </a:graphic>
      </p:graphicFrame>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85461" y="4643096"/>
            <a:ext cx="634958" cy="634958"/>
          </a:xfrm>
          <a:prstGeom prst="rect">
            <a:avLst/>
          </a:prstGeom>
        </p:spPr>
      </p:pic>
      <p:sp>
        <p:nvSpPr>
          <p:cNvPr id="59" name="Rectangle 58"/>
          <p:cNvSpPr/>
          <p:nvPr/>
        </p:nvSpPr>
        <p:spPr>
          <a:xfrm>
            <a:off x="8946893" y="1408277"/>
            <a:ext cx="2836163" cy="3622805"/>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8970939" y="1408277"/>
            <a:ext cx="856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VNet</a:t>
            </a:r>
          </a:p>
        </p:txBody>
      </p:sp>
      <p:sp>
        <p:nvSpPr>
          <p:cNvPr id="68" name="Rectangle 67">
            <a:extLst>
              <a:ext uri="{FF2B5EF4-FFF2-40B4-BE49-F238E27FC236}">
                <a16:creationId xmlns:a16="http://schemas.microsoft.com/office/drawing/2014/main" id="{B8993643-7DA9-4690-93DE-D35172065CB1}"/>
              </a:ext>
            </a:extLst>
          </p:cNvPr>
          <p:cNvSpPr/>
          <p:nvPr/>
        </p:nvSpPr>
        <p:spPr bwMode="auto">
          <a:xfrm>
            <a:off x="9447941" y="1919026"/>
            <a:ext cx="2104282" cy="2678659"/>
          </a:xfrm>
          <a:prstGeom prst="rect">
            <a:avLst/>
          </a:prstGeom>
          <a:solidFill>
            <a:schemeClr val="accent5">
              <a:lumMod val="60000"/>
              <a:lumOff val="40000"/>
            </a:schemeClr>
          </a:solid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Segoe UI" pitchFamily="34" charset="0"/>
              <a:cs typeface="Segoe UI" pitchFamily="34" charset="0"/>
            </a:endParaRPr>
          </a:p>
        </p:txBody>
      </p:sp>
      <p:cxnSp>
        <p:nvCxnSpPr>
          <p:cNvPr id="17" name="Straight Connector 16"/>
          <p:cNvCxnSpPr/>
          <p:nvPr/>
        </p:nvCxnSpPr>
        <p:spPr>
          <a:xfrm>
            <a:off x="4409522" y="3471563"/>
            <a:ext cx="0" cy="380744"/>
          </a:xfrm>
          <a:prstGeom prst="line">
            <a:avLst/>
          </a:prstGeom>
          <a:ln w="34925">
            <a:solidFill>
              <a:schemeClr val="tx1">
                <a:lumMod val="50000"/>
                <a:lumOff val="50000"/>
              </a:schemeClr>
            </a:solidFill>
            <a:tailEnd type="oval" w="lg" len="lg"/>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54913" y="2156279"/>
            <a:ext cx="1094217" cy="1094217"/>
          </a:xfrm>
          <a:prstGeom prst="rect">
            <a:avLst/>
          </a:prstGeom>
        </p:spPr>
      </p:pic>
      <p:cxnSp>
        <p:nvCxnSpPr>
          <p:cNvPr id="72" name="Straight Connector 71"/>
          <p:cNvCxnSpPr/>
          <p:nvPr/>
        </p:nvCxnSpPr>
        <p:spPr>
          <a:xfrm flipH="1">
            <a:off x="9781536" y="2543267"/>
            <a:ext cx="373377" cy="0"/>
          </a:xfrm>
          <a:prstGeom prst="line">
            <a:avLst/>
          </a:prstGeom>
          <a:ln w="34925">
            <a:solidFill>
              <a:schemeClr val="accent5"/>
            </a:solidFill>
            <a:tailEnd type="oval" w="lg" len="lg"/>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9625767" y="3205585"/>
            <a:ext cx="145389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VIP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56.226.155.47</a:t>
            </a:r>
          </a:p>
        </p:txBody>
      </p:sp>
      <p:graphicFrame>
        <p:nvGraphicFramePr>
          <p:cNvPr id="74" name="Table 73"/>
          <p:cNvGraphicFramePr>
            <a:graphicFrameLocks noGrp="1"/>
          </p:cNvGraphicFramePr>
          <p:nvPr/>
        </p:nvGraphicFramePr>
        <p:xfrm>
          <a:off x="6572314" y="3747029"/>
          <a:ext cx="2609062" cy="274320"/>
        </p:xfrm>
        <a:graphic>
          <a:graphicData uri="http://schemas.openxmlformats.org/drawingml/2006/table">
            <a:tbl>
              <a:tblPr firstRow="1" bandRow="1">
                <a:tableStyleId>{08FB837D-C827-4EFA-A057-4D05807E0F7C}</a:tableStyleId>
              </a:tblPr>
              <a:tblGrid>
                <a:gridCol w="828724">
                  <a:extLst>
                    <a:ext uri="{9D8B030D-6E8A-4147-A177-3AD203B41FA5}">
                      <a16:colId xmlns:a16="http://schemas.microsoft.com/office/drawing/2014/main" val="370730224"/>
                    </a:ext>
                  </a:extLst>
                </a:gridCol>
                <a:gridCol w="1122451">
                  <a:extLst>
                    <a:ext uri="{9D8B030D-6E8A-4147-A177-3AD203B41FA5}">
                      <a16:colId xmlns:a16="http://schemas.microsoft.com/office/drawing/2014/main" val="278068220"/>
                    </a:ext>
                  </a:extLst>
                </a:gridCol>
                <a:gridCol w="657887">
                  <a:extLst>
                    <a:ext uri="{9D8B030D-6E8A-4147-A177-3AD203B41FA5}">
                      <a16:colId xmlns:a16="http://schemas.microsoft.com/office/drawing/2014/main" val="2400307924"/>
                    </a:ext>
                  </a:extLst>
                </a:gridCol>
              </a:tblGrid>
              <a:tr h="231349">
                <a:tc>
                  <a:txBody>
                    <a:bodyPr/>
                    <a:lstStyle/>
                    <a:p>
                      <a:r>
                        <a:rPr lang="en-US" sz="1200" b="0" dirty="0"/>
                        <a:t>Allow Out</a:t>
                      </a:r>
                    </a:p>
                  </a:txBody>
                  <a:tcPr>
                    <a:lnL w="6350" cap="flat" cmpd="sng" algn="ctr">
                      <a:noFill/>
                      <a:prstDash val="solid"/>
                      <a:miter lim="800000"/>
                    </a:lnL>
                    <a:lnR>
                      <a:noFill/>
                    </a:lnR>
                    <a:lnT w="6350" cap="flat" cmpd="sng" algn="ctr">
                      <a:noFill/>
                      <a:prstDash val="solid"/>
                      <a:miter lim="800000"/>
                    </a:lnT>
                    <a:lnB w="12700" cap="flat" cmpd="sng" algn="ctr">
                      <a:noFill/>
                      <a:prstDash val="solid"/>
                      <a:miter lim="800000"/>
                    </a:lnB>
                    <a:solidFill>
                      <a:schemeClr val="accent1"/>
                    </a:solidFill>
                  </a:tcPr>
                </a:tc>
                <a:tc>
                  <a:txBody>
                    <a:bodyPr/>
                    <a:lstStyle/>
                    <a:p>
                      <a:r>
                        <a:rPr lang="en-US" sz="1200" b="0" dirty="0"/>
                        <a:t>52.246.255.77</a:t>
                      </a:r>
                    </a:p>
                  </a:txBody>
                  <a:tcPr>
                    <a:lnL>
                      <a:noFill/>
                    </a:lnL>
                    <a:lnR>
                      <a:noFill/>
                    </a:lnR>
                    <a:lnT w="6350" cap="flat" cmpd="sng" algn="ctr">
                      <a:noFill/>
                      <a:prstDash val="solid"/>
                      <a:miter lim="800000"/>
                    </a:lnT>
                    <a:lnB w="12700" cap="flat" cmpd="sng" algn="ctr">
                      <a:noFill/>
                      <a:prstDash val="solid"/>
                      <a:miter lim="800000"/>
                    </a:lnB>
                    <a:solidFill>
                      <a:schemeClr val="accent1"/>
                    </a:solidFill>
                  </a:tcPr>
                </a:tc>
                <a:tc>
                  <a:txBody>
                    <a:bodyPr/>
                    <a:lstStyle/>
                    <a:p>
                      <a:r>
                        <a:rPr lang="en-US" sz="1200" b="0" dirty="0"/>
                        <a:t>3342</a:t>
                      </a:r>
                    </a:p>
                  </a:txBody>
                  <a:tcPr>
                    <a:lnL>
                      <a:noFill/>
                    </a:lnL>
                    <a:lnR w="6350" cap="flat" cmpd="sng" algn="ctr">
                      <a:noFill/>
                      <a:prstDash val="solid"/>
                      <a:miter lim="800000"/>
                    </a:lnR>
                    <a:lnT w="6350" cap="flat" cmpd="sng" algn="ctr">
                      <a:noFill/>
                      <a:prstDash val="solid"/>
                      <a:miter lim="800000"/>
                    </a:lnT>
                    <a:lnB w="12700" cap="flat" cmpd="sng" algn="ctr">
                      <a:noFill/>
                      <a:prstDash val="solid"/>
                      <a:miter lim="800000"/>
                    </a:lnB>
                    <a:solidFill>
                      <a:schemeClr val="accent1"/>
                    </a:solidFill>
                  </a:tcPr>
                </a:tc>
                <a:extLst>
                  <a:ext uri="{0D108BD9-81ED-4DB2-BD59-A6C34878D82A}">
                    <a16:rowId xmlns:a16="http://schemas.microsoft.com/office/drawing/2014/main" val="2880337600"/>
                  </a:ext>
                </a:extLst>
              </a:tr>
            </a:tbl>
          </a:graphicData>
        </a:graphic>
      </p:graphicFrame>
      <p:graphicFrame>
        <p:nvGraphicFramePr>
          <p:cNvPr id="75" name="Table 74"/>
          <p:cNvGraphicFramePr>
            <a:graphicFrameLocks noGrp="1"/>
          </p:cNvGraphicFramePr>
          <p:nvPr/>
        </p:nvGraphicFramePr>
        <p:xfrm>
          <a:off x="5806959" y="1688905"/>
          <a:ext cx="2609062" cy="274320"/>
        </p:xfrm>
        <a:graphic>
          <a:graphicData uri="http://schemas.openxmlformats.org/drawingml/2006/table">
            <a:tbl>
              <a:tblPr firstRow="1" bandRow="1">
                <a:tableStyleId>{08FB837D-C827-4EFA-A057-4D05807E0F7C}</a:tableStyleId>
              </a:tblPr>
              <a:tblGrid>
                <a:gridCol w="828724">
                  <a:extLst>
                    <a:ext uri="{9D8B030D-6E8A-4147-A177-3AD203B41FA5}">
                      <a16:colId xmlns:a16="http://schemas.microsoft.com/office/drawing/2014/main" val="370730224"/>
                    </a:ext>
                  </a:extLst>
                </a:gridCol>
                <a:gridCol w="1122451">
                  <a:extLst>
                    <a:ext uri="{9D8B030D-6E8A-4147-A177-3AD203B41FA5}">
                      <a16:colId xmlns:a16="http://schemas.microsoft.com/office/drawing/2014/main" val="278068220"/>
                    </a:ext>
                  </a:extLst>
                </a:gridCol>
                <a:gridCol w="657887">
                  <a:extLst>
                    <a:ext uri="{9D8B030D-6E8A-4147-A177-3AD203B41FA5}">
                      <a16:colId xmlns:a16="http://schemas.microsoft.com/office/drawing/2014/main" val="2400307924"/>
                    </a:ext>
                  </a:extLst>
                </a:gridCol>
              </a:tblGrid>
              <a:tr h="0">
                <a:tc>
                  <a:txBody>
                    <a:bodyPr/>
                    <a:lstStyle/>
                    <a:p>
                      <a:r>
                        <a:rPr lang="en-US" sz="1200" b="0" dirty="0">
                          <a:solidFill>
                            <a:schemeClr val="bg1"/>
                          </a:solidFill>
                        </a:rPr>
                        <a:t>Allow In</a:t>
                      </a:r>
                    </a:p>
                  </a:txBody>
                  <a:tcPr>
                    <a:lnL w="6350" cap="flat" cmpd="sng" algn="ctr">
                      <a:noFill/>
                      <a:prstDash val="solid"/>
                      <a:miter lim="800000"/>
                    </a:lnL>
                    <a:lnR>
                      <a:noFill/>
                    </a:lnR>
                    <a:lnT w="6350" cap="flat" cmpd="sng" algn="ctr">
                      <a:noFill/>
                      <a:prstDash val="solid"/>
                      <a:miter lim="800000"/>
                    </a:lnT>
                    <a:lnB w="12700" cap="flat" cmpd="sng" algn="ctr">
                      <a:noFill/>
                      <a:prstDash val="solid"/>
                      <a:miter lim="800000"/>
                    </a:lnB>
                    <a:solidFill>
                      <a:schemeClr val="accent1"/>
                    </a:solidFill>
                  </a:tcPr>
                </a:tc>
                <a:tc>
                  <a:txBody>
                    <a:bodyPr/>
                    <a:lstStyle/>
                    <a:p>
                      <a:r>
                        <a:rPr lang="en-US" sz="1200" b="0" dirty="0">
                          <a:solidFill>
                            <a:schemeClr val="bg1"/>
                          </a:solidFill>
                        </a:rPr>
                        <a:t>56.226.155.47</a:t>
                      </a:r>
                    </a:p>
                  </a:txBody>
                  <a:tcPr>
                    <a:lnL>
                      <a:noFill/>
                    </a:lnL>
                    <a:lnR>
                      <a:noFill/>
                    </a:lnR>
                    <a:lnT w="6350" cap="flat" cmpd="sng" algn="ctr">
                      <a:noFill/>
                      <a:prstDash val="solid"/>
                      <a:miter lim="800000"/>
                    </a:lnT>
                    <a:lnB w="12700" cap="flat" cmpd="sng" algn="ctr">
                      <a:noFill/>
                      <a:prstDash val="solid"/>
                      <a:miter lim="800000"/>
                    </a:lnB>
                    <a:solidFill>
                      <a:schemeClr val="accent1"/>
                    </a:solidFill>
                  </a:tcPr>
                </a:tc>
                <a:tc>
                  <a:txBody>
                    <a:bodyPr/>
                    <a:lstStyle/>
                    <a:p>
                      <a:r>
                        <a:rPr lang="en-US" sz="1200" b="0" dirty="0">
                          <a:solidFill>
                            <a:schemeClr val="bg1"/>
                          </a:solidFill>
                        </a:rPr>
                        <a:t>3342</a:t>
                      </a:r>
                    </a:p>
                  </a:txBody>
                  <a:tcPr>
                    <a:lnL>
                      <a:noFill/>
                    </a:lnL>
                    <a:lnR w="6350" cap="flat" cmpd="sng" algn="ctr">
                      <a:noFill/>
                      <a:prstDash val="solid"/>
                      <a:miter lim="800000"/>
                    </a:lnR>
                    <a:lnT w="6350" cap="flat" cmpd="sng" algn="ctr">
                      <a:noFill/>
                      <a:prstDash val="solid"/>
                      <a:miter lim="800000"/>
                    </a:lnT>
                    <a:lnB w="12700" cap="flat" cmpd="sng" algn="ctr">
                      <a:noFill/>
                      <a:prstDash val="solid"/>
                      <a:miter lim="800000"/>
                    </a:lnB>
                    <a:solidFill>
                      <a:schemeClr val="accent1"/>
                    </a:solidFill>
                  </a:tcPr>
                </a:tc>
                <a:extLst>
                  <a:ext uri="{0D108BD9-81ED-4DB2-BD59-A6C34878D82A}">
                    <a16:rowId xmlns:a16="http://schemas.microsoft.com/office/drawing/2014/main" val="2880337600"/>
                  </a:ext>
                </a:extLst>
              </a:tr>
            </a:tbl>
          </a:graphicData>
        </a:graphic>
      </p:graphicFrame>
      <p:sp>
        <p:nvSpPr>
          <p:cNvPr id="28" name="Title 27"/>
          <p:cNvSpPr>
            <a:spLocks noGrp="1"/>
          </p:cNvSpPr>
          <p:nvPr>
            <p:ph type="title"/>
          </p:nvPr>
        </p:nvSpPr>
        <p:spPr>
          <a:xfrm>
            <a:off x="843265" y="-150974"/>
            <a:ext cx="10515600" cy="1325563"/>
          </a:xfrm>
        </p:spPr>
        <p:txBody>
          <a:bodyPr/>
          <a:lstStyle/>
          <a:p>
            <a:r>
              <a:rPr lang="en-US" dirty="0">
                <a:ea typeface="+mj-lt"/>
                <a:cs typeface="+mj-lt"/>
              </a:rPr>
              <a:t>Secure access using</a:t>
            </a:r>
            <a:r>
              <a:rPr lang="en-US" dirty="0"/>
              <a:t> Public Endpoint</a:t>
            </a:r>
          </a:p>
        </p:txBody>
      </p:sp>
      <p:cxnSp>
        <p:nvCxnSpPr>
          <p:cNvPr id="76" name="Straight Arrow Connector 75">
            <a:extLst>
              <a:ext uri="{FF2B5EF4-FFF2-40B4-BE49-F238E27FC236}">
                <a16:creationId xmlns:a16="http://schemas.microsoft.com/office/drawing/2014/main" id="{EFA5DAC7-68F5-4FE7-9DBC-1B6FA3FFB69D}"/>
              </a:ext>
            </a:extLst>
          </p:cNvPr>
          <p:cNvCxnSpPr>
            <a:cxnSpLocks/>
          </p:cNvCxnSpPr>
          <p:nvPr/>
        </p:nvCxnSpPr>
        <p:spPr>
          <a:xfrm flipH="1">
            <a:off x="5057661" y="2811294"/>
            <a:ext cx="4563559" cy="29183"/>
          </a:xfrm>
          <a:prstGeom prst="straightConnector1">
            <a:avLst/>
          </a:prstGeom>
          <a:ln w="44450">
            <a:solidFill>
              <a:schemeClr val="accent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9" name="Picture 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81870" y="2083041"/>
            <a:ext cx="634958" cy="634958"/>
          </a:xfrm>
          <a:prstGeom prst="rect">
            <a:avLst/>
          </a:prstGeom>
        </p:spPr>
      </p:pic>
      <p:pic>
        <p:nvPicPr>
          <p:cNvPr id="70" name="Picture 6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04760" y="3015543"/>
            <a:ext cx="634958" cy="634958"/>
          </a:xfrm>
          <a:prstGeom prst="rect">
            <a:avLst/>
          </a:prstGeom>
        </p:spPr>
      </p:pic>
      <p:sp>
        <p:nvSpPr>
          <p:cNvPr id="3" name="TextBox 2">
            <a:extLst>
              <a:ext uri="{FF2B5EF4-FFF2-40B4-BE49-F238E27FC236}">
                <a16:creationId xmlns:a16="http://schemas.microsoft.com/office/drawing/2014/main" id="{1F2F8496-459D-4810-93AB-A33EDB9CED1C}"/>
              </a:ext>
            </a:extLst>
          </p:cNvPr>
          <p:cNvSpPr txBox="1"/>
          <p:nvPr/>
        </p:nvSpPr>
        <p:spPr>
          <a:xfrm>
            <a:off x="3691172" y="3718535"/>
            <a:ext cx="603426" cy="307777"/>
          </a:xfrm>
          <a:prstGeom prst="rect">
            <a:avLst/>
          </a:prstGeom>
          <a:solidFill>
            <a:schemeClr val="tx1">
              <a:lumMod val="50000"/>
              <a:lumOff val="5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3342</a:t>
            </a:r>
          </a:p>
        </p:txBody>
      </p:sp>
    </p:spTree>
    <p:extLst>
      <p:ext uri="{BB962C8B-B14F-4D97-AF65-F5344CB8AC3E}">
        <p14:creationId xmlns:p14="http://schemas.microsoft.com/office/powerpoint/2010/main" val="996847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286878-DA45-4582-8C4B-94CD42F78C65}"/>
              </a:ext>
            </a:extLst>
          </p:cNvPr>
          <p:cNvSpPr/>
          <p:nvPr/>
        </p:nvSpPr>
        <p:spPr bwMode="auto">
          <a:xfrm>
            <a:off x="511213" y="892387"/>
            <a:ext cx="4619488" cy="4650768"/>
          </a:xfrm>
          <a:prstGeom prst="rect">
            <a:avLst/>
          </a:prstGeom>
          <a:solidFill>
            <a:srgbClr val="CBECDA"/>
          </a:solidFill>
          <a:ln w="28575">
            <a:solidFill>
              <a:srgbClr val="66C49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aphicFrame>
        <p:nvGraphicFramePr>
          <p:cNvPr id="24" name="Object 23">
            <a:extLst>
              <a:ext uri="{FF2B5EF4-FFF2-40B4-BE49-F238E27FC236}">
                <a16:creationId xmlns:a16="http://schemas.microsoft.com/office/drawing/2014/main" id="{6E3480C4-6417-478B-9D29-5310A9FDE8E6}"/>
              </a:ext>
            </a:extLst>
          </p:cNvPr>
          <p:cNvGraphicFramePr>
            <a:graphicFrameLocks noChangeAspect="1"/>
          </p:cNvGraphicFramePr>
          <p:nvPr/>
        </p:nvGraphicFramePr>
        <p:xfrm>
          <a:off x="734691" y="6055094"/>
          <a:ext cx="660737" cy="660737"/>
        </p:xfrm>
        <a:graphic>
          <a:graphicData uri="http://schemas.openxmlformats.org/presentationml/2006/ole">
            <mc:AlternateContent xmlns:mc="http://schemas.openxmlformats.org/markup-compatibility/2006">
              <mc:Choice xmlns:v="urn:schemas-microsoft-com:vml" Requires="v">
                <p:oleObj spid="_x0000_s1040" name="CorelDRAW" r:id="rId4" imgW="1991156" imgH="1990045" progId="CorelDraw.Graphic.17">
                  <p:embed/>
                </p:oleObj>
              </mc:Choice>
              <mc:Fallback>
                <p:oleObj name="CorelDRAW" r:id="rId4" imgW="1991156" imgH="1990045" progId="CorelDraw.Graphic.17">
                  <p:embed/>
                  <p:pic>
                    <p:nvPicPr>
                      <p:cNvPr id="24" name="Object 23">
                        <a:extLst>
                          <a:ext uri="{FF2B5EF4-FFF2-40B4-BE49-F238E27FC236}">
                            <a16:creationId xmlns:a16="http://schemas.microsoft.com/office/drawing/2014/main" id="{6E3480C4-6417-478B-9D29-5310A9FDE8E6}"/>
                          </a:ext>
                        </a:extLst>
                      </p:cNvPr>
                      <p:cNvPicPr/>
                      <p:nvPr/>
                    </p:nvPicPr>
                    <p:blipFill>
                      <a:blip r:embed="rId5"/>
                      <a:stretch>
                        <a:fillRect/>
                      </a:stretch>
                    </p:blipFill>
                    <p:spPr>
                      <a:xfrm>
                        <a:off x="734691" y="6055094"/>
                        <a:ext cx="660737" cy="660737"/>
                      </a:xfrm>
                      <a:prstGeom prst="rect">
                        <a:avLst/>
                      </a:prstGeom>
                    </p:spPr>
                  </p:pic>
                </p:oleObj>
              </mc:Fallback>
            </mc:AlternateContent>
          </a:graphicData>
        </a:graphic>
      </p:graphicFrame>
      <p:sp>
        <p:nvSpPr>
          <p:cNvPr id="26" name="Rectangle 25">
            <a:extLst>
              <a:ext uri="{FF2B5EF4-FFF2-40B4-BE49-F238E27FC236}">
                <a16:creationId xmlns:a16="http://schemas.microsoft.com/office/drawing/2014/main" id="{30D15FEA-A563-4203-A96F-83E1BC90045B}"/>
              </a:ext>
            </a:extLst>
          </p:cNvPr>
          <p:cNvSpPr/>
          <p:nvPr/>
        </p:nvSpPr>
        <p:spPr bwMode="auto">
          <a:xfrm>
            <a:off x="8043543" y="2617555"/>
            <a:ext cx="3429213" cy="2925600"/>
          </a:xfrm>
          <a:prstGeom prst="rect">
            <a:avLst/>
          </a:prstGeom>
          <a:solidFill>
            <a:srgbClr val="CBECDA"/>
          </a:solidFill>
          <a:ln w="28575">
            <a:solidFill>
              <a:srgbClr val="66C49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r" defTabSz="91410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8171"/>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27" name="Rectangle 26">
            <a:extLst>
              <a:ext uri="{FF2B5EF4-FFF2-40B4-BE49-F238E27FC236}">
                <a16:creationId xmlns:a16="http://schemas.microsoft.com/office/drawing/2014/main" id="{B8993643-7DA9-4690-93DE-D35172065CB1}"/>
              </a:ext>
            </a:extLst>
          </p:cNvPr>
          <p:cNvSpPr/>
          <p:nvPr/>
        </p:nvSpPr>
        <p:spPr bwMode="auto">
          <a:xfrm>
            <a:off x="8206319" y="2943104"/>
            <a:ext cx="3103662" cy="2437275"/>
          </a:xfrm>
          <a:prstGeom prst="rect">
            <a:avLst/>
          </a:prstGeom>
          <a:solidFill>
            <a:srgbClr val="E1D2E4"/>
          </a:solidFill>
          <a:ln w="28575">
            <a:solidFill>
              <a:srgbClr val="A379A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A379A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App subnet</a:t>
            </a:r>
          </a:p>
        </p:txBody>
      </p:sp>
      <p:sp>
        <p:nvSpPr>
          <p:cNvPr id="28" name="Rectangle 27">
            <a:extLst>
              <a:ext uri="{FF2B5EF4-FFF2-40B4-BE49-F238E27FC236}">
                <a16:creationId xmlns:a16="http://schemas.microsoft.com/office/drawing/2014/main" id="{D6099693-05C7-439E-B660-ED2A5C22456C}"/>
              </a:ext>
            </a:extLst>
          </p:cNvPr>
          <p:cNvSpPr/>
          <p:nvPr/>
        </p:nvSpPr>
        <p:spPr bwMode="auto">
          <a:xfrm>
            <a:off x="673988" y="2784340"/>
            <a:ext cx="4293938" cy="2596040"/>
          </a:xfrm>
          <a:prstGeom prst="rect">
            <a:avLst/>
          </a:prstGeom>
          <a:solidFill>
            <a:schemeClr val="accent2">
              <a:lumMod val="40000"/>
              <a:lumOff val="60000"/>
            </a:schemeClr>
          </a:solidFill>
          <a:ln w="28575">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ED7D31">
                    <a:lumMod val="75000"/>
                  </a:srgbClr>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MI subnet</a:t>
            </a:r>
          </a:p>
        </p:txBody>
      </p:sp>
      <p:sp>
        <p:nvSpPr>
          <p:cNvPr id="29" name="Rectangle 28">
            <a:extLst>
              <a:ext uri="{FF2B5EF4-FFF2-40B4-BE49-F238E27FC236}">
                <a16:creationId xmlns:a16="http://schemas.microsoft.com/office/drawing/2014/main" id="{737A88CD-835B-4F7E-B274-21CF0995AAFF}"/>
              </a:ext>
            </a:extLst>
          </p:cNvPr>
          <p:cNvSpPr/>
          <p:nvPr/>
        </p:nvSpPr>
        <p:spPr bwMode="auto">
          <a:xfrm>
            <a:off x="673988" y="1055790"/>
            <a:ext cx="4293938" cy="1565776"/>
          </a:xfrm>
          <a:prstGeom prst="rect">
            <a:avLst/>
          </a:prstGeom>
          <a:solidFill>
            <a:srgbClr val="E1D2E4"/>
          </a:solidFill>
          <a:ln w="28575">
            <a:solidFill>
              <a:srgbClr val="A379A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A379A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App subnet</a:t>
            </a:r>
          </a:p>
        </p:txBody>
      </p:sp>
      <p:sp>
        <p:nvSpPr>
          <p:cNvPr id="41" name="Rectangle 40">
            <a:extLst>
              <a:ext uri="{FF2B5EF4-FFF2-40B4-BE49-F238E27FC236}">
                <a16:creationId xmlns:a16="http://schemas.microsoft.com/office/drawing/2014/main" id="{A26932DA-8BE3-4623-938F-44F0AFE21F11}"/>
              </a:ext>
            </a:extLst>
          </p:cNvPr>
          <p:cNvSpPr/>
          <p:nvPr/>
        </p:nvSpPr>
        <p:spPr bwMode="auto">
          <a:xfrm>
            <a:off x="5299626" y="2617555"/>
            <a:ext cx="2581142" cy="2925600"/>
          </a:xfrm>
          <a:prstGeom prst="rect">
            <a:avLst/>
          </a:prstGeom>
          <a:solidFill>
            <a:schemeClr val="accent4">
              <a:lumMod val="40000"/>
              <a:lumOff val="60000"/>
            </a:schemeClr>
          </a:solidFill>
          <a:ln w="28575">
            <a:solidFill>
              <a:schemeClr val="accent4">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a:ln>
                  <a:noFill/>
                </a:ln>
                <a:solidFill>
                  <a:srgbClr val="FFC000">
                    <a:lumMod val="75000"/>
                  </a:srgbClr>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Peering / VPN channel</a:t>
            </a:r>
          </a:p>
        </p:txBody>
      </p:sp>
      <p:grpSp>
        <p:nvGrpSpPr>
          <p:cNvPr id="14" name="Group 13">
            <a:extLst>
              <a:ext uri="{FF2B5EF4-FFF2-40B4-BE49-F238E27FC236}">
                <a16:creationId xmlns:a16="http://schemas.microsoft.com/office/drawing/2014/main" id="{36593E79-529B-45D0-9621-85C01E359E54}"/>
              </a:ext>
            </a:extLst>
          </p:cNvPr>
          <p:cNvGrpSpPr/>
          <p:nvPr/>
        </p:nvGrpSpPr>
        <p:grpSpPr>
          <a:xfrm>
            <a:off x="1738122" y="1360547"/>
            <a:ext cx="1391791" cy="201168"/>
            <a:chOff x="1959454" y="1265646"/>
            <a:chExt cx="1391791" cy="201168"/>
          </a:xfrm>
        </p:grpSpPr>
        <p:sp>
          <p:nvSpPr>
            <p:cNvPr id="77" name="TextBox 76">
              <a:extLst>
                <a:ext uri="{FF2B5EF4-FFF2-40B4-BE49-F238E27FC236}">
                  <a16:creationId xmlns:a16="http://schemas.microsoft.com/office/drawing/2014/main" id="{E09C4593-F241-4033-83F5-CFADE5D15445}"/>
                </a:ext>
              </a:extLst>
            </p:cNvPr>
            <p:cNvSpPr txBox="1"/>
            <p:nvPr/>
          </p:nvSpPr>
          <p:spPr>
            <a:xfrm>
              <a:off x="1959454" y="1273897"/>
              <a:ext cx="1391791" cy="184666"/>
            </a:xfrm>
            <a:prstGeom prst="rect">
              <a:avLst/>
            </a:prstGeom>
            <a:noFill/>
          </p:spPr>
          <p:txBody>
            <a:bodyPr wrap="none" lIns="27432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IaaS hosted app</a:t>
              </a:r>
            </a:p>
          </p:txBody>
        </p:sp>
        <p:sp>
          <p:nvSpPr>
            <p:cNvPr id="72" name="Oval 71">
              <a:extLst>
                <a:ext uri="{FF2B5EF4-FFF2-40B4-BE49-F238E27FC236}">
                  <a16:creationId xmlns:a16="http://schemas.microsoft.com/office/drawing/2014/main" id="{1BA80719-6C58-4BDB-A66F-65A0F6D8E288}"/>
                </a:ext>
              </a:extLst>
            </p:cNvPr>
            <p:cNvSpPr/>
            <p:nvPr/>
          </p:nvSpPr>
          <p:spPr>
            <a:xfrm>
              <a:off x="1959454" y="1265646"/>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1</a:t>
              </a:r>
            </a:p>
          </p:txBody>
        </p:sp>
      </p:grpSp>
      <p:grpSp>
        <p:nvGrpSpPr>
          <p:cNvPr id="12" name="Group 11">
            <a:extLst>
              <a:ext uri="{FF2B5EF4-FFF2-40B4-BE49-F238E27FC236}">
                <a16:creationId xmlns:a16="http://schemas.microsoft.com/office/drawing/2014/main" id="{1B301975-A349-4372-A4C7-8DBFAEF71B63}"/>
              </a:ext>
            </a:extLst>
          </p:cNvPr>
          <p:cNvGrpSpPr/>
          <p:nvPr/>
        </p:nvGrpSpPr>
        <p:grpSpPr>
          <a:xfrm>
            <a:off x="3709370" y="1273007"/>
            <a:ext cx="1166923" cy="369332"/>
            <a:chOff x="3709370" y="1147748"/>
            <a:chExt cx="1166923" cy="369332"/>
          </a:xfrm>
        </p:grpSpPr>
        <p:sp>
          <p:nvSpPr>
            <p:cNvPr id="73" name="TextBox 72">
              <a:extLst>
                <a:ext uri="{FF2B5EF4-FFF2-40B4-BE49-F238E27FC236}">
                  <a16:creationId xmlns:a16="http://schemas.microsoft.com/office/drawing/2014/main" id="{DC821D00-BF4E-4E86-816A-758216A13C2E}"/>
                </a:ext>
              </a:extLst>
            </p:cNvPr>
            <p:cNvSpPr txBox="1"/>
            <p:nvPr/>
          </p:nvSpPr>
          <p:spPr>
            <a:xfrm>
              <a:off x="3709370" y="1147748"/>
              <a:ext cx="1166923" cy="369332"/>
            </a:xfrm>
            <a:prstGeom prst="rect">
              <a:avLst/>
            </a:prstGeom>
            <a:noFill/>
          </p:spPr>
          <p:txBody>
            <a:bodyPr wrap="none" lIns="27432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App Service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Environment</a:t>
              </a:r>
            </a:p>
          </p:txBody>
        </p:sp>
        <p:sp>
          <p:nvSpPr>
            <p:cNvPr id="84" name="Oval 83">
              <a:extLst>
                <a:ext uri="{FF2B5EF4-FFF2-40B4-BE49-F238E27FC236}">
                  <a16:creationId xmlns:a16="http://schemas.microsoft.com/office/drawing/2014/main" id="{B7E565CB-069B-4954-B171-8A430CC78438}"/>
                </a:ext>
              </a:extLst>
            </p:cNvPr>
            <p:cNvSpPr/>
            <p:nvPr/>
          </p:nvSpPr>
          <p:spPr>
            <a:xfrm>
              <a:off x="3709370" y="1231830"/>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2</a:t>
              </a:r>
            </a:p>
          </p:txBody>
        </p:sp>
      </p:grpSp>
      <p:cxnSp>
        <p:nvCxnSpPr>
          <p:cNvPr id="86" name="Straight Arrow Connector 85">
            <a:extLst>
              <a:ext uri="{FF2B5EF4-FFF2-40B4-BE49-F238E27FC236}">
                <a16:creationId xmlns:a16="http://schemas.microsoft.com/office/drawing/2014/main" id="{CB9F9BFD-EFCD-4B99-B639-9B08BEE0F9A1}"/>
              </a:ext>
            </a:extLst>
          </p:cNvPr>
          <p:cNvCxnSpPr>
            <a:cxnSpLocks/>
          </p:cNvCxnSpPr>
          <p:nvPr/>
        </p:nvCxnSpPr>
        <p:spPr>
          <a:xfrm>
            <a:off x="1065059" y="5531103"/>
            <a:ext cx="0" cy="498335"/>
          </a:xfrm>
          <a:prstGeom prst="straightConnector1">
            <a:avLst/>
          </a:prstGeom>
          <a:ln w="34925">
            <a:solidFill>
              <a:schemeClr val="accent1"/>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9A22EA66-8830-46D2-8EF9-4EA3C860ACF0}"/>
              </a:ext>
            </a:extLst>
          </p:cNvPr>
          <p:cNvGrpSpPr/>
          <p:nvPr/>
        </p:nvGrpSpPr>
        <p:grpSpPr>
          <a:xfrm>
            <a:off x="1423023" y="5926460"/>
            <a:ext cx="2689274" cy="782006"/>
            <a:chOff x="1423023" y="6016736"/>
            <a:chExt cx="2689274" cy="782006"/>
          </a:xfrm>
        </p:grpSpPr>
        <p:graphicFrame>
          <p:nvGraphicFramePr>
            <p:cNvPr id="23" name="Object 22">
              <a:extLst>
                <a:ext uri="{FF2B5EF4-FFF2-40B4-BE49-F238E27FC236}">
                  <a16:creationId xmlns:a16="http://schemas.microsoft.com/office/drawing/2014/main" id="{01F30810-ED07-4577-A6A2-3B13A73DB504}"/>
                </a:ext>
              </a:extLst>
            </p:cNvPr>
            <p:cNvGraphicFramePr>
              <a:graphicFrameLocks noChangeAspect="1"/>
            </p:cNvGraphicFramePr>
            <p:nvPr/>
          </p:nvGraphicFramePr>
          <p:xfrm>
            <a:off x="1423023" y="6282198"/>
            <a:ext cx="2689274" cy="516544"/>
          </p:xfrm>
          <a:graphic>
            <a:graphicData uri="http://schemas.openxmlformats.org/presentationml/2006/ole">
              <mc:AlternateContent xmlns:mc="http://schemas.openxmlformats.org/markup-compatibility/2006">
                <mc:Choice xmlns:v="urn:schemas-microsoft-com:vml" Requires="v">
                  <p:oleObj spid="_x0000_s1041" name="CorelDRAW" r:id="rId6" imgW="1843300" imgH="354738" progId="CorelDraw.Graphic.17">
                    <p:embed/>
                  </p:oleObj>
                </mc:Choice>
                <mc:Fallback>
                  <p:oleObj name="CorelDRAW" r:id="rId6" imgW="1843300" imgH="354738" progId="CorelDraw.Graphic.17">
                    <p:embed/>
                    <p:pic>
                      <p:nvPicPr>
                        <p:cNvPr id="23" name="Object 22">
                          <a:extLst>
                            <a:ext uri="{FF2B5EF4-FFF2-40B4-BE49-F238E27FC236}">
                              <a16:creationId xmlns:a16="http://schemas.microsoft.com/office/drawing/2014/main" id="{01F30810-ED07-4577-A6A2-3B13A73DB504}"/>
                            </a:ext>
                          </a:extLst>
                        </p:cNvPr>
                        <p:cNvPicPr/>
                        <p:nvPr/>
                      </p:nvPicPr>
                      <p:blipFill>
                        <a:blip r:embed="rId7"/>
                        <a:stretch>
                          <a:fillRect/>
                        </a:stretch>
                      </p:blipFill>
                      <p:spPr>
                        <a:xfrm>
                          <a:off x="1423023" y="6282198"/>
                          <a:ext cx="2689274" cy="516544"/>
                        </a:xfrm>
                        <a:prstGeom prst="rect">
                          <a:avLst/>
                        </a:prstGeom>
                      </p:spPr>
                    </p:pic>
                  </p:oleObj>
                </mc:Fallback>
              </mc:AlternateContent>
            </a:graphicData>
          </a:graphic>
        </p:graphicFrame>
        <p:sp>
          <p:nvSpPr>
            <p:cNvPr id="88" name="TextBox 87">
              <a:extLst>
                <a:ext uri="{FF2B5EF4-FFF2-40B4-BE49-F238E27FC236}">
                  <a16:creationId xmlns:a16="http://schemas.microsoft.com/office/drawing/2014/main" id="{BE410AAE-6405-45B3-8A98-E4CC5E4AE527}"/>
                </a:ext>
              </a:extLst>
            </p:cNvPr>
            <p:cNvSpPr txBox="1"/>
            <p:nvPr/>
          </p:nvSpPr>
          <p:spPr>
            <a:xfrm>
              <a:off x="1733338" y="6016736"/>
              <a:ext cx="2068643" cy="184666"/>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8171"/>
                  </a:solidFill>
                  <a:effectLst/>
                  <a:uLnTx/>
                  <a:uFillTx/>
                  <a:latin typeface="Segoe UI Semibold" panose="020B0702040204020203" pitchFamily="34" charset="0"/>
                  <a:ea typeface="+mn-ea"/>
                  <a:cs typeface="Segoe UI Semibold" panose="020B0702040204020203" pitchFamily="34" charset="0"/>
                </a:rPr>
                <a:t>Express Route / VPN Gateway</a:t>
              </a:r>
            </a:p>
          </p:txBody>
        </p:sp>
      </p:grpSp>
      <p:grpSp>
        <p:nvGrpSpPr>
          <p:cNvPr id="9" name="Group 8">
            <a:extLst>
              <a:ext uri="{FF2B5EF4-FFF2-40B4-BE49-F238E27FC236}">
                <a16:creationId xmlns:a16="http://schemas.microsoft.com/office/drawing/2014/main" id="{C8AE5C69-44FC-480A-9E2B-35B423152940}"/>
              </a:ext>
            </a:extLst>
          </p:cNvPr>
          <p:cNvGrpSpPr/>
          <p:nvPr/>
        </p:nvGrpSpPr>
        <p:grpSpPr>
          <a:xfrm>
            <a:off x="9453066" y="3346091"/>
            <a:ext cx="1391792" cy="201168"/>
            <a:chOff x="9431995" y="3020352"/>
            <a:chExt cx="1391792" cy="201168"/>
          </a:xfrm>
        </p:grpSpPr>
        <p:sp>
          <p:nvSpPr>
            <p:cNvPr id="98" name="TextBox 97">
              <a:extLst>
                <a:ext uri="{FF2B5EF4-FFF2-40B4-BE49-F238E27FC236}">
                  <a16:creationId xmlns:a16="http://schemas.microsoft.com/office/drawing/2014/main" id="{A0F467A0-295C-4D46-A0FC-E89F3FD7488F}"/>
                </a:ext>
              </a:extLst>
            </p:cNvPr>
            <p:cNvSpPr txBox="1"/>
            <p:nvPr/>
          </p:nvSpPr>
          <p:spPr>
            <a:xfrm>
              <a:off x="9431995" y="3028603"/>
              <a:ext cx="1391792" cy="184666"/>
            </a:xfrm>
            <a:prstGeom prst="rect">
              <a:avLst/>
            </a:prstGeom>
            <a:noFill/>
          </p:spPr>
          <p:txBody>
            <a:bodyPr wrap="none" lIns="27432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IaaS hosted app</a:t>
              </a:r>
            </a:p>
          </p:txBody>
        </p:sp>
        <p:sp>
          <p:nvSpPr>
            <p:cNvPr id="99" name="Oval 98">
              <a:extLst>
                <a:ext uri="{FF2B5EF4-FFF2-40B4-BE49-F238E27FC236}">
                  <a16:creationId xmlns:a16="http://schemas.microsoft.com/office/drawing/2014/main" id="{DA2835F4-E54B-4FAF-9649-E864FE2945BE}"/>
                </a:ext>
              </a:extLst>
            </p:cNvPr>
            <p:cNvSpPr/>
            <p:nvPr/>
          </p:nvSpPr>
          <p:spPr>
            <a:xfrm>
              <a:off x="9431995" y="3020352"/>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5</a:t>
              </a:r>
            </a:p>
          </p:txBody>
        </p:sp>
      </p:grpSp>
      <p:grpSp>
        <p:nvGrpSpPr>
          <p:cNvPr id="8" name="Group 7">
            <a:extLst>
              <a:ext uri="{FF2B5EF4-FFF2-40B4-BE49-F238E27FC236}">
                <a16:creationId xmlns:a16="http://schemas.microsoft.com/office/drawing/2014/main" id="{3DE20F27-861F-4F6E-AAF7-E1C57D94CEA0}"/>
              </a:ext>
            </a:extLst>
          </p:cNvPr>
          <p:cNvGrpSpPr/>
          <p:nvPr/>
        </p:nvGrpSpPr>
        <p:grpSpPr>
          <a:xfrm>
            <a:off x="9453066" y="4396515"/>
            <a:ext cx="1166923" cy="369332"/>
            <a:chOff x="9415148" y="4271256"/>
            <a:chExt cx="1166923" cy="369332"/>
          </a:xfrm>
        </p:grpSpPr>
        <p:sp>
          <p:nvSpPr>
            <p:cNvPr id="101" name="TextBox 100">
              <a:extLst>
                <a:ext uri="{FF2B5EF4-FFF2-40B4-BE49-F238E27FC236}">
                  <a16:creationId xmlns:a16="http://schemas.microsoft.com/office/drawing/2014/main" id="{8A7C6D51-4E6D-4E1A-8243-64BACED98565}"/>
                </a:ext>
              </a:extLst>
            </p:cNvPr>
            <p:cNvSpPr txBox="1"/>
            <p:nvPr/>
          </p:nvSpPr>
          <p:spPr>
            <a:xfrm>
              <a:off x="9415148" y="4271256"/>
              <a:ext cx="1166923" cy="369332"/>
            </a:xfrm>
            <a:prstGeom prst="rect">
              <a:avLst/>
            </a:prstGeom>
            <a:noFill/>
          </p:spPr>
          <p:txBody>
            <a:bodyPr wrap="none" lIns="27432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App Service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Environment</a:t>
              </a:r>
            </a:p>
          </p:txBody>
        </p:sp>
        <p:sp>
          <p:nvSpPr>
            <p:cNvPr id="102" name="Oval 101">
              <a:extLst>
                <a:ext uri="{FF2B5EF4-FFF2-40B4-BE49-F238E27FC236}">
                  <a16:creationId xmlns:a16="http://schemas.microsoft.com/office/drawing/2014/main" id="{FA370522-A21B-4EA3-A709-8BBB0E1140A4}"/>
                </a:ext>
              </a:extLst>
            </p:cNvPr>
            <p:cNvSpPr/>
            <p:nvPr/>
          </p:nvSpPr>
          <p:spPr>
            <a:xfrm>
              <a:off x="9415148" y="4355338"/>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6</a:t>
              </a:r>
            </a:p>
          </p:txBody>
        </p:sp>
      </p:grpSp>
      <p:grpSp>
        <p:nvGrpSpPr>
          <p:cNvPr id="13" name="Group 12">
            <a:extLst>
              <a:ext uri="{FF2B5EF4-FFF2-40B4-BE49-F238E27FC236}">
                <a16:creationId xmlns:a16="http://schemas.microsoft.com/office/drawing/2014/main" id="{2FB262EC-90CF-4FB1-84E9-E471E13FAE0F}"/>
              </a:ext>
            </a:extLst>
          </p:cNvPr>
          <p:cNvGrpSpPr/>
          <p:nvPr/>
        </p:nvGrpSpPr>
        <p:grpSpPr>
          <a:xfrm>
            <a:off x="8522788" y="1127555"/>
            <a:ext cx="2442700" cy="827210"/>
            <a:chOff x="9271085" y="572556"/>
            <a:chExt cx="2442700" cy="827210"/>
          </a:xfrm>
        </p:grpSpPr>
        <p:graphicFrame>
          <p:nvGraphicFramePr>
            <p:cNvPr id="109" name="Object 108">
              <a:extLst>
                <a:ext uri="{FF2B5EF4-FFF2-40B4-BE49-F238E27FC236}">
                  <a16:creationId xmlns:a16="http://schemas.microsoft.com/office/drawing/2014/main" id="{327E164E-DC9B-48E9-9BC4-1A70831CBA28}"/>
                </a:ext>
              </a:extLst>
            </p:cNvPr>
            <p:cNvGraphicFramePr>
              <a:graphicFrameLocks noChangeAspect="1"/>
            </p:cNvGraphicFramePr>
            <p:nvPr/>
          </p:nvGraphicFramePr>
          <p:xfrm>
            <a:off x="9271085" y="820517"/>
            <a:ext cx="579249" cy="579249"/>
          </p:xfrm>
          <a:graphic>
            <a:graphicData uri="http://schemas.openxmlformats.org/presentationml/2006/ole">
              <mc:AlternateContent xmlns:mc="http://schemas.openxmlformats.org/markup-compatibility/2006">
                <mc:Choice xmlns:v="urn:schemas-microsoft-com:vml" Requires="v">
                  <p:oleObj spid="_x0000_s1042" name="CorelDRAW" r:id="rId8" imgW="344725" imgH="344125" progId="CorelDraw.Graphic.17">
                    <p:embed/>
                  </p:oleObj>
                </mc:Choice>
                <mc:Fallback>
                  <p:oleObj name="CorelDRAW" r:id="rId8" imgW="344725" imgH="344125" progId="CorelDraw.Graphic.17">
                    <p:embed/>
                    <p:pic>
                      <p:nvPicPr>
                        <p:cNvPr id="109" name="Object 108">
                          <a:extLst>
                            <a:ext uri="{FF2B5EF4-FFF2-40B4-BE49-F238E27FC236}">
                              <a16:creationId xmlns:a16="http://schemas.microsoft.com/office/drawing/2014/main" id="{327E164E-DC9B-48E9-9BC4-1A70831CBA28}"/>
                            </a:ext>
                          </a:extLst>
                        </p:cNvPr>
                        <p:cNvPicPr/>
                        <p:nvPr/>
                      </p:nvPicPr>
                      <p:blipFill>
                        <a:blip r:embed="rId9"/>
                        <a:stretch>
                          <a:fillRect/>
                        </a:stretch>
                      </p:blipFill>
                      <p:spPr>
                        <a:xfrm>
                          <a:off x="9271085" y="820517"/>
                          <a:ext cx="579249" cy="579249"/>
                        </a:xfrm>
                        <a:prstGeom prst="rect">
                          <a:avLst/>
                        </a:prstGeom>
                      </p:spPr>
                    </p:pic>
                  </p:oleObj>
                </mc:Fallback>
              </mc:AlternateContent>
            </a:graphicData>
          </a:graphic>
        </p:graphicFrame>
        <p:grpSp>
          <p:nvGrpSpPr>
            <p:cNvPr id="10" name="Group 9">
              <a:extLst>
                <a:ext uri="{FF2B5EF4-FFF2-40B4-BE49-F238E27FC236}">
                  <a16:creationId xmlns:a16="http://schemas.microsoft.com/office/drawing/2014/main" id="{9DEFB0EE-AA98-422C-87AD-226E231AB45E}"/>
                </a:ext>
              </a:extLst>
            </p:cNvPr>
            <p:cNvGrpSpPr/>
            <p:nvPr/>
          </p:nvGrpSpPr>
          <p:grpSpPr>
            <a:xfrm>
              <a:off x="9808648" y="572556"/>
              <a:ext cx="1905137" cy="369332"/>
              <a:chOff x="9380867" y="416975"/>
              <a:chExt cx="1905137" cy="369332"/>
            </a:xfrm>
          </p:grpSpPr>
          <p:sp>
            <p:nvSpPr>
              <p:cNvPr id="138" name="TextBox 137">
                <a:extLst>
                  <a:ext uri="{FF2B5EF4-FFF2-40B4-BE49-F238E27FC236}">
                    <a16:creationId xmlns:a16="http://schemas.microsoft.com/office/drawing/2014/main" id="{5E54B932-5CB1-4788-AA09-3FD85A098AA2}"/>
                  </a:ext>
                </a:extLst>
              </p:cNvPr>
              <p:cNvSpPr txBox="1"/>
              <p:nvPr/>
            </p:nvSpPr>
            <p:spPr>
              <a:xfrm>
                <a:off x="9380867" y="416975"/>
                <a:ext cx="1905137" cy="369332"/>
              </a:xfrm>
              <a:prstGeom prst="rect">
                <a:avLst/>
              </a:prstGeom>
              <a:noFill/>
            </p:spPr>
            <p:txBody>
              <a:bodyPr wrap="none" lIns="27432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“VNet Integrated”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web app (peered VNet)</a:t>
                </a:r>
              </a:p>
            </p:txBody>
          </p:sp>
          <p:sp>
            <p:nvSpPr>
              <p:cNvPr id="114" name="Oval 113">
                <a:extLst>
                  <a:ext uri="{FF2B5EF4-FFF2-40B4-BE49-F238E27FC236}">
                    <a16:creationId xmlns:a16="http://schemas.microsoft.com/office/drawing/2014/main" id="{88939837-BCAD-41B9-A0FA-4B52C36A2977}"/>
                  </a:ext>
                </a:extLst>
              </p:cNvPr>
              <p:cNvSpPr/>
              <p:nvPr/>
            </p:nvSpPr>
            <p:spPr>
              <a:xfrm>
                <a:off x="9380867" y="501057"/>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4</a:t>
                </a:r>
              </a:p>
            </p:txBody>
          </p:sp>
        </p:grpSp>
      </p:grpSp>
      <p:sp>
        <p:nvSpPr>
          <p:cNvPr id="54" name="TextBox 53">
            <a:extLst>
              <a:ext uri="{FF2B5EF4-FFF2-40B4-BE49-F238E27FC236}">
                <a16:creationId xmlns:a16="http://schemas.microsoft.com/office/drawing/2014/main" id="{E341CFC5-FE55-4A0A-BA79-08D229991295}"/>
              </a:ext>
            </a:extLst>
          </p:cNvPr>
          <p:cNvSpPr txBox="1"/>
          <p:nvPr/>
        </p:nvSpPr>
        <p:spPr>
          <a:xfrm>
            <a:off x="10276916" y="2329685"/>
            <a:ext cx="1195840"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E7E6E6">
                    <a:lumMod val="50000"/>
                  </a:srgbClr>
                </a:solidFill>
                <a:effectLst/>
                <a:uLnTx/>
                <a:uFillTx/>
                <a:latin typeface="Segoe UI Semibold" panose="020B0702040204020203" pitchFamily="34" charset="0"/>
                <a:ea typeface="+mn-ea"/>
                <a:cs typeface="Segoe UI Semibold" panose="020B0702040204020203" pitchFamily="34" charset="0"/>
              </a:rPr>
              <a:t>Application VNet</a:t>
            </a:r>
          </a:p>
        </p:txBody>
      </p:sp>
      <p:grpSp>
        <p:nvGrpSpPr>
          <p:cNvPr id="22" name="Group 21">
            <a:extLst>
              <a:ext uri="{FF2B5EF4-FFF2-40B4-BE49-F238E27FC236}">
                <a16:creationId xmlns:a16="http://schemas.microsoft.com/office/drawing/2014/main" id="{B809F1A2-91E3-48AA-AB86-4DAD1FF692D3}"/>
              </a:ext>
            </a:extLst>
          </p:cNvPr>
          <p:cNvGrpSpPr/>
          <p:nvPr/>
        </p:nvGrpSpPr>
        <p:grpSpPr>
          <a:xfrm>
            <a:off x="4119081" y="5718831"/>
            <a:ext cx="2061391" cy="923132"/>
            <a:chOff x="4274132" y="5826686"/>
            <a:chExt cx="2061391" cy="923132"/>
          </a:xfrm>
        </p:grpSpPr>
        <p:graphicFrame>
          <p:nvGraphicFramePr>
            <p:cNvPr id="35" name="Object 34">
              <a:extLst>
                <a:ext uri="{FF2B5EF4-FFF2-40B4-BE49-F238E27FC236}">
                  <a16:creationId xmlns:a16="http://schemas.microsoft.com/office/drawing/2014/main" id="{5549E5BA-8F23-4939-BCC3-2B6718EE7F7A}"/>
                </a:ext>
              </a:extLst>
            </p:cNvPr>
            <p:cNvGraphicFramePr>
              <a:graphicFrameLocks noChangeAspect="1"/>
            </p:cNvGraphicFramePr>
            <p:nvPr/>
          </p:nvGraphicFramePr>
          <p:xfrm>
            <a:off x="4274132" y="5846707"/>
            <a:ext cx="608373" cy="636322"/>
          </p:xfrm>
          <a:graphic>
            <a:graphicData uri="http://schemas.openxmlformats.org/presentationml/2006/ole">
              <mc:AlternateContent xmlns:mc="http://schemas.openxmlformats.org/markup-compatibility/2006">
                <mc:Choice xmlns:v="urn:schemas-microsoft-com:vml" Requires="v">
                  <p:oleObj spid="_x0000_s1043" name="CorelDRAW" r:id="rId10" imgW="1036218" imgH="1084217" progId="CorelDraw.Graphic.17">
                    <p:embed/>
                  </p:oleObj>
                </mc:Choice>
                <mc:Fallback>
                  <p:oleObj name="CorelDRAW" r:id="rId10" imgW="1036218" imgH="1084217" progId="CorelDraw.Graphic.17">
                    <p:embed/>
                    <p:pic>
                      <p:nvPicPr>
                        <p:cNvPr id="35" name="Object 34">
                          <a:extLst>
                            <a:ext uri="{FF2B5EF4-FFF2-40B4-BE49-F238E27FC236}">
                              <a16:creationId xmlns:a16="http://schemas.microsoft.com/office/drawing/2014/main" id="{5549E5BA-8F23-4939-BCC3-2B6718EE7F7A}"/>
                            </a:ext>
                          </a:extLst>
                        </p:cNvPr>
                        <p:cNvPicPr/>
                        <p:nvPr/>
                      </p:nvPicPr>
                      <p:blipFill>
                        <a:blip r:embed="rId11"/>
                        <a:stretch>
                          <a:fillRect/>
                        </a:stretch>
                      </p:blipFill>
                      <p:spPr>
                        <a:xfrm>
                          <a:off x="4274132" y="5846707"/>
                          <a:ext cx="608373" cy="636322"/>
                        </a:xfrm>
                        <a:prstGeom prst="rect">
                          <a:avLst/>
                        </a:prstGeom>
                      </p:spPr>
                    </p:pic>
                  </p:oleObj>
                </mc:Fallback>
              </mc:AlternateContent>
            </a:graphicData>
          </a:graphic>
        </p:graphicFrame>
        <p:grpSp>
          <p:nvGrpSpPr>
            <p:cNvPr id="18" name="Group 17">
              <a:extLst>
                <a:ext uri="{FF2B5EF4-FFF2-40B4-BE49-F238E27FC236}">
                  <a16:creationId xmlns:a16="http://schemas.microsoft.com/office/drawing/2014/main" id="{3D1B4B78-F24B-400E-B7B6-75959FD9EA32}"/>
                </a:ext>
              </a:extLst>
            </p:cNvPr>
            <p:cNvGrpSpPr/>
            <p:nvPr/>
          </p:nvGrpSpPr>
          <p:grpSpPr>
            <a:xfrm>
              <a:off x="4860824" y="5826686"/>
              <a:ext cx="1474699" cy="201168"/>
              <a:chOff x="5044340" y="6210522"/>
              <a:chExt cx="1474699" cy="201168"/>
            </a:xfrm>
          </p:grpSpPr>
          <p:sp>
            <p:nvSpPr>
              <p:cNvPr id="49" name="TextBox 48">
                <a:extLst>
                  <a:ext uri="{FF2B5EF4-FFF2-40B4-BE49-F238E27FC236}">
                    <a16:creationId xmlns:a16="http://schemas.microsoft.com/office/drawing/2014/main" id="{B83053F2-12EB-4D7E-B3AC-3237B1378C62}"/>
                  </a:ext>
                </a:extLst>
              </p:cNvPr>
              <p:cNvSpPr txBox="1"/>
              <p:nvPr/>
            </p:nvSpPr>
            <p:spPr>
              <a:xfrm>
                <a:off x="5044340" y="6218773"/>
                <a:ext cx="1474699" cy="184666"/>
              </a:xfrm>
              <a:prstGeom prst="rect">
                <a:avLst/>
              </a:prstGeom>
              <a:noFill/>
            </p:spPr>
            <p:txBody>
              <a:bodyPr wrap="none" lIns="27432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On-premises app</a:t>
                </a:r>
              </a:p>
            </p:txBody>
          </p:sp>
          <p:sp>
            <p:nvSpPr>
              <p:cNvPr id="71" name="Oval 70">
                <a:extLst>
                  <a:ext uri="{FF2B5EF4-FFF2-40B4-BE49-F238E27FC236}">
                    <a16:creationId xmlns:a16="http://schemas.microsoft.com/office/drawing/2014/main" id="{7DCC044D-7411-485E-BEF0-4E2F4BB66A44}"/>
                  </a:ext>
                </a:extLst>
              </p:cNvPr>
              <p:cNvSpPr/>
              <p:nvPr/>
            </p:nvSpPr>
            <p:spPr>
              <a:xfrm>
                <a:off x="5044340" y="6210522"/>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7</a:t>
                </a:r>
              </a:p>
            </p:txBody>
          </p:sp>
        </p:grpSp>
        <p:graphicFrame>
          <p:nvGraphicFramePr>
            <p:cNvPr id="17" name="Object 16">
              <a:extLst>
                <a:ext uri="{FF2B5EF4-FFF2-40B4-BE49-F238E27FC236}">
                  <a16:creationId xmlns:a16="http://schemas.microsoft.com/office/drawing/2014/main" id="{E6DBA327-80AE-4159-BB1E-F7D66B2859CF}"/>
                </a:ext>
              </a:extLst>
            </p:cNvPr>
            <p:cNvGraphicFramePr>
              <a:graphicFrameLocks noChangeAspect="1"/>
            </p:cNvGraphicFramePr>
            <p:nvPr/>
          </p:nvGraphicFramePr>
          <p:xfrm>
            <a:off x="4277275" y="6370448"/>
            <a:ext cx="438912" cy="379370"/>
          </p:xfrm>
          <a:graphic>
            <a:graphicData uri="http://schemas.openxmlformats.org/presentationml/2006/ole">
              <mc:AlternateContent xmlns:mc="http://schemas.openxmlformats.org/markup-compatibility/2006">
                <mc:Choice xmlns:v="urn:schemas-microsoft-com:vml" Requires="v">
                  <p:oleObj spid="_x0000_s1044" name="CorelDRAW" r:id="rId12" imgW="409259" imgH="354738" progId="CorelDraw.Graphic.17">
                    <p:embed/>
                  </p:oleObj>
                </mc:Choice>
                <mc:Fallback>
                  <p:oleObj name="CorelDRAW" r:id="rId12" imgW="409259" imgH="354738" progId="CorelDraw.Graphic.17">
                    <p:embed/>
                    <p:pic>
                      <p:nvPicPr>
                        <p:cNvPr id="17" name="Object 16">
                          <a:extLst>
                            <a:ext uri="{FF2B5EF4-FFF2-40B4-BE49-F238E27FC236}">
                              <a16:creationId xmlns:a16="http://schemas.microsoft.com/office/drawing/2014/main" id="{E6DBA327-80AE-4159-BB1E-F7D66B2859CF}"/>
                            </a:ext>
                          </a:extLst>
                        </p:cNvPr>
                        <p:cNvPicPr/>
                        <p:nvPr/>
                      </p:nvPicPr>
                      <p:blipFill>
                        <a:blip r:embed="rId13"/>
                        <a:stretch>
                          <a:fillRect/>
                        </a:stretch>
                      </p:blipFill>
                      <p:spPr>
                        <a:xfrm>
                          <a:off x="4277275" y="6370448"/>
                          <a:ext cx="438912" cy="379370"/>
                        </a:xfrm>
                        <a:prstGeom prst="rect">
                          <a:avLst/>
                        </a:prstGeom>
                      </p:spPr>
                    </p:pic>
                  </p:oleObj>
                </mc:Fallback>
              </mc:AlternateContent>
            </a:graphicData>
          </a:graphic>
        </p:graphicFrame>
      </p:grpSp>
      <p:grpSp>
        <p:nvGrpSpPr>
          <p:cNvPr id="7" name="Group 6">
            <a:extLst>
              <a:ext uri="{FF2B5EF4-FFF2-40B4-BE49-F238E27FC236}">
                <a16:creationId xmlns:a16="http://schemas.microsoft.com/office/drawing/2014/main" id="{404D5743-BB98-455A-95CA-E6BF99BF9298}"/>
              </a:ext>
            </a:extLst>
          </p:cNvPr>
          <p:cNvGrpSpPr/>
          <p:nvPr/>
        </p:nvGrpSpPr>
        <p:grpSpPr>
          <a:xfrm>
            <a:off x="6190288" y="1127555"/>
            <a:ext cx="2082309" cy="826887"/>
            <a:chOff x="5911104" y="1447999"/>
            <a:chExt cx="2082309" cy="826887"/>
          </a:xfrm>
        </p:grpSpPr>
        <p:graphicFrame>
          <p:nvGraphicFramePr>
            <p:cNvPr id="53" name="Object 52">
              <a:extLst>
                <a:ext uri="{FF2B5EF4-FFF2-40B4-BE49-F238E27FC236}">
                  <a16:creationId xmlns:a16="http://schemas.microsoft.com/office/drawing/2014/main" id="{43662D4F-4B66-4449-B949-1B563BE48F50}"/>
                </a:ext>
              </a:extLst>
            </p:cNvPr>
            <p:cNvGraphicFramePr>
              <a:graphicFrameLocks noChangeAspect="1"/>
            </p:cNvGraphicFramePr>
            <p:nvPr/>
          </p:nvGraphicFramePr>
          <p:xfrm>
            <a:off x="5911104" y="1695637"/>
            <a:ext cx="579249" cy="579249"/>
          </p:xfrm>
          <a:graphic>
            <a:graphicData uri="http://schemas.openxmlformats.org/presentationml/2006/ole">
              <mc:AlternateContent xmlns:mc="http://schemas.openxmlformats.org/markup-compatibility/2006">
                <mc:Choice xmlns:v="urn:schemas-microsoft-com:vml" Requires="v">
                  <p:oleObj spid="_x0000_s1045" name="CorelDRAW" r:id="rId8" imgW="344725" imgH="344125" progId="CorelDraw.Graphic.17">
                    <p:embed/>
                  </p:oleObj>
                </mc:Choice>
                <mc:Fallback>
                  <p:oleObj name="CorelDRAW" r:id="rId8" imgW="344725" imgH="344125" progId="CorelDraw.Graphic.17">
                    <p:embed/>
                    <p:pic>
                      <p:nvPicPr>
                        <p:cNvPr id="53" name="Object 52">
                          <a:extLst>
                            <a:ext uri="{FF2B5EF4-FFF2-40B4-BE49-F238E27FC236}">
                              <a16:creationId xmlns:a16="http://schemas.microsoft.com/office/drawing/2014/main" id="{43662D4F-4B66-4449-B949-1B563BE48F50}"/>
                            </a:ext>
                          </a:extLst>
                        </p:cNvPr>
                        <p:cNvPicPr/>
                        <p:nvPr/>
                      </p:nvPicPr>
                      <p:blipFill>
                        <a:blip r:embed="rId9"/>
                        <a:stretch>
                          <a:fillRect/>
                        </a:stretch>
                      </p:blipFill>
                      <p:spPr>
                        <a:xfrm>
                          <a:off x="5911104" y="1695637"/>
                          <a:ext cx="579249" cy="579249"/>
                        </a:xfrm>
                        <a:prstGeom prst="rect">
                          <a:avLst/>
                        </a:prstGeom>
                      </p:spPr>
                    </p:pic>
                  </p:oleObj>
                </mc:Fallback>
              </mc:AlternateContent>
            </a:graphicData>
          </a:graphic>
        </p:graphicFrame>
        <p:grpSp>
          <p:nvGrpSpPr>
            <p:cNvPr id="74" name="Group 73">
              <a:extLst>
                <a:ext uri="{FF2B5EF4-FFF2-40B4-BE49-F238E27FC236}">
                  <a16:creationId xmlns:a16="http://schemas.microsoft.com/office/drawing/2014/main" id="{31EBF8C2-E8F5-4C33-A05A-A81014B26095}"/>
                </a:ext>
              </a:extLst>
            </p:cNvPr>
            <p:cNvGrpSpPr/>
            <p:nvPr/>
          </p:nvGrpSpPr>
          <p:grpSpPr>
            <a:xfrm>
              <a:off x="6455043" y="1447999"/>
              <a:ext cx="1538370" cy="369332"/>
              <a:chOff x="5813616" y="1220270"/>
              <a:chExt cx="1538370" cy="369332"/>
            </a:xfrm>
          </p:grpSpPr>
          <p:sp>
            <p:nvSpPr>
              <p:cNvPr id="75" name="TextBox 74">
                <a:extLst>
                  <a:ext uri="{FF2B5EF4-FFF2-40B4-BE49-F238E27FC236}">
                    <a16:creationId xmlns:a16="http://schemas.microsoft.com/office/drawing/2014/main" id="{6933150B-343C-403F-8D1D-0972BB59CCFD}"/>
                  </a:ext>
                </a:extLst>
              </p:cNvPr>
              <p:cNvSpPr txBox="1"/>
              <p:nvPr/>
            </p:nvSpPr>
            <p:spPr>
              <a:xfrm>
                <a:off x="5813616" y="1220270"/>
                <a:ext cx="1538370" cy="369332"/>
              </a:xfrm>
              <a:prstGeom prst="rect">
                <a:avLst/>
              </a:prstGeom>
              <a:noFill/>
            </p:spPr>
            <p:txBody>
              <a:bodyPr wrap="none" lIns="27432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“VNet Integrated”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web app</a:t>
                </a:r>
              </a:p>
            </p:txBody>
          </p:sp>
          <p:sp>
            <p:nvSpPr>
              <p:cNvPr id="76" name="Oval 75">
                <a:extLst>
                  <a:ext uri="{FF2B5EF4-FFF2-40B4-BE49-F238E27FC236}">
                    <a16:creationId xmlns:a16="http://schemas.microsoft.com/office/drawing/2014/main" id="{29DEB32C-9205-4E0A-BED5-BC63CE9670DF}"/>
                  </a:ext>
                </a:extLst>
              </p:cNvPr>
              <p:cNvSpPr/>
              <p:nvPr/>
            </p:nvSpPr>
            <p:spPr>
              <a:xfrm>
                <a:off x="5813616" y="1304352"/>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3</a:t>
                </a:r>
              </a:p>
            </p:txBody>
          </p:sp>
        </p:grpSp>
      </p:grpSp>
      <p:graphicFrame>
        <p:nvGraphicFramePr>
          <p:cNvPr id="39" name="Object 38">
            <a:extLst>
              <a:ext uri="{FF2B5EF4-FFF2-40B4-BE49-F238E27FC236}">
                <a16:creationId xmlns:a16="http://schemas.microsoft.com/office/drawing/2014/main" id="{6C73DEF3-0A32-4B16-9738-1ABFDF2D056D}"/>
              </a:ext>
            </a:extLst>
          </p:cNvPr>
          <p:cNvGraphicFramePr>
            <a:graphicFrameLocks noChangeAspect="1"/>
          </p:cNvGraphicFramePr>
          <p:nvPr/>
        </p:nvGraphicFramePr>
        <p:xfrm>
          <a:off x="1594898" y="1670927"/>
          <a:ext cx="665740" cy="777240"/>
        </p:xfrm>
        <a:graphic>
          <a:graphicData uri="http://schemas.openxmlformats.org/presentationml/2006/ole">
            <mc:AlternateContent xmlns:mc="http://schemas.openxmlformats.org/markup-compatibility/2006">
              <mc:Choice xmlns:v="urn:schemas-microsoft-com:vml" Requires="v">
                <p:oleObj spid="_x0000_s1046" name="CorelDRAW" r:id="rId14" imgW="322669" imgH="376374" progId="CorelDraw.Graphic.17">
                  <p:embed/>
                </p:oleObj>
              </mc:Choice>
              <mc:Fallback>
                <p:oleObj name="CorelDRAW" r:id="rId14" imgW="322669" imgH="376374" progId="CorelDraw.Graphic.17">
                  <p:embed/>
                  <p:pic>
                    <p:nvPicPr>
                      <p:cNvPr id="39" name="Object 38">
                        <a:extLst>
                          <a:ext uri="{FF2B5EF4-FFF2-40B4-BE49-F238E27FC236}">
                            <a16:creationId xmlns:a16="http://schemas.microsoft.com/office/drawing/2014/main" id="{6C73DEF3-0A32-4B16-9738-1ABFDF2D056D}"/>
                          </a:ext>
                        </a:extLst>
                      </p:cNvPr>
                      <p:cNvPicPr/>
                      <p:nvPr/>
                    </p:nvPicPr>
                    <p:blipFill>
                      <a:blip r:embed="rId15"/>
                      <a:stretch>
                        <a:fillRect/>
                      </a:stretch>
                    </p:blipFill>
                    <p:spPr>
                      <a:xfrm>
                        <a:off x="1594898" y="1670927"/>
                        <a:ext cx="665740" cy="777240"/>
                      </a:xfrm>
                      <a:prstGeom prst="rect">
                        <a:avLst/>
                      </a:prstGeom>
                    </p:spPr>
                  </p:pic>
                </p:oleObj>
              </mc:Fallback>
            </mc:AlternateContent>
          </a:graphicData>
        </a:graphic>
      </p:graphicFrame>
      <p:grpSp>
        <p:nvGrpSpPr>
          <p:cNvPr id="42" name="Group 41">
            <a:extLst>
              <a:ext uri="{FF2B5EF4-FFF2-40B4-BE49-F238E27FC236}">
                <a16:creationId xmlns:a16="http://schemas.microsoft.com/office/drawing/2014/main" id="{E377304A-74D8-4D76-9347-B4E1A6002176}"/>
              </a:ext>
            </a:extLst>
          </p:cNvPr>
          <p:cNvGrpSpPr/>
          <p:nvPr/>
        </p:nvGrpSpPr>
        <p:grpSpPr>
          <a:xfrm>
            <a:off x="2999676" y="3983688"/>
            <a:ext cx="1500411" cy="969489"/>
            <a:chOff x="3146970" y="3858429"/>
            <a:chExt cx="1500411" cy="969489"/>
          </a:xfrm>
        </p:grpSpPr>
        <p:sp>
          <p:nvSpPr>
            <p:cNvPr id="68" name="TextBox 67">
              <a:extLst>
                <a:ext uri="{FF2B5EF4-FFF2-40B4-BE49-F238E27FC236}">
                  <a16:creationId xmlns:a16="http://schemas.microsoft.com/office/drawing/2014/main" id="{065C8C61-EBB3-4F74-81B1-A3F873A7E764}"/>
                </a:ext>
              </a:extLst>
            </p:cNvPr>
            <p:cNvSpPr txBox="1"/>
            <p:nvPr/>
          </p:nvSpPr>
          <p:spPr>
            <a:xfrm>
              <a:off x="3146970" y="4643252"/>
              <a:ext cx="1500411" cy="184666"/>
            </a:xfrm>
            <a:prstGeom prst="rect">
              <a:avLst/>
            </a:prstGeom>
            <a:noFill/>
          </p:spPr>
          <p:txBody>
            <a:bodyPr wrap="non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55A11"/>
                  </a:solidFill>
                  <a:effectLst/>
                  <a:uLnTx/>
                  <a:uFillTx/>
                  <a:latin typeface="Segoe UI Semibold" panose="020B0702040204020203" pitchFamily="34" charset="0"/>
                  <a:ea typeface="+mn-ea"/>
                  <a:cs typeface="Segoe UI Semibold" panose="020B0702040204020203" pitchFamily="34" charset="0"/>
                </a:rPr>
                <a:t>Managed Instance #2</a:t>
              </a:r>
            </a:p>
          </p:txBody>
        </p:sp>
        <p:graphicFrame>
          <p:nvGraphicFramePr>
            <p:cNvPr id="94" name="Object 93">
              <a:extLst>
                <a:ext uri="{FF2B5EF4-FFF2-40B4-BE49-F238E27FC236}">
                  <a16:creationId xmlns:a16="http://schemas.microsoft.com/office/drawing/2014/main" id="{FB88A410-F95C-41A4-B662-56BA8AFBBEFB}"/>
                </a:ext>
              </a:extLst>
            </p:cNvPr>
            <p:cNvGraphicFramePr>
              <a:graphicFrameLocks noChangeAspect="1"/>
            </p:cNvGraphicFramePr>
            <p:nvPr/>
          </p:nvGraphicFramePr>
          <p:xfrm>
            <a:off x="3591522" y="3858429"/>
            <a:ext cx="611306" cy="778923"/>
          </p:xfrm>
          <a:graphic>
            <a:graphicData uri="http://schemas.openxmlformats.org/presentationml/2006/ole">
              <mc:AlternateContent xmlns:mc="http://schemas.openxmlformats.org/markup-compatibility/2006">
                <mc:Choice xmlns:v="urn:schemas-microsoft-com:vml" Requires="v">
                  <p:oleObj spid="_x0000_s1047" name="CorelDRAW" r:id="rId16" imgW="295712" imgH="376374" progId="CorelDraw.Graphic.17">
                    <p:embed/>
                  </p:oleObj>
                </mc:Choice>
                <mc:Fallback>
                  <p:oleObj name="CorelDRAW" r:id="rId16" imgW="295712" imgH="376374" progId="CorelDraw.Graphic.17">
                    <p:embed/>
                    <p:pic>
                      <p:nvPicPr>
                        <p:cNvPr id="94" name="Object 93">
                          <a:extLst>
                            <a:ext uri="{FF2B5EF4-FFF2-40B4-BE49-F238E27FC236}">
                              <a16:creationId xmlns:a16="http://schemas.microsoft.com/office/drawing/2014/main" id="{FB88A410-F95C-41A4-B662-56BA8AFBBEFB}"/>
                            </a:ext>
                          </a:extLst>
                        </p:cNvPr>
                        <p:cNvPicPr/>
                        <p:nvPr/>
                      </p:nvPicPr>
                      <p:blipFill>
                        <a:blip r:embed="rId17"/>
                        <a:stretch>
                          <a:fillRect/>
                        </a:stretch>
                      </p:blipFill>
                      <p:spPr>
                        <a:xfrm>
                          <a:off x="3591522" y="3858429"/>
                          <a:ext cx="611306" cy="778923"/>
                        </a:xfrm>
                        <a:prstGeom prst="rect">
                          <a:avLst/>
                        </a:prstGeom>
                      </p:spPr>
                    </p:pic>
                  </p:oleObj>
                </mc:Fallback>
              </mc:AlternateContent>
            </a:graphicData>
          </a:graphic>
        </p:graphicFrame>
      </p:grpSp>
      <p:grpSp>
        <p:nvGrpSpPr>
          <p:cNvPr id="104" name="Group 103">
            <a:extLst>
              <a:ext uri="{FF2B5EF4-FFF2-40B4-BE49-F238E27FC236}">
                <a16:creationId xmlns:a16="http://schemas.microsoft.com/office/drawing/2014/main" id="{7A9A306A-EEDC-4FD3-9A3D-CF75E905DA67}"/>
              </a:ext>
            </a:extLst>
          </p:cNvPr>
          <p:cNvGrpSpPr/>
          <p:nvPr/>
        </p:nvGrpSpPr>
        <p:grpSpPr>
          <a:xfrm>
            <a:off x="1031425" y="3983688"/>
            <a:ext cx="1500411" cy="969489"/>
            <a:chOff x="3146970" y="3858429"/>
            <a:chExt cx="1500411" cy="969489"/>
          </a:xfrm>
        </p:grpSpPr>
        <p:sp>
          <p:nvSpPr>
            <p:cNvPr id="105" name="TextBox 104">
              <a:extLst>
                <a:ext uri="{FF2B5EF4-FFF2-40B4-BE49-F238E27FC236}">
                  <a16:creationId xmlns:a16="http://schemas.microsoft.com/office/drawing/2014/main" id="{E9D1BD68-8181-48B0-B5E3-938FAA3F33A2}"/>
                </a:ext>
              </a:extLst>
            </p:cNvPr>
            <p:cNvSpPr txBox="1"/>
            <p:nvPr/>
          </p:nvSpPr>
          <p:spPr>
            <a:xfrm>
              <a:off x="3146970" y="4643252"/>
              <a:ext cx="1500411" cy="184666"/>
            </a:xfrm>
            <a:prstGeom prst="rect">
              <a:avLst/>
            </a:prstGeom>
            <a:noFill/>
          </p:spPr>
          <p:txBody>
            <a:bodyPr wrap="non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55A11"/>
                  </a:solidFill>
                  <a:effectLst/>
                  <a:uLnTx/>
                  <a:uFillTx/>
                  <a:latin typeface="Segoe UI Semibold" panose="020B0702040204020203" pitchFamily="34" charset="0"/>
                  <a:ea typeface="+mn-ea"/>
                  <a:cs typeface="Segoe UI Semibold" panose="020B0702040204020203" pitchFamily="34" charset="0"/>
                </a:rPr>
                <a:t>Managed Instance #1</a:t>
              </a:r>
            </a:p>
          </p:txBody>
        </p:sp>
        <p:graphicFrame>
          <p:nvGraphicFramePr>
            <p:cNvPr id="106" name="Object 105">
              <a:extLst>
                <a:ext uri="{FF2B5EF4-FFF2-40B4-BE49-F238E27FC236}">
                  <a16:creationId xmlns:a16="http://schemas.microsoft.com/office/drawing/2014/main" id="{5DF4856B-21D7-4E21-96AC-7D4496C5E69F}"/>
                </a:ext>
              </a:extLst>
            </p:cNvPr>
            <p:cNvGraphicFramePr>
              <a:graphicFrameLocks noChangeAspect="1"/>
            </p:cNvGraphicFramePr>
            <p:nvPr/>
          </p:nvGraphicFramePr>
          <p:xfrm>
            <a:off x="3591522" y="3858429"/>
            <a:ext cx="611306" cy="778923"/>
          </p:xfrm>
          <a:graphic>
            <a:graphicData uri="http://schemas.openxmlformats.org/presentationml/2006/ole">
              <mc:AlternateContent xmlns:mc="http://schemas.openxmlformats.org/markup-compatibility/2006">
                <mc:Choice xmlns:v="urn:schemas-microsoft-com:vml" Requires="v">
                  <p:oleObj spid="_x0000_s1048" name="CorelDRAW" r:id="rId18" imgW="295712" imgH="376374" progId="CorelDraw.Graphic.17">
                    <p:embed/>
                  </p:oleObj>
                </mc:Choice>
                <mc:Fallback>
                  <p:oleObj name="CorelDRAW" r:id="rId18" imgW="295712" imgH="376374" progId="CorelDraw.Graphic.17">
                    <p:embed/>
                    <p:pic>
                      <p:nvPicPr>
                        <p:cNvPr id="106" name="Object 105">
                          <a:extLst>
                            <a:ext uri="{FF2B5EF4-FFF2-40B4-BE49-F238E27FC236}">
                              <a16:creationId xmlns:a16="http://schemas.microsoft.com/office/drawing/2014/main" id="{5DF4856B-21D7-4E21-96AC-7D4496C5E69F}"/>
                            </a:ext>
                          </a:extLst>
                        </p:cNvPr>
                        <p:cNvPicPr/>
                        <p:nvPr/>
                      </p:nvPicPr>
                      <p:blipFill>
                        <a:blip r:embed="rId17"/>
                        <a:stretch>
                          <a:fillRect/>
                        </a:stretch>
                      </p:blipFill>
                      <p:spPr>
                        <a:xfrm>
                          <a:off x="3591522" y="3858429"/>
                          <a:ext cx="611306" cy="778923"/>
                        </a:xfrm>
                        <a:prstGeom prst="rect">
                          <a:avLst/>
                        </a:prstGeom>
                      </p:spPr>
                    </p:pic>
                  </p:oleObj>
                </mc:Fallback>
              </mc:AlternateContent>
            </a:graphicData>
          </a:graphic>
        </p:graphicFrame>
      </p:grpSp>
      <p:graphicFrame>
        <p:nvGraphicFramePr>
          <p:cNvPr id="107" name="Object 106">
            <a:extLst>
              <a:ext uri="{FF2B5EF4-FFF2-40B4-BE49-F238E27FC236}">
                <a16:creationId xmlns:a16="http://schemas.microsoft.com/office/drawing/2014/main" id="{784744B1-0DA1-4103-8F2F-72BBBA8FDB53}"/>
              </a:ext>
            </a:extLst>
          </p:cNvPr>
          <p:cNvGraphicFramePr>
            <a:graphicFrameLocks noChangeAspect="1"/>
          </p:cNvGraphicFramePr>
          <p:nvPr/>
        </p:nvGraphicFramePr>
        <p:xfrm>
          <a:off x="8584090" y="3110359"/>
          <a:ext cx="665740" cy="777240"/>
        </p:xfrm>
        <a:graphic>
          <a:graphicData uri="http://schemas.openxmlformats.org/presentationml/2006/ole">
            <mc:AlternateContent xmlns:mc="http://schemas.openxmlformats.org/markup-compatibility/2006">
              <mc:Choice xmlns:v="urn:schemas-microsoft-com:vml" Requires="v">
                <p:oleObj spid="_x0000_s1049" name="CorelDRAW" r:id="rId19" imgW="322669" imgH="376374" progId="CorelDraw.Graphic.17">
                  <p:embed/>
                </p:oleObj>
              </mc:Choice>
              <mc:Fallback>
                <p:oleObj name="CorelDRAW" r:id="rId19" imgW="322669" imgH="376374" progId="CorelDraw.Graphic.17">
                  <p:embed/>
                  <p:pic>
                    <p:nvPicPr>
                      <p:cNvPr id="107" name="Object 106">
                        <a:extLst>
                          <a:ext uri="{FF2B5EF4-FFF2-40B4-BE49-F238E27FC236}">
                            <a16:creationId xmlns:a16="http://schemas.microsoft.com/office/drawing/2014/main" id="{784744B1-0DA1-4103-8F2F-72BBBA8FDB53}"/>
                          </a:ext>
                        </a:extLst>
                      </p:cNvPr>
                      <p:cNvPicPr/>
                      <p:nvPr/>
                    </p:nvPicPr>
                    <p:blipFill>
                      <a:blip r:embed="rId15"/>
                      <a:stretch>
                        <a:fillRect/>
                      </a:stretch>
                    </p:blipFill>
                    <p:spPr>
                      <a:xfrm>
                        <a:off x="8584090" y="3110359"/>
                        <a:ext cx="665740" cy="777240"/>
                      </a:xfrm>
                      <a:prstGeom prst="rect">
                        <a:avLst/>
                      </a:prstGeom>
                    </p:spPr>
                  </p:pic>
                </p:oleObj>
              </mc:Fallback>
            </mc:AlternateContent>
          </a:graphicData>
        </a:graphic>
      </p:graphicFrame>
      <p:grpSp>
        <p:nvGrpSpPr>
          <p:cNvPr id="6" name="Group 5">
            <a:extLst>
              <a:ext uri="{FF2B5EF4-FFF2-40B4-BE49-F238E27FC236}">
                <a16:creationId xmlns:a16="http://schemas.microsoft.com/office/drawing/2014/main" id="{C03187D0-9E90-4C1F-9BCD-EB005B9E4D70}"/>
              </a:ext>
            </a:extLst>
          </p:cNvPr>
          <p:cNvGrpSpPr/>
          <p:nvPr/>
        </p:nvGrpSpPr>
        <p:grpSpPr>
          <a:xfrm>
            <a:off x="3646006" y="1714549"/>
            <a:ext cx="747156" cy="747502"/>
            <a:chOff x="4017305" y="1589290"/>
            <a:chExt cx="747156" cy="747502"/>
          </a:xfrm>
        </p:grpSpPr>
        <p:graphicFrame>
          <p:nvGraphicFramePr>
            <p:cNvPr id="80" name="Object 79">
              <a:extLst>
                <a:ext uri="{FF2B5EF4-FFF2-40B4-BE49-F238E27FC236}">
                  <a16:creationId xmlns:a16="http://schemas.microsoft.com/office/drawing/2014/main" id="{704C6723-D808-4A67-A3B4-9A372DB4CD38}"/>
                </a:ext>
              </a:extLst>
            </p:cNvPr>
            <p:cNvGraphicFramePr>
              <a:graphicFrameLocks noChangeAspect="1"/>
            </p:cNvGraphicFramePr>
            <p:nvPr/>
          </p:nvGraphicFramePr>
          <p:xfrm>
            <a:off x="4179245" y="1589290"/>
            <a:ext cx="585216" cy="585216"/>
          </p:xfrm>
          <a:graphic>
            <a:graphicData uri="http://schemas.openxmlformats.org/presentationml/2006/ole">
              <mc:AlternateContent xmlns:mc="http://schemas.openxmlformats.org/markup-compatibility/2006">
                <mc:Choice xmlns:v="urn:schemas-microsoft-com:vml" Requires="v">
                  <p:oleObj spid="_x0000_s1050" name="CorelDRAW" r:id="rId20" imgW="430907" imgH="430666" progId="CorelDraw.Graphic.17">
                    <p:embed/>
                  </p:oleObj>
                </mc:Choice>
                <mc:Fallback>
                  <p:oleObj name="CorelDRAW" r:id="rId20" imgW="430907" imgH="430666" progId="CorelDraw.Graphic.17">
                    <p:embed/>
                    <p:pic>
                      <p:nvPicPr>
                        <p:cNvPr id="80" name="Object 79">
                          <a:extLst>
                            <a:ext uri="{FF2B5EF4-FFF2-40B4-BE49-F238E27FC236}">
                              <a16:creationId xmlns:a16="http://schemas.microsoft.com/office/drawing/2014/main" id="{704C6723-D808-4A67-A3B4-9A372DB4CD38}"/>
                            </a:ext>
                          </a:extLst>
                        </p:cNvPr>
                        <p:cNvPicPr/>
                        <p:nvPr/>
                      </p:nvPicPr>
                      <p:blipFill>
                        <a:blip r:embed="rId21"/>
                        <a:stretch>
                          <a:fillRect/>
                        </a:stretch>
                      </p:blipFill>
                      <p:spPr>
                        <a:xfrm>
                          <a:off x="4179245" y="1589290"/>
                          <a:ext cx="585216" cy="585216"/>
                        </a:xfrm>
                        <a:prstGeom prst="rect">
                          <a:avLst/>
                        </a:prstGeom>
                      </p:spPr>
                    </p:pic>
                  </p:oleObj>
                </mc:Fallback>
              </mc:AlternateContent>
            </a:graphicData>
          </a:graphic>
        </p:graphicFrame>
        <p:graphicFrame>
          <p:nvGraphicFramePr>
            <p:cNvPr id="92" name="Object 91">
              <a:extLst>
                <a:ext uri="{FF2B5EF4-FFF2-40B4-BE49-F238E27FC236}">
                  <a16:creationId xmlns:a16="http://schemas.microsoft.com/office/drawing/2014/main" id="{EB1D1BB3-A9BD-4B01-85C2-E46B48543A57}"/>
                </a:ext>
              </a:extLst>
            </p:cNvPr>
            <p:cNvGraphicFramePr>
              <a:graphicFrameLocks noChangeAspect="1"/>
            </p:cNvGraphicFramePr>
            <p:nvPr/>
          </p:nvGraphicFramePr>
          <p:xfrm>
            <a:off x="4017305" y="1862130"/>
            <a:ext cx="473075" cy="474662"/>
          </p:xfrm>
          <a:graphic>
            <a:graphicData uri="http://schemas.openxmlformats.org/presentationml/2006/ole">
              <mc:AlternateContent xmlns:mc="http://schemas.openxmlformats.org/markup-compatibility/2006">
                <mc:Choice xmlns:v="urn:schemas-microsoft-com:vml" Requires="v">
                  <p:oleObj spid="_x0000_s1051" name="CorelDRAW" r:id="rId22" imgW="344725" imgH="344125" progId="CorelDraw.Graphic.17">
                    <p:embed/>
                  </p:oleObj>
                </mc:Choice>
                <mc:Fallback>
                  <p:oleObj name="CorelDRAW" r:id="rId22" imgW="344725" imgH="344125" progId="CorelDraw.Graphic.17">
                    <p:embed/>
                    <p:pic>
                      <p:nvPicPr>
                        <p:cNvPr id="92" name="Object 91">
                          <a:extLst>
                            <a:ext uri="{FF2B5EF4-FFF2-40B4-BE49-F238E27FC236}">
                              <a16:creationId xmlns:a16="http://schemas.microsoft.com/office/drawing/2014/main" id="{EB1D1BB3-A9BD-4B01-85C2-E46B48543A57}"/>
                            </a:ext>
                          </a:extLst>
                        </p:cNvPr>
                        <p:cNvPicPr/>
                        <p:nvPr/>
                      </p:nvPicPr>
                      <p:blipFill>
                        <a:blip r:embed="rId9"/>
                        <a:stretch>
                          <a:fillRect/>
                        </a:stretch>
                      </p:blipFill>
                      <p:spPr>
                        <a:xfrm>
                          <a:off x="4017305" y="1862130"/>
                          <a:ext cx="473075" cy="474662"/>
                        </a:xfrm>
                        <a:prstGeom prst="rect">
                          <a:avLst/>
                        </a:prstGeom>
                      </p:spPr>
                    </p:pic>
                  </p:oleObj>
                </mc:Fallback>
              </mc:AlternateContent>
            </a:graphicData>
          </a:graphic>
        </p:graphicFrame>
      </p:grpSp>
      <p:grpSp>
        <p:nvGrpSpPr>
          <p:cNvPr id="91" name="Group 90">
            <a:extLst>
              <a:ext uri="{FF2B5EF4-FFF2-40B4-BE49-F238E27FC236}">
                <a16:creationId xmlns:a16="http://schemas.microsoft.com/office/drawing/2014/main" id="{6AD6BE25-6D09-4A39-A27D-2634F14EAB06}"/>
              </a:ext>
            </a:extLst>
          </p:cNvPr>
          <p:cNvGrpSpPr/>
          <p:nvPr/>
        </p:nvGrpSpPr>
        <p:grpSpPr>
          <a:xfrm>
            <a:off x="8427124" y="4299215"/>
            <a:ext cx="747156" cy="747502"/>
            <a:chOff x="4017305" y="1589290"/>
            <a:chExt cx="747156" cy="747502"/>
          </a:xfrm>
        </p:grpSpPr>
        <p:graphicFrame>
          <p:nvGraphicFramePr>
            <p:cNvPr id="93" name="Object 92">
              <a:extLst>
                <a:ext uri="{FF2B5EF4-FFF2-40B4-BE49-F238E27FC236}">
                  <a16:creationId xmlns:a16="http://schemas.microsoft.com/office/drawing/2014/main" id="{ABD15474-680C-4B28-BF34-5742FAB21AC9}"/>
                </a:ext>
              </a:extLst>
            </p:cNvPr>
            <p:cNvGraphicFramePr>
              <a:graphicFrameLocks noChangeAspect="1"/>
            </p:cNvGraphicFramePr>
            <p:nvPr/>
          </p:nvGraphicFramePr>
          <p:xfrm>
            <a:off x="4179245" y="1589290"/>
            <a:ext cx="585216" cy="585216"/>
          </p:xfrm>
          <a:graphic>
            <a:graphicData uri="http://schemas.openxmlformats.org/presentationml/2006/ole">
              <mc:AlternateContent xmlns:mc="http://schemas.openxmlformats.org/markup-compatibility/2006">
                <mc:Choice xmlns:v="urn:schemas-microsoft-com:vml" Requires="v">
                  <p:oleObj spid="_x0000_s1052" name="CorelDRAW" r:id="rId23" imgW="430907" imgH="430666" progId="CorelDraw.Graphic.17">
                    <p:embed/>
                  </p:oleObj>
                </mc:Choice>
                <mc:Fallback>
                  <p:oleObj name="CorelDRAW" r:id="rId23" imgW="430907" imgH="430666" progId="CorelDraw.Graphic.17">
                    <p:embed/>
                    <p:pic>
                      <p:nvPicPr>
                        <p:cNvPr id="93" name="Object 92">
                          <a:extLst>
                            <a:ext uri="{FF2B5EF4-FFF2-40B4-BE49-F238E27FC236}">
                              <a16:creationId xmlns:a16="http://schemas.microsoft.com/office/drawing/2014/main" id="{ABD15474-680C-4B28-BF34-5742FAB21AC9}"/>
                            </a:ext>
                          </a:extLst>
                        </p:cNvPr>
                        <p:cNvPicPr/>
                        <p:nvPr/>
                      </p:nvPicPr>
                      <p:blipFill>
                        <a:blip r:embed="rId21"/>
                        <a:stretch>
                          <a:fillRect/>
                        </a:stretch>
                      </p:blipFill>
                      <p:spPr>
                        <a:xfrm>
                          <a:off x="4179245" y="1589290"/>
                          <a:ext cx="585216" cy="585216"/>
                        </a:xfrm>
                        <a:prstGeom prst="rect">
                          <a:avLst/>
                        </a:prstGeom>
                      </p:spPr>
                    </p:pic>
                  </p:oleObj>
                </mc:Fallback>
              </mc:AlternateContent>
            </a:graphicData>
          </a:graphic>
        </p:graphicFrame>
        <p:graphicFrame>
          <p:nvGraphicFramePr>
            <p:cNvPr id="95" name="Object 94">
              <a:extLst>
                <a:ext uri="{FF2B5EF4-FFF2-40B4-BE49-F238E27FC236}">
                  <a16:creationId xmlns:a16="http://schemas.microsoft.com/office/drawing/2014/main" id="{9D13350D-2092-4095-958A-A6055AF0F996}"/>
                </a:ext>
              </a:extLst>
            </p:cNvPr>
            <p:cNvGraphicFramePr>
              <a:graphicFrameLocks noChangeAspect="1"/>
            </p:cNvGraphicFramePr>
            <p:nvPr/>
          </p:nvGraphicFramePr>
          <p:xfrm>
            <a:off x="4017305" y="1862130"/>
            <a:ext cx="473075" cy="474662"/>
          </p:xfrm>
          <a:graphic>
            <a:graphicData uri="http://schemas.openxmlformats.org/presentationml/2006/ole">
              <mc:AlternateContent xmlns:mc="http://schemas.openxmlformats.org/markup-compatibility/2006">
                <mc:Choice xmlns:v="urn:schemas-microsoft-com:vml" Requires="v">
                  <p:oleObj spid="_x0000_s1053" name="CorelDRAW" r:id="rId22" imgW="344725" imgH="344125" progId="CorelDraw.Graphic.17">
                    <p:embed/>
                  </p:oleObj>
                </mc:Choice>
                <mc:Fallback>
                  <p:oleObj name="CorelDRAW" r:id="rId22" imgW="344725" imgH="344125" progId="CorelDraw.Graphic.17">
                    <p:embed/>
                    <p:pic>
                      <p:nvPicPr>
                        <p:cNvPr id="95" name="Object 94">
                          <a:extLst>
                            <a:ext uri="{FF2B5EF4-FFF2-40B4-BE49-F238E27FC236}">
                              <a16:creationId xmlns:a16="http://schemas.microsoft.com/office/drawing/2014/main" id="{9D13350D-2092-4095-958A-A6055AF0F996}"/>
                            </a:ext>
                          </a:extLst>
                        </p:cNvPr>
                        <p:cNvPicPr/>
                        <p:nvPr/>
                      </p:nvPicPr>
                      <p:blipFill>
                        <a:blip r:embed="rId9"/>
                        <a:stretch>
                          <a:fillRect/>
                        </a:stretch>
                      </p:blipFill>
                      <p:spPr>
                        <a:xfrm>
                          <a:off x="4017305" y="1862130"/>
                          <a:ext cx="473075" cy="474662"/>
                        </a:xfrm>
                        <a:prstGeom prst="rect">
                          <a:avLst/>
                        </a:prstGeom>
                      </p:spPr>
                    </p:pic>
                  </p:oleObj>
                </mc:Fallback>
              </mc:AlternateContent>
            </a:graphicData>
          </a:graphic>
        </p:graphicFrame>
      </p:grpSp>
      <p:cxnSp>
        <p:nvCxnSpPr>
          <p:cNvPr id="16" name="Connector: Elbow 15">
            <a:extLst>
              <a:ext uri="{FF2B5EF4-FFF2-40B4-BE49-F238E27FC236}">
                <a16:creationId xmlns:a16="http://schemas.microsoft.com/office/drawing/2014/main" id="{DB5130F5-38C3-4AB1-8AA4-7672606FCD2F}"/>
              </a:ext>
            </a:extLst>
          </p:cNvPr>
          <p:cNvCxnSpPr>
            <a:cxnSpLocks/>
            <a:stCxn id="92" idx="1"/>
            <a:endCxn id="106" idx="3"/>
          </p:cNvCxnSpPr>
          <p:nvPr/>
        </p:nvCxnSpPr>
        <p:spPr>
          <a:xfrm rot="10800000" flipV="1">
            <a:off x="2087284" y="2224719"/>
            <a:ext cx="1558723" cy="2148429"/>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4892C39-E422-4E49-80B7-82CA6722A70D}"/>
              </a:ext>
            </a:extLst>
          </p:cNvPr>
          <p:cNvCxnSpPr>
            <a:cxnSpLocks/>
          </p:cNvCxnSpPr>
          <p:nvPr/>
        </p:nvCxnSpPr>
        <p:spPr>
          <a:xfrm>
            <a:off x="1834856" y="2462051"/>
            <a:ext cx="0" cy="15216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68C2EB5-2EE5-4A50-9E94-A60DB7581D25}"/>
              </a:ext>
            </a:extLst>
          </p:cNvPr>
          <p:cNvCxnSpPr>
            <a:cxnSpLocks/>
          </p:cNvCxnSpPr>
          <p:nvPr/>
        </p:nvCxnSpPr>
        <p:spPr>
          <a:xfrm flipH="1">
            <a:off x="5171982" y="1523256"/>
            <a:ext cx="1006669" cy="0"/>
          </a:xfrm>
          <a:prstGeom prst="straightConnector1">
            <a:avLst/>
          </a:prstGeom>
          <a:ln w="28575">
            <a:solidFill>
              <a:srgbClr val="66C49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75D08970-10C0-4F54-80A6-02748FC81A63}"/>
              </a:ext>
            </a:extLst>
          </p:cNvPr>
          <p:cNvCxnSpPr>
            <a:cxnSpLocks/>
            <a:stCxn id="107" idx="1"/>
          </p:cNvCxnSpPr>
          <p:nvPr/>
        </p:nvCxnSpPr>
        <p:spPr>
          <a:xfrm rot="10800000" flipV="1">
            <a:off x="4055534" y="3498979"/>
            <a:ext cx="4528556" cy="923266"/>
          </a:xfrm>
          <a:prstGeom prst="bentConnector3">
            <a:avLst>
              <a:gd name="adj1" fmla="val 19244"/>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0730F8FA-A8EC-46C1-AF99-94BDB21F2741}"/>
              </a:ext>
            </a:extLst>
          </p:cNvPr>
          <p:cNvCxnSpPr>
            <a:cxnSpLocks/>
          </p:cNvCxnSpPr>
          <p:nvPr/>
        </p:nvCxnSpPr>
        <p:spPr>
          <a:xfrm rot="10800000" flipV="1">
            <a:off x="4055537" y="4562986"/>
            <a:ext cx="4416289" cy="1"/>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FED28DDD-8DC5-4B7D-8034-A16F5BDA6854}"/>
              </a:ext>
            </a:extLst>
          </p:cNvPr>
          <p:cNvCxnSpPr>
            <a:cxnSpLocks/>
            <a:stCxn id="109" idx="1"/>
          </p:cNvCxnSpPr>
          <p:nvPr/>
        </p:nvCxnSpPr>
        <p:spPr>
          <a:xfrm rot="10800000" flipV="1">
            <a:off x="4055534" y="1665140"/>
            <a:ext cx="4467254" cy="2611564"/>
          </a:xfrm>
          <a:prstGeom prst="bentConnector3">
            <a:avLst>
              <a:gd name="adj1" fmla="val 2194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C5E4659A-0D13-41F8-99F3-FC0609CF2BC9}"/>
              </a:ext>
            </a:extLst>
          </p:cNvPr>
          <p:cNvCxnSpPr>
            <a:cxnSpLocks/>
          </p:cNvCxnSpPr>
          <p:nvPr/>
        </p:nvCxnSpPr>
        <p:spPr>
          <a:xfrm>
            <a:off x="8825474" y="1961296"/>
            <a:ext cx="0" cy="613248"/>
          </a:xfrm>
          <a:prstGeom prst="straightConnector1">
            <a:avLst/>
          </a:prstGeom>
          <a:ln w="28575">
            <a:solidFill>
              <a:srgbClr val="66C49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01B418DC-9D70-48F6-A228-44B38B6D31EA}"/>
              </a:ext>
            </a:extLst>
          </p:cNvPr>
          <p:cNvCxnSpPr>
            <a:cxnSpLocks/>
          </p:cNvCxnSpPr>
          <p:nvPr/>
        </p:nvCxnSpPr>
        <p:spPr>
          <a:xfrm rot="10800000" flipV="1">
            <a:off x="4049478" y="1660754"/>
            <a:ext cx="2134754" cy="2462120"/>
          </a:xfrm>
          <a:prstGeom prst="bentConnector3">
            <a:avLst>
              <a:gd name="adj1" fmla="val 3298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134635D-1376-4083-93A7-48824C3A9A0E}"/>
              </a:ext>
            </a:extLst>
          </p:cNvPr>
          <p:cNvSpPr>
            <a:spLocks noGrp="1"/>
          </p:cNvSpPr>
          <p:nvPr>
            <p:ph type="title"/>
          </p:nvPr>
        </p:nvSpPr>
        <p:spPr>
          <a:xfrm>
            <a:off x="541395" y="-39442"/>
            <a:ext cx="10515600" cy="967082"/>
          </a:xfrm>
        </p:spPr>
        <p:txBody>
          <a:bodyPr>
            <a:normAutofit/>
          </a:bodyPr>
          <a:lstStyle/>
          <a:p>
            <a:r>
              <a:rPr lang="en-US" sz="3200"/>
              <a:t>App integration and network security</a:t>
            </a:r>
          </a:p>
        </p:txBody>
      </p:sp>
    </p:spTree>
    <p:extLst>
      <p:ext uri="{BB962C8B-B14F-4D97-AF65-F5344CB8AC3E}">
        <p14:creationId xmlns:p14="http://schemas.microsoft.com/office/powerpoint/2010/main" val="33476533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Migrating to Azure SQL</a:t>
            </a:r>
          </a:p>
        </p:txBody>
      </p:sp>
    </p:spTree>
    <p:extLst>
      <p:ext uri="{BB962C8B-B14F-4D97-AF65-F5344CB8AC3E}">
        <p14:creationId xmlns:p14="http://schemas.microsoft.com/office/powerpoint/2010/main" val="409469077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Data migration Process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Overview of the preferred data platform migration process, broken down into pre-migration, migration, and post-migration steps.">
            <a:extLst>
              <a:ext uri="{FF2B5EF4-FFF2-40B4-BE49-F238E27FC236}">
                <a16:creationId xmlns:a16="http://schemas.microsoft.com/office/drawing/2014/main" id="{97E4D48A-4F46-4071-A0B1-F6E7C4110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84" y="1771808"/>
            <a:ext cx="11810431" cy="3749812"/>
          </a:xfrm>
          <a:prstGeom prst="rect">
            <a:avLst/>
          </a:prstGeom>
          <a:ln>
            <a:solidFill>
              <a:schemeClr val="accent1">
                <a:lumMod val="7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757945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6A70B2-B9C6-4C70-A382-D8971FBADB4B}"/>
              </a:ext>
            </a:extLst>
          </p:cNvPr>
          <p:cNvSpPr>
            <a:spLocks noGrp="1"/>
          </p:cNvSpPr>
          <p:nvPr>
            <p:ph type="title"/>
          </p:nvPr>
        </p:nvSpPr>
        <p:spPr/>
        <p:txBody>
          <a:bodyPr/>
          <a:lstStyle/>
          <a:p>
            <a:r>
              <a:rPr lang="en-US" dirty="0"/>
              <a:t>Upgrade &amp; migration tools</a:t>
            </a:r>
          </a:p>
        </p:txBody>
      </p:sp>
      <p:pic>
        <p:nvPicPr>
          <p:cNvPr id="6" name="Picture 5" descr="Image showing SQL database upgrade and migration tools, including Database Experimentation Assistant, Database Migration Assistant, Azure Database Migration Service, and SQL Server Migration Assistant.">
            <a:extLst>
              <a:ext uri="{FF2B5EF4-FFF2-40B4-BE49-F238E27FC236}">
                <a16:creationId xmlns:a16="http://schemas.microsoft.com/office/drawing/2014/main" id="{88E0885E-3A5B-4718-BAEA-CD0C18540E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5703"/>
            <a:ext cx="12192000" cy="4840224"/>
          </a:xfrm>
          <a:prstGeom prst="rect">
            <a:avLst/>
          </a:prstGeom>
          <a:ln>
            <a:solidFill>
              <a:schemeClr val="accent1">
                <a:lumMod val="75000"/>
              </a:schemeClr>
            </a:solidFill>
          </a:ln>
        </p:spPr>
      </p:pic>
      <p:grpSp>
        <p:nvGrpSpPr>
          <p:cNvPr id="4" name="Group 3">
            <a:extLst>
              <a:ext uri="{FF2B5EF4-FFF2-40B4-BE49-F238E27FC236}">
                <a16:creationId xmlns:a16="http://schemas.microsoft.com/office/drawing/2014/main" id="{C93FB724-54C9-4591-9EAE-177BD52F6F4B}"/>
              </a:ext>
            </a:extLst>
          </p:cNvPr>
          <p:cNvGrpSpPr/>
          <p:nvPr/>
        </p:nvGrpSpPr>
        <p:grpSpPr>
          <a:xfrm>
            <a:off x="5127172" y="4571999"/>
            <a:ext cx="4876800" cy="1077687"/>
            <a:chOff x="5127172" y="4571999"/>
            <a:chExt cx="4876800" cy="1077687"/>
          </a:xfrm>
        </p:grpSpPr>
        <p:sp>
          <p:nvSpPr>
            <p:cNvPr id="2" name="Rectangle: Rounded Corners 1">
              <a:extLst>
                <a:ext uri="{FF2B5EF4-FFF2-40B4-BE49-F238E27FC236}">
                  <a16:creationId xmlns:a16="http://schemas.microsoft.com/office/drawing/2014/main" id="{6B5EE977-049D-4BB6-A5F4-6F4B609F5027}"/>
                </a:ext>
              </a:extLst>
            </p:cNvPr>
            <p:cNvSpPr/>
            <p:nvPr/>
          </p:nvSpPr>
          <p:spPr bwMode="auto">
            <a:xfrm>
              <a:off x="6096000" y="5064443"/>
              <a:ext cx="3907972" cy="585243"/>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chemeClr val="accent1">
                      <a:lumMod val="75000"/>
                    </a:schemeClr>
                  </a:solidFill>
                  <a:ea typeface="Segoe UI" pitchFamily="34" charset="0"/>
                  <a:cs typeface="Segoe UI" pitchFamily="34" charset="0"/>
                </a:rPr>
                <a:t>Azure Migrate + DMS + DMA</a:t>
              </a:r>
            </a:p>
          </p:txBody>
        </p:sp>
        <p:sp>
          <p:nvSpPr>
            <p:cNvPr id="3" name="Explosion: 8 Points 2">
              <a:extLst>
                <a:ext uri="{FF2B5EF4-FFF2-40B4-BE49-F238E27FC236}">
                  <a16:creationId xmlns:a16="http://schemas.microsoft.com/office/drawing/2014/main" id="{05E343B1-82D7-49DF-AB4C-E4117C345379}"/>
                </a:ext>
              </a:extLst>
            </p:cNvPr>
            <p:cNvSpPr/>
            <p:nvPr/>
          </p:nvSpPr>
          <p:spPr bwMode="auto">
            <a:xfrm>
              <a:off x="5127172" y="4571999"/>
              <a:ext cx="1371600" cy="1077687"/>
            </a:xfrm>
            <a:prstGeom prst="irregularSeal1">
              <a:avLst/>
            </a:prstGeom>
            <a:solidFill>
              <a:srgbClr val="28F841"/>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solidFill>
                    <a:schemeClr val="accent1"/>
                  </a:solidFill>
                  <a:ea typeface="Segoe UI" pitchFamily="34" charset="0"/>
                  <a:cs typeface="Segoe UI" pitchFamily="34" charset="0"/>
                </a:rPr>
                <a:t>NEW</a:t>
              </a:r>
            </a:p>
          </p:txBody>
        </p:sp>
      </p:grpSp>
    </p:spTree>
    <p:extLst>
      <p:ext uri="{BB962C8B-B14F-4D97-AF65-F5344CB8AC3E}">
        <p14:creationId xmlns:p14="http://schemas.microsoft.com/office/powerpoint/2010/main" val="2515001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BBA18-2FFC-4B86-AEAB-E26C1C8C1260}"/>
              </a:ext>
            </a:extLst>
          </p:cNvPr>
          <p:cNvSpPr>
            <a:spLocks noGrp="1"/>
          </p:cNvSpPr>
          <p:nvPr>
            <p:ph type="title"/>
          </p:nvPr>
        </p:nvSpPr>
        <p:spPr/>
        <p:txBody>
          <a:bodyPr/>
          <a:lstStyle/>
          <a:p>
            <a:r>
              <a:rPr lang="en-US" dirty="0"/>
              <a:t>Azure Migrate</a:t>
            </a:r>
          </a:p>
        </p:txBody>
      </p:sp>
      <p:pic>
        <p:nvPicPr>
          <p:cNvPr id="4" name="Picture 3" descr="A screenshot of a cell phone&#10;&#10;Description automatically generated">
            <a:extLst>
              <a:ext uri="{FF2B5EF4-FFF2-40B4-BE49-F238E27FC236}">
                <a16:creationId xmlns:a16="http://schemas.microsoft.com/office/drawing/2014/main" id="{F3E3B703-4DDE-4785-8C32-563FBB807B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4667" y="1178469"/>
            <a:ext cx="8969198" cy="5506670"/>
          </a:xfrm>
          <a:prstGeom prst="rect">
            <a:avLst/>
          </a:prstGeom>
          <a:ln>
            <a:solidFill>
              <a:schemeClr val="accent1">
                <a:lumMod val="7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1990084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88620-9B8A-46F2-9ED8-905508BA2B29}"/>
              </a:ext>
            </a:extLst>
          </p:cNvPr>
          <p:cNvSpPr>
            <a:spLocks noGrp="1"/>
          </p:cNvSpPr>
          <p:nvPr>
            <p:ph type="title"/>
          </p:nvPr>
        </p:nvSpPr>
        <p:spPr>
          <a:xfrm>
            <a:off x="588263" y="457200"/>
            <a:ext cx="11018520" cy="553998"/>
          </a:xfrm>
        </p:spPr>
        <p:txBody>
          <a:bodyPr/>
          <a:lstStyle/>
          <a:p>
            <a:r>
              <a:rPr lang="en-US" dirty="0">
                <a:solidFill>
                  <a:schemeClr val="tx1"/>
                </a:solidFill>
              </a:rPr>
              <a:t>Customer concerns</a:t>
            </a:r>
            <a:endParaRPr lang="en-US" dirty="0"/>
          </a:p>
        </p:txBody>
      </p:sp>
      <p:sp>
        <p:nvSpPr>
          <p:cNvPr id="3" name="Text Placeholder 2">
            <a:extLst>
              <a:ext uri="{FF2B5EF4-FFF2-40B4-BE49-F238E27FC236}">
                <a16:creationId xmlns:a16="http://schemas.microsoft.com/office/drawing/2014/main" id="{3F73921D-06B0-460E-BB1A-32FDC8123B5E}"/>
              </a:ext>
            </a:extLst>
          </p:cNvPr>
          <p:cNvSpPr>
            <a:spLocks noGrp="1"/>
          </p:cNvSpPr>
          <p:nvPr>
            <p:ph type="body" sz="quarter" idx="10"/>
          </p:nvPr>
        </p:nvSpPr>
        <p:spPr>
          <a:xfrm>
            <a:off x="584200" y="1435497"/>
            <a:ext cx="11018520" cy="3877985"/>
          </a:xfrm>
        </p:spPr>
        <p:txBody>
          <a:bodyPr/>
          <a:lstStyle/>
          <a:p>
            <a:r>
              <a:rPr lang="en-US" dirty="0">
                <a:solidFill>
                  <a:schemeClr val="tx1"/>
                </a:solidFill>
              </a:rPr>
              <a:t>Looking for comparison of SQL database hosting options in Azure.</a:t>
            </a:r>
          </a:p>
          <a:p>
            <a:endParaRPr lang="en-US" dirty="0">
              <a:solidFill>
                <a:schemeClr val="tx1"/>
              </a:solidFill>
            </a:endParaRPr>
          </a:p>
          <a:p>
            <a:r>
              <a:rPr lang="en-US" dirty="0">
                <a:solidFill>
                  <a:schemeClr val="tx1"/>
                </a:solidFill>
              </a:rPr>
              <a:t>What tools can help a evaluate databases against target platforms and identify potential issues?</a:t>
            </a:r>
          </a:p>
          <a:p>
            <a:endParaRPr lang="en-US" dirty="0">
              <a:solidFill>
                <a:schemeClr val="tx1"/>
              </a:solidFill>
            </a:endParaRPr>
          </a:p>
          <a:p>
            <a:r>
              <a:rPr lang="en-US" dirty="0">
                <a:solidFill>
                  <a:schemeClr val="tx1"/>
                </a:solidFill>
              </a:rPr>
              <a:t>Can we have network isolation and secure channel access from on-premises?</a:t>
            </a:r>
          </a:p>
          <a:p>
            <a:pPr marL="0" indent="0">
              <a:buNone/>
            </a:pPr>
            <a:endParaRPr lang="en-US" dirty="0">
              <a:solidFill>
                <a:schemeClr val="tx1"/>
              </a:solidFill>
            </a:endParaRPr>
          </a:p>
        </p:txBody>
      </p:sp>
      <p:pic>
        <p:nvPicPr>
          <p:cNvPr id="4" name="Question" descr="Question mark icon">
            <a:extLst>
              <a:ext uri="{FF2B5EF4-FFF2-40B4-BE49-F238E27FC236}">
                <a16:creationId xmlns:a16="http://schemas.microsoft.com/office/drawing/2014/main" id="{E1659B5C-7585-4241-9873-3412B4295916}"/>
              </a:ext>
            </a:extLst>
          </p:cNvPr>
          <p:cNvPicPr>
            <a:picLocks noChangeAspect="1"/>
          </p:cNvPicPr>
          <p:nvPr/>
        </p:nvPicPr>
        <p:blipFill>
          <a:blip r:embed="rId2"/>
          <a:stretch>
            <a:fillRect/>
          </a:stretch>
        </p:blipFill>
        <p:spPr>
          <a:xfrm>
            <a:off x="9741126" y="4436554"/>
            <a:ext cx="2171428" cy="2171428"/>
          </a:xfrm>
          <a:prstGeom prst="rect">
            <a:avLst/>
          </a:prstGeom>
        </p:spPr>
      </p:pic>
    </p:spTree>
    <p:extLst>
      <p:ext uri="{BB962C8B-B14F-4D97-AF65-F5344CB8AC3E}">
        <p14:creationId xmlns:p14="http://schemas.microsoft.com/office/powerpoint/2010/main" val="94710789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Box 108">
            <a:extLst>
              <a:ext uri="{FF2B5EF4-FFF2-40B4-BE49-F238E27FC236}">
                <a16:creationId xmlns:a16="http://schemas.microsoft.com/office/drawing/2014/main" id="{A983B553-B6C3-4907-AEEB-83409A62B21F}"/>
              </a:ext>
            </a:extLst>
          </p:cNvPr>
          <p:cNvSpPr txBox="1"/>
          <p:nvPr/>
        </p:nvSpPr>
        <p:spPr>
          <a:xfrm>
            <a:off x="1291533" y="856390"/>
            <a:ext cx="9804386" cy="553998"/>
          </a:xfrm>
          <a:prstGeom prst="rect">
            <a:avLst/>
          </a:prstGeom>
          <a:noFill/>
        </p:spPr>
        <p:txBody>
          <a:bodyPr wrap="square" lIns="0" tIns="0" rIns="0" bIns="0" rtlCol="0">
            <a:spAutoFit/>
          </a:bodyPr>
          <a:lstStyle/>
          <a:p>
            <a:pPr algn="ctr" defTabSz="914049">
              <a:defRPr/>
            </a:pPr>
            <a:r>
              <a:rPr lang="en-US" sz="3600" spc="-49" dirty="0">
                <a:ln w="3175">
                  <a:noFill/>
                </a:ln>
                <a:solidFill>
                  <a:schemeClr val="tx2"/>
                </a:solidFill>
                <a:latin typeface="Segoe UI Semibold"/>
                <a:cs typeface="Segoe UI"/>
              </a:rPr>
              <a:t>Azure Migration Program (AMP)</a:t>
            </a:r>
            <a:endParaRPr lang="en-IN" sz="3600" dirty="0">
              <a:solidFill>
                <a:schemeClr val="tx2"/>
              </a:solidFill>
              <a:latin typeface="Segoe UI Semibold"/>
              <a:ea typeface="Segoe UI" pitchFamily="34" charset="0"/>
              <a:cs typeface="Segoe UI"/>
            </a:endParaRPr>
          </a:p>
        </p:txBody>
      </p:sp>
      <p:sp>
        <p:nvSpPr>
          <p:cNvPr id="111" name="TextBox 110">
            <a:extLst>
              <a:ext uri="{FF2B5EF4-FFF2-40B4-BE49-F238E27FC236}">
                <a16:creationId xmlns:a16="http://schemas.microsoft.com/office/drawing/2014/main" id="{C110B879-7B63-4DEC-A415-B01AA4535F9C}"/>
              </a:ext>
            </a:extLst>
          </p:cNvPr>
          <p:cNvSpPr txBox="1"/>
          <p:nvPr/>
        </p:nvSpPr>
        <p:spPr>
          <a:xfrm>
            <a:off x="1670314" y="1499595"/>
            <a:ext cx="8894551" cy="307648"/>
          </a:xfrm>
          <a:prstGeom prst="rect">
            <a:avLst/>
          </a:prstGeom>
        </p:spPr>
        <p:txBody>
          <a:bodyPr vert="horz" wrap="none" lIns="0" tIns="0" rIns="0" bIns="0" rtlCol="0">
            <a:spAutoFit/>
          </a:bodyPr>
          <a:lstStyle>
            <a:lvl1pPr marR="0" indent="0" defTabSz="932742" fontAlgn="auto">
              <a:lnSpc>
                <a:spcPct val="100000"/>
              </a:lnSpc>
              <a:spcBef>
                <a:spcPct val="20000"/>
              </a:spcBef>
              <a:spcAft>
                <a:spcPts val="0"/>
              </a:spcAft>
              <a:buClrTx/>
              <a:buSzPct val="90000"/>
              <a:buFont typeface="Wingdings" panose="05000000000000000000" pitchFamily="2" charset="2"/>
              <a:buNone/>
              <a:tabLst/>
              <a:defRPr sz="1999" spc="0" baseline="0">
                <a:gradFill>
                  <a:gsLst>
                    <a:gs pos="1250">
                      <a:schemeClr val="tx1"/>
                    </a:gs>
                    <a:gs pos="10000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32384"/>
            <a:r>
              <a:rPr lang="en-US" dirty="0">
                <a:solidFill>
                  <a:schemeClr val="tx2"/>
                </a:solidFill>
                <a:latin typeface="Segoe UI"/>
              </a:rPr>
              <a:t>Available to all Azure customers, scaled through specialized migration partners</a:t>
            </a:r>
          </a:p>
        </p:txBody>
      </p:sp>
      <p:sp>
        <p:nvSpPr>
          <p:cNvPr id="306" name="Rectangle 305">
            <a:extLst>
              <a:ext uri="{FF2B5EF4-FFF2-40B4-BE49-F238E27FC236}">
                <a16:creationId xmlns:a16="http://schemas.microsoft.com/office/drawing/2014/main" id="{A4EBCF9E-D89E-4746-A7EA-1B9E4ED7A48F}"/>
              </a:ext>
            </a:extLst>
          </p:cNvPr>
          <p:cNvSpPr/>
          <p:nvPr/>
        </p:nvSpPr>
        <p:spPr bwMode="auto">
          <a:xfrm>
            <a:off x="582950" y="2188937"/>
            <a:ext cx="11026100" cy="2625586"/>
          </a:xfrm>
          <a:prstGeom prst="rect">
            <a:avLst/>
          </a:prstGeom>
          <a:solidFill>
            <a:schemeClr val="accent2">
              <a:alpha val="10000"/>
            </a:schemeClr>
          </a:solid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Rectangle 107">
            <a:extLst>
              <a:ext uri="{FF2B5EF4-FFF2-40B4-BE49-F238E27FC236}">
                <a16:creationId xmlns:a16="http://schemas.microsoft.com/office/drawing/2014/main" id="{DF3EDCA6-151B-4001-81D0-856E31D305F7}"/>
              </a:ext>
            </a:extLst>
          </p:cNvPr>
          <p:cNvSpPr/>
          <p:nvPr/>
        </p:nvSpPr>
        <p:spPr>
          <a:xfrm>
            <a:off x="3299096" y="5879946"/>
            <a:ext cx="5593808" cy="374793"/>
          </a:xfrm>
          <a:prstGeom prst="rect">
            <a:avLst/>
          </a:prstGeom>
        </p:spPr>
        <p:txBody>
          <a:bodyPr wrap="square" anchor="ctr">
            <a:spAutoFit/>
          </a:bodyPr>
          <a:lstStyle/>
          <a:p>
            <a:pPr algn="ctr" defTabSz="932239">
              <a:defRPr/>
            </a:pPr>
            <a:r>
              <a:rPr lang="en-US" dirty="0">
                <a:solidFill>
                  <a:schemeClr val="tx2"/>
                </a:solidFill>
                <a:latin typeface="Segoe UI Semibold"/>
              </a:rPr>
              <a:t>Learn more  |  </a:t>
            </a:r>
            <a:r>
              <a:rPr lang="en-US" dirty="0">
                <a:solidFill>
                  <a:schemeClr val="accent1"/>
                </a:solidFill>
                <a:latin typeface="Segoe UI Semibold"/>
              </a:rPr>
              <a:t>Azure.com/AMP</a:t>
            </a:r>
          </a:p>
        </p:txBody>
      </p:sp>
      <p:sp>
        <p:nvSpPr>
          <p:cNvPr id="267" name="Rectangle 266">
            <a:extLst>
              <a:ext uri="{FF2B5EF4-FFF2-40B4-BE49-F238E27FC236}">
                <a16:creationId xmlns:a16="http://schemas.microsoft.com/office/drawing/2014/main" id="{D46A3950-BADD-45BD-B0CA-5E81AED1CA18}"/>
              </a:ext>
            </a:extLst>
          </p:cNvPr>
          <p:cNvSpPr/>
          <p:nvPr/>
        </p:nvSpPr>
        <p:spPr bwMode="auto">
          <a:xfrm>
            <a:off x="1519750" y="5021301"/>
            <a:ext cx="9152501" cy="5495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28" tIns="146263" rIns="182828" bIns="146263" numCol="1" spcCol="0" rtlCol="0" fromWordArt="0" anchor="t" anchorCtr="0" forceAA="0" compatLnSpc="1">
            <a:prstTxWarp prst="textNoShape">
              <a:avLst/>
            </a:prstTxWarp>
            <a:spAutoFit/>
          </a:bodyPr>
          <a:lstStyle/>
          <a:p>
            <a:pPr algn="ctr" defTabSz="932114" fontAlgn="base">
              <a:lnSpc>
                <a:spcPct val="90000"/>
              </a:lnSpc>
              <a:spcBef>
                <a:spcPct val="0"/>
              </a:spcBef>
              <a:spcAft>
                <a:spcPct val="0"/>
              </a:spcAft>
              <a:defRPr/>
            </a:pPr>
            <a:r>
              <a:rPr lang="en-US">
                <a:solidFill>
                  <a:schemeClr val="tx2"/>
                </a:solidFill>
                <a:latin typeface="Segoe UI Semibold"/>
                <a:cs typeface="Segoe UI" panose="020B0502040204020203" pitchFamily="34" charset="0"/>
              </a:rPr>
              <a:t>Reduce cost and risk  |   Accelerate migration velocity  |  Deliver customer success  </a:t>
            </a:r>
          </a:p>
        </p:txBody>
      </p:sp>
      <p:grpSp>
        <p:nvGrpSpPr>
          <p:cNvPr id="14" name="Group 13">
            <a:extLst>
              <a:ext uri="{FF2B5EF4-FFF2-40B4-BE49-F238E27FC236}">
                <a16:creationId xmlns:a16="http://schemas.microsoft.com/office/drawing/2014/main" id="{001ED1CD-CA20-4D06-9B83-2769F26E30E0}"/>
              </a:ext>
            </a:extLst>
          </p:cNvPr>
          <p:cNvGrpSpPr/>
          <p:nvPr/>
        </p:nvGrpSpPr>
        <p:grpSpPr>
          <a:xfrm>
            <a:off x="1931269" y="2507007"/>
            <a:ext cx="8335854" cy="341393"/>
            <a:chOff x="1874660" y="2453085"/>
            <a:chExt cx="8337037" cy="341442"/>
          </a:xfrm>
        </p:grpSpPr>
        <p:grpSp>
          <p:nvGrpSpPr>
            <p:cNvPr id="11" name="Group 10">
              <a:extLst>
                <a:ext uri="{FF2B5EF4-FFF2-40B4-BE49-F238E27FC236}">
                  <a16:creationId xmlns:a16="http://schemas.microsoft.com/office/drawing/2014/main" id="{F392076C-F684-496A-9E26-CC6ACF1132B7}"/>
                </a:ext>
              </a:extLst>
            </p:cNvPr>
            <p:cNvGrpSpPr/>
            <p:nvPr/>
          </p:nvGrpSpPr>
          <p:grpSpPr>
            <a:xfrm>
              <a:off x="4814763" y="2453085"/>
              <a:ext cx="2390999" cy="341442"/>
              <a:chOff x="1847241" y="3169070"/>
              <a:chExt cx="2390999" cy="341442"/>
            </a:xfrm>
          </p:grpSpPr>
          <p:sp>
            <p:nvSpPr>
              <p:cNvPr id="112" name="Rectangle 111">
                <a:extLst>
                  <a:ext uri="{FF2B5EF4-FFF2-40B4-BE49-F238E27FC236}">
                    <a16:creationId xmlns:a16="http://schemas.microsoft.com/office/drawing/2014/main" id="{DF65DC3B-6971-46FD-8ED4-552A960BAABD}"/>
                  </a:ext>
                </a:extLst>
              </p:cNvPr>
              <p:cNvSpPr/>
              <p:nvPr/>
            </p:nvSpPr>
            <p:spPr bwMode="auto">
              <a:xfrm>
                <a:off x="2317826" y="3231253"/>
                <a:ext cx="1920414" cy="217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defRPr/>
                </a:pPr>
                <a:r>
                  <a:rPr lang="en-US" sz="1567" b="1">
                    <a:solidFill>
                      <a:schemeClr val="accent1"/>
                    </a:solidFill>
                    <a:latin typeface="Segoe UI Semibold"/>
                  </a:rPr>
                  <a:t>Offers and incentives</a:t>
                </a:r>
              </a:p>
            </p:txBody>
          </p:sp>
          <p:grpSp>
            <p:nvGrpSpPr>
              <p:cNvPr id="237" name="Group 236">
                <a:extLst>
                  <a:ext uri="{FF2B5EF4-FFF2-40B4-BE49-F238E27FC236}">
                    <a16:creationId xmlns:a16="http://schemas.microsoft.com/office/drawing/2014/main" id="{9ECA2390-5321-4332-9D3D-6984CF24051B}"/>
                  </a:ext>
                </a:extLst>
              </p:cNvPr>
              <p:cNvGrpSpPr/>
              <p:nvPr/>
            </p:nvGrpSpPr>
            <p:grpSpPr>
              <a:xfrm>
                <a:off x="1847241" y="3169070"/>
                <a:ext cx="338760" cy="341442"/>
                <a:chOff x="9021415" y="2468324"/>
                <a:chExt cx="836453" cy="831199"/>
              </a:xfrm>
            </p:grpSpPr>
            <p:grpSp>
              <p:nvGrpSpPr>
                <p:cNvPr id="238" name="Group 237">
                  <a:extLst>
                    <a:ext uri="{FF2B5EF4-FFF2-40B4-BE49-F238E27FC236}">
                      <a16:creationId xmlns:a16="http://schemas.microsoft.com/office/drawing/2014/main" id="{D713A79D-D637-418D-BF18-BB250E8FFA5F}"/>
                    </a:ext>
                  </a:extLst>
                </p:cNvPr>
                <p:cNvGrpSpPr/>
                <p:nvPr/>
              </p:nvGrpSpPr>
              <p:grpSpPr>
                <a:xfrm flipH="1">
                  <a:off x="9021415" y="2468324"/>
                  <a:ext cx="836453" cy="831199"/>
                  <a:chOff x="9021415" y="2468324"/>
                  <a:chExt cx="836453" cy="831199"/>
                </a:xfrm>
              </p:grpSpPr>
              <p:sp>
                <p:nvSpPr>
                  <p:cNvPr id="268" name="Freeform: Shape 267">
                    <a:extLst>
                      <a:ext uri="{FF2B5EF4-FFF2-40B4-BE49-F238E27FC236}">
                        <a16:creationId xmlns:a16="http://schemas.microsoft.com/office/drawing/2014/main" id="{51C31CCD-FFA4-4F29-8EFD-3D7F7436AB0E}"/>
                      </a:ext>
                    </a:extLst>
                  </p:cNvPr>
                  <p:cNvSpPr/>
                  <p:nvPr/>
                </p:nvSpPr>
                <p:spPr>
                  <a:xfrm>
                    <a:off x="9078661" y="2468324"/>
                    <a:ext cx="358729" cy="244986"/>
                  </a:xfrm>
                  <a:custGeom>
                    <a:avLst/>
                    <a:gdLst>
                      <a:gd name="connsiteX0" fmla="*/ 175227 w 173924"/>
                      <a:gd name="connsiteY0" fmla="*/ 39264 h 118777"/>
                      <a:gd name="connsiteX1" fmla="*/ 175581 w 173924"/>
                      <a:gd name="connsiteY1" fmla="*/ 39264 h 118777"/>
                      <a:gd name="connsiteX2" fmla="*/ 175581 w 173924"/>
                      <a:gd name="connsiteY2" fmla="*/ 1410 h 118777"/>
                      <a:gd name="connsiteX3" fmla="*/ 1410 w 173924"/>
                      <a:gd name="connsiteY3" fmla="*/ 102142 h 118777"/>
                      <a:gd name="connsiteX4" fmla="*/ 33593 w 173924"/>
                      <a:gd name="connsiteY4" fmla="*/ 120714 h 118777"/>
                      <a:gd name="connsiteX5" fmla="*/ 175227 w 173924"/>
                      <a:gd name="connsiteY5" fmla="*/ 39264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227" y="39264"/>
                        </a:moveTo>
                        <a:cubicBezTo>
                          <a:pt x="175369" y="39264"/>
                          <a:pt x="175510" y="39264"/>
                          <a:pt x="175581" y="39264"/>
                        </a:cubicBezTo>
                        <a:lnTo>
                          <a:pt x="175581" y="1410"/>
                        </a:lnTo>
                        <a:cubicBezTo>
                          <a:pt x="101645" y="1410"/>
                          <a:pt x="38414" y="37988"/>
                          <a:pt x="1410" y="102142"/>
                        </a:cubicBezTo>
                        <a:lnTo>
                          <a:pt x="33593" y="120714"/>
                        </a:lnTo>
                        <a:cubicBezTo>
                          <a:pt x="61948" y="72014"/>
                          <a:pt x="114760" y="39264"/>
                          <a:pt x="175227" y="39264"/>
                        </a:cubicBezTo>
                        <a:close/>
                      </a:path>
                    </a:pathLst>
                  </a:custGeom>
                  <a:solidFill>
                    <a:srgbClr val="50E6FF"/>
                  </a:solidFill>
                  <a:ln w="4222" cap="flat">
                    <a:noFill/>
                    <a:prstDash val="solid"/>
                    <a:miter/>
                  </a:ln>
                </p:spPr>
                <p:txBody>
                  <a:bodyPr rtlCol="0" anchor="ctr"/>
                  <a:lstStyle/>
                  <a:p>
                    <a:pPr defTabSz="914016">
                      <a:defRPr/>
                    </a:pPr>
                    <a:endParaRPr lang="en-US" sz="1600">
                      <a:solidFill>
                        <a:schemeClr val="accent1"/>
                      </a:solidFill>
                      <a:latin typeface="Segoe UI"/>
                    </a:endParaRPr>
                  </a:p>
                </p:txBody>
              </p:sp>
              <p:sp>
                <p:nvSpPr>
                  <p:cNvPr id="269" name="Freeform: Shape 268">
                    <a:extLst>
                      <a:ext uri="{FF2B5EF4-FFF2-40B4-BE49-F238E27FC236}">
                        <a16:creationId xmlns:a16="http://schemas.microsoft.com/office/drawing/2014/main" id="{8705E67B-EF34-4F51-9D8D-17B4C60340FA}"/>
                      </a:ext>
                    </a:extLst>
                  </p:cNvPr>
                  <p:cNvSpPr/>
                  <p:nvPr/>
                </p:nvSpPr>
                <p:spPr>
                  <a:xfrm>
                    <a:off x="9021415" y="2676089"/>
                    <a:ext cx="122493" cy="419974"/>
                  </a:xfrm>
                  <a:custGeom>
                    <a:avLst/>
                    <a:gdLst>
                      <a:gd name="connsiteX0" fmla="*/ 61346 w 59388"/>
                      <a:gd name="connsiteY0" fmla="*/ 20054 h 203618"/>
                      <a:gd name="connsiteX1" fmla="*/ 29163 w 59388"/>
                      <a:gd name="connsiteY1" fmla="*/ 1410 h 203618"/>
                      <a:gd name="connsiteX2" fmla="*/ 29163 w 59388"/>
                      <a:gd name="connsiteY2" fmla="*/ 202873 h 203618"/>
                      <a:gd name="connsiteX3" fmla="*/ 61275 w 59388"/>
                      <a:gd name="connsiteY3" fmla="*/ 184300 h 203618"/>
                      <a:gd name="connsiteX4" fmla="*/ 39229 w 59388"/>
                      <a:gd name="connsiteY4" fmla="*/ 102212 h 203618"/>
                      <a:gd name="connsiteX5" fmla="*/ 61346 w 59388"/>
                      <a:gd name="connsiteY5" fmla="*/ 20054 h 20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88" h="203618">
                        <a:moveTo>
                          <a:pt x="61346" y="20054"/>
                        </a:moveTo>
                        <a:lnTo>
                          <a:pt x="29163" y="1410"/>
                        </a:lnTo>
                        <a:cubicBezTo>
                          <a:pt x="-7840" y="65563"/>
                          <a:pt x="-7840" y="138720"/>
                          <a:pt x="29163" y="202873"/>
                        </a:cubicBezTo>
                        <a:lnTo>
                          <a:pt x="61275" y="184300"/>
                        </a:lnTo>
                        <a:cubicBezTo>
                          <a:pt x="47239" y="160198"/>
                          <a:pt x="39229" y="132127"/>
                          <a:pt x="39229" y="102212"/>
                        </a:cubicBezTo>
                        <a:cubicBezTo>
                          <a:pt x="39229" y="72298"/>
                          <a:pt x="47310" y="44156"/>
                          <a:pt x="61346" y="20054"/>
                        </a:cubicBezTo>
                        <a:close/>
                      </a:path>
                    </a:pathLst>
                  </a:custGeom>
                  <a:solidFill>
                    <a:srgbClr val="0078D4"/>
                  </a:solidFill>
                  <a:ln w="4222" cap="flat">
                    <a:noFill/>
                    <a:prstDash val="solid"/>
                    <a:miter/>
                  </a:ln>
                </p:spPr>
                <p:txBody>
                  <a:bodyPr rtlCol="0" anchor="ctr"/>
                  <a:lstStyle/>
                  <a:p>
                    <a:pPr defTabSz="914016">
                      <a:defRPr/>
                    </a:pPr>
                    <a:endParaRPr lang="en-US" sz="1600">
                      <a:solidFill>
                        <a:schemeClr val="accent1"/>
                      </a:solidFill>
                      <a:latin typeface="Segoe UI"/>
                    </a:endParaRPr>
                  </a:p>
                </p:txBody>
              </p:sp>
              <p:sp>
                <p:nvSpPr>
                  <p:cNvPr id="277" name="Freeform: Shape 276">
                    <a:extLst>
                      <a:ext uri="{FF2B5EF4-FFF2-40B4-BE49-F238E27FC236}">
                        <a16:creationId xmlns:a16="http://schemas.microsoft.com/office/drawing/2014/main" id="{959C04C7-99B5-4F26-8E36-B99B360C8D57}"/>
                      </a:ext>
                    </a:extLst>
                  </p:cNvPr>
                  <p:cNvSpPr/>
                  <p:nvPr/>
                </p:nvSpPr>
                <p:spPr>
                  <a:xfrm>
                    <a:off x="9078800" y="3053445"/>
                    <a:ext cx="358729" cy="244986"/>
                  </a:xfrm>
                  <a:custGeom>
                    <a:avLst/>
                    <a:gdLst>
                      <a:gd name="connsiteX0" fmla="*/ 175156 w 173924"/>
                      <a:gd name="connsiteY0" fmla="*/ 83002 h 118777"/>
                      <a:gd name="connsiteX1" fmla="*/ 33522 w 173924"/>
                      <a:gd name="connsiteY1" fmla="*/ 1410 h 118777"/>
                      <a:gd name="connsiteX2" fmla="*/ 1410 w 173924"/>
                      <a:gd name="connsiteY2" fmla="*/ 19983 h 118777"/>
                      <a:gd name="connsiteX3" fmla="*/ 175581 w 173924"/>
                      <a:gd name="connsiteY3" fmla="*/ 120714 h 118777"/>
                      <a:gd name="connsiteX4" fmla="*/ 175581 w 173924"/>
                      <a:gd name="connsiteY4" fmla="*/ 83002 h 118777"/>
                      <a:gd name="connsiteX5" fmla="*/ 175156 w 173924"/>
                      <a:gd name="connsiteY5" fmla="*/ 83002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156" y="83002"/>
                        </a:moveTo>
                        <a:cubicBezTo>
                          <a:pt x="114689" y="83002"/>
                          <a:pt x="61878" y="50181"/>
                          <a:pt x="33522" y="1410"/>
                        </a:cubicBezTo>
                        <a:lnTo>
                          <a:pt x="1410" y="19983"/>
                        </a:lnTo>
                        <a:cubicBezTo>
                          <a:pt x="38414" y="84136"/>
                          <a:pt x="101574" y="120714"/>
                          <a:pt x="175581" y="120714"/>
                        </a:cubicBezTo>
                        <a:lnTo>
                          <a:pt x="175581" y="83002"/>
                        </a:lnTo>
                        <a:cubicBezTo>
                          <a:pt x="175369" y="83002"/>
                          <a:pt x="175227" y="83002"/>
                          <a:pt x="175156" y="83002"/>
                        </a:cubicBezTo>
                        <a:close/>
                      </a:path>
                    </a:pathLst>
                  </a:custGeom>
                  <a:solidFill>
                    <a:srgbClr val="0078D4"/>
                  </a:solidFill>
                  <a:ln w="4222" cap="flat">
                    <a:noFill/>
                    <a:prstDash val="solid"/>
                    <a:miter/>
                  </a:ln>
                </p:spPr>
                <p:txBody>
                  <a:bodyPr rtlCol="0" anchor="ctr"/>
                  <a:lstStyle/>
                  <a:p>
                    <a:pPr defTabSz="914016">
                      <a:defRPr/>
                    </a:pPr>
                    <a:endParaRPr lang="en-US" sz="1600">
                      <a:solidFill>
                        <a:schemeClr val="accent1"/>
                      </a:solidFill>
                      <a:latin typeface="Segoe UI"/>
                    </a:endParaRPr>
                  </a:p>
                </p:txBody>
              </p:sp>
              <p:sp>
                <p:nvSpPr>
                  <p:cNvPr id="278" name="Freeform: Shape 277">
                    <a:extLst>
                      <a:ext uri="{FF2B5EF4-FFF2-40B4-BE49-F238E27FC236}">
                        <a16:creationId xmlns:a16="http://schemas.microsoft.com/office/drawing/2014/main" id="{001F90A8-E0EB-4F21-9B49-D80C721C4C6E}"/>
                      </a:ext>
                    </a:extLst>
                  </p:cNvPr>
                  <p:cNvSpPr/>
                  <p:nvPr/>
                </p:nvSpPr>
                <p:spPr>
                  <a:xfrm>
                    <a:off x="9437894" y="2468324"/>
                    <a:ext cx="419974" cy="831199"/>
                  </a:xfrm>
                  <a:custGeom>
                    <a:avLst/>
                    <a:gdLst>
                      <a:gd name="connsiteX0" fmla="*/ 202518 w 203618"/>
                      <a:gd name="connsiteY0" fmla="*/ 202873 h 402995"/>
                      <a:gd name="connsiteX1" fmla="*/ 1410 w 203618"/>
                      <a:gd name="connsiteY1" fmla="*/ 1410 h 402995"/>
                      <a:gd name="connsiteX2" fmla="*/ 1410 w 203618"/>
                      <a:gd name="connsiteY2" fmla="*/ 39264 h 402995"/>
                      <a:gd name="connsiteX3" fmla="*/ 164735 w 203618"/>
                      <a:gd name="connsiteY3" fmla="*/ 202944 h 402995"/>
                      <a:gd name="connsiteX4" fmla="*/ 1410 w 203618"/>
                      <a:gd name="connsiteY4" fmla="*/ 366694 h 402995"/>
                      <a:gd name="connsiteX5" fmla="*/ 1410 w 203618"/>
                      <a:gd name="connsiteY5" fmla="*/ 404406 h 402995"/>
                      <a:gd name="connsiteX6" fmla="*/ 202518 w 203618"/>
                      <a:gd name="connsiteY6" fmla="*/ 202873 h 402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618" h="402995">
                        <a:moveTo>
                          <a:pt x="202518" y="202873"/>
                        </a:moveTo>
                        <a:cubicBezTo>
                          <a:pt x="202518" y="91579"/>
                          <a:pt x="112491" y="1410"/>
                          <a:pt x="1410" y="1410"/>
                        </a:cubicBezTo>
                        <a:lnTo>
                          <a:pt x="1410" y="39264"/>
                        </a:lnTo>
                        <a:cubicBezTo>
                          <a:pt x="91650" y="39477"/>
                          <a:pt x="164735" y="112704"/>
                          <a:pt x="164735" y="202944"/>
                        </a:cubicBezTo>
                        <a:cubicBezTo>
                          <a:pt x="164735" y="293184"/>
                          <a:pt x="91650" y="366481"/>
                          <a:pt x="1410" y="366694"/>
                        </a:cubicBezTo>
                        <a:lnTo>
                          <a:pt x="1410" y="404406"/>
                        </a:lnTo>
                        <a:cubicBezTo>
                          <a:pt x="112491" y="404406"/>
                          <a:pt x="202518" y="314166"/>
                          <a:pt x="202518" y="202873"/>
                        </a:cubicBezTo>
                        <a:close/>
                      </a:path>
                    </a:pathLst>
                  </a:custGeom>
                  <a:solidFill>
                    <a:srgbClr val="0078D4"/>
                  </a:solidFill>
                  <a:ln w="4222" cap="flat">
                    <a:noFill/>
                    <a:prstDash val="solid"/>
                    <a:miter/>
                  </a:ln>
                </p:spPr>
                <p:txBody>
                  <a:bodyPr rtlCol="0" anchor="ctr"/>
                  <a:lstStyle/>
                  <a:p>
                    <a:pPr defTabSz="914016">
                      <a:defRPr/>
                    </a:pPr>
                    <a:endParaRPr lang="en-US" sz="1600">
                      <a:solidFill>
                        <a:schemeClr val="accent1"/>
                      </a:solidFill>
                      <a:latin typeface="Segoe UI"/>
                    </a:endParaRPr>
                  </a:p>
                </p:txBody>
              </p:sp>
            </p:grpSp>
            <p:sp>
              <p:nvSpPr>
                <p:cNvPr id="255" name="Freeform: Shape 254">
                  <a:extLst>
                    <a:ext uri="{FF2B5EF4-FFF2-40B4-BE49-F238E27FC236}">
                      <a16:creationId xmlns:a16="http://schemas.microsoft.com/office/drawing/2014/main" id="{0EAB4989-57CB-4713-91B1-152C9FD0F28C}"/>
                    </a:ext>
                  </a:extLst>
                </p:cNvPr>
                <p:cNvSpPr/>
                <p:nvPr/>
              </p:nvSpPr>
              <p:spPr>
                <a:xfrm>
                  <a:off x="9333054" y="2686035"/>
                  <a:ext cx="209986" cy="393726"/>
                </a:xfrm>
                <a:custGeom>
                  <a:avLst/>
                  <a:gdLst>
                    <a:gd name="connsiteX0" fmla="*/ 74283 w 101809"/>
                    <a:gd name="connsiteY0" fmla="*/ 130993 h 190892"/>
                    <a:gd name="connsiteX1" fmla="*/ 59254 w 101809"/>
                    <a:gd name="connsiteY1" fmla="*/ 114192 h 190892"/>
                    <a:gd name="connsiteX2" fmla="*/ 59254 w 101809"/>
                    <a:gd name="connsiteY2" fmla="*/ 146021 h 190892"/>
                    <a:gd name="connsiteX3" fmla="*/ 74283 w 101809"/>
                    <a:gd name="connsiteY3" fmla="*/ 130993 h 190892"/>
                    <a:gd name="connsiteX4" fmla="*/ 43943 w 101809"/>
                    <a:gd name="connsiteY4" fmla="*/ 78749 h 190892"/>
                    <a:gd name="connsiteX5" fmla="*/ 43943 w 101809"/>
                    <a:gd name="connsiteY5" fmla="*/ 45432 h 190892"/>
                    <a:gd name="connsiteX6" fmla="*/ 29340 w 101809"/>
                    <a:gd name="connsiteY6" fmla="*/ 60672 h 190892"/>
                    <a:gd name="connsiteX7" fmla="*/ 43943 w 101809"/>
                    <a:gd name="connsiteY7" fmla="*/ 78749 h 190892"/>
                    <a:gd name="connsiteX8" fmla="*/ 102212 w 101809"/>
                    <a:gd name="connsiteY8" fmla="*/ 129504 h 190892"/>
                    <a:gd name="connsiteX9" fmla="*/ 91225 w 101809"/>
                    <a:gd name="connsiteY9" fmla="*/ 157505 h 190892"/>
                    <a:gd name="connsiteX10" fmla="*/ 59254 w 101809"/>
                    <a:gd name="connsiteY10" fmla="*/ 170548 h 190892"/>
                    <a:gd name="connsiteX11" fmla="*/ 59254 w 101809"/>
                    <a:gd name="connsiteY11" fmla="*/ 193303 h 190892"/>
                    <a:gd name="connsiteX12" fmla="*/ 43943 w 101809"/>
                    <a:gd name="connsiteY12" fmla="*/ 193303 h 190892"/>
                    <a:gd name="connsiteX13" fmla="*/ 43943 w 101809"/>
                    <a:gd name="connsiteY13" fmla="*/ 171186 h 190892"/>
                    <a:gd name="connsiteX14" fmla="*/ 4246 w 101809"/>
                    <a:gd name="connsiteY14" fmla="*/ 161546 h 190892"/>
                    <a:gd name="connsiteX15" fmla="*/ 4246 w 101809"/>
                    <a:gd name="connsiteY15" fmla="*/ 132482 h 190892"/>
                    <a:gd name="connsiteX16" fmla="*/ 22322 w 101809"/>
                    <a:gd name="connsiteY16" fmla="*/ 141484 h 190892"/>
                    <a:gd name="connsiteX17" fmla="*/ 43872 w 101809"/>
                    <a:gd name="connsiteY17" fmla="*/ 146446 h 190892"/>
                    <a:gd name="connsiteX18" fmla="*/ 43872 w 101809"/>
                    <a:gd name="connsiteY18" fmla="*/ 108238 h 190892"/>
                    <a:gd name="connsiteX19" fmla="*/ 11051 w 101809"/>
                    <a:gd name="connsiteY19" fmla="*/ 89382 h 190892"/>
                    <a:gd name="connsiteX20" fmla="*/ 1410 w 101809"/>
                    <a:gd name="connsiteY20" fmla="*/ 62445 h 190892"/>
                    <a:gd name="connsiteX21" fmla="*/ 13248 w 101809"/>
                    <a:gd name="connsiteY21" fmla="*/ 34302 h 190892"/>
                    <a:gd name="connsiteX22" fmla="*/ 43872 w 101809"/>
                    <a:gd name="connsiteY22" fmla="*/ 20904 h 190892"/>
                    <a:gd name="connsiteX23" fmla="*/ 43872 w 101809"/>
                    <a:gd name="connsiteY23" fmla="*/ 1410 h 190892"/>
                    <a:gd name="connsiteX24" fmla="*/ 59183 w 101809"/>
                    <a:gd name="connsiteY24" fmla="*/ 1410 h 190892"/>
                    <a:gd name="connsiteX25" fmla="*/ 59183 w 101809"/>
                    <a:gd name="connsiteY25" fmla="*/ 20479 h 190892"/>
                    <a:gd name="connsiteX26" fmla="*/ 92217 w 101809"/>
                    <a:gd name="connsiteY26" fmla="*/ 27639 h 190892"/>
                    <a:gd name="connsiteX27" fmla="*/ 92217 w 101809"/>
                    <a:gd name="connsiteY27" fmla="*/ 55994 h 190892"/>
                    <a:gd name="connsiteX28" fmla="*/ 59183 w 101809"/>
                    <a:gd name="connsiteY28" fmla="*/ 45077 h 190892"/>
                    <a:gd name="connsiteX29" fmla="*/ 59183 w 101809"/>
                    <a:gd name="connsiteY29" fmla="*/ 84845 h 190892"/>
                    <a:gd name="connsiteX30" fmla="*/ 92217 w 101809"/>
                    <a:gd name="connsiteY30" fmla="*/ 103701 h 190892"/>
                    <a:gd name="connsiteX31" fmla="*/ 102212 w 101809"/>
                    <a:gd name="connsiteY31" fmla="*/ 129504 h 19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1809" h="190892">
                      <a:moveTo>
                        <a:pt x="74283" y="130993"/>
                      </a:moveTo>
                      <a:cubicBezTo>
                        <a:pt x="74283" y="124188"/>
                        <a:pt x="69249" y="118588"/>
                        <a:pt x="59254" y="114192"/>
                      </a:cubicBezTo>
                      <a:lnTo>
                        <a:pt x="59254" y="146021"/>
                      </a:lnTo>
                      <a:cubicBezTo>
                        <a:pt x="69321" y="144391"/>
                        <a:pt x="74283" y="139428"/>
                        <a:pt x="74283" y="130993"/>
                      </a:cubicBezTo>
                      <a:close/>
                      <a:moveTo>
                        <a:pt x="43943" y="78749"/>
                      </a:moveTo>
                      <a:lnTo>
                        <a:pt x="43943" y="45432"/>
                      </a:lnTo>
                      <a:cubicBezTo>
                        <a:pt x="34231" y="47204"/>
                        <a:pt x="29340" y="52237"/>
                        <a:pt x="29340" y="60672"/>
                      </a:cubicBezTo>
                      <a:cubicBezTo>
                        <a:pt x="29411" y="68045"/>
                        <a:pt x="34231" y="74070"/>
                        <a:pt x="43943" y="78749"/>
                      </a:cubicBezTo>
                      <a:close/>
                      <a:moveTo>
                        <a:pt x="102212" y="129504"/>
                      </a:moveTo>
                      <a:cubicBezTo>
                        <a:pt x="102212" y="141130"/>
                        <a:pt x="98526" y="150487"/>
                        <a:pt x="91225" y="157505"/>
                      </a:cubicBezTo>
                      <a:cubicBezTo>
                        <a:pt x="83923" y="164594"/>
                        <a:pt x="73290" y="168918"/>
                        <a:pt x="59254" y="170548"/>
                      </a:cubicBezTo>
                      <a:lnTo>
                        <a:pt x="59254" y="193303"/>
                      </a:lnTo>
                      <a:lnTo>
                        <a:pt x="43943" y="193303"/>
                      </a:lnTo>
                      <a:lnTo>
                        <a:pt x="43943" y="171186"/>
                      </a:lnTo>
                      <a:cubicBezTo>
                        <a:pt x="29553" y="171044"/>
                        <a:pt x="16297" y="167854"/>
                        <a:pt x="4246" y="161546"/>
                      </a:cubicBezTo>
                      <a:lnTo>
                        <a:pt x="4246" y="132482"/>
                      </a:lnTo>
                      <a:cubicBezTo>
                        <a:pt x="8003" y="135530"/>
                        <a:pt x="14028" y="138578"/>
                        <a:pt x="22322" y="141484"/>
                      </a:cubicBezTo>
                      <a:cubicBezTo>
                        <a:pt x="30616" y="144391"/>
                        <a:pt x="37775" y="146021"/>
                        <a:pt x="43872" y="146446"/>
                      </a:cubicBezTo>
                      <a:lnTo>
                        <a:pt x="43872" y="108238"/>
                      </a:lnTo>
                      <a:cubicBezTo>
                        <a:pt x="28418" y="102496"/>
                        <a:pt x="17431" y="96187"/>
                        <a:pt x="11051" y="89382"/>
                      </a:cubicBezTo>
                      <a:cubicBezTo>
                        <a:pt x="4600" y="82577"/>
                        <a:pt x="1410" y="73574"/>
                        <a:pt x="1410" y="62445"/>
                      </a:cubicBezTo>
                      <a:cubicBezTo>
                        <a:pt x="1410" y="51315"/>
                        <a:pt x="5380" y="41958"/>
                        <a:pt x="13248" y="34302"/>
                      </a:cubicBezTo>
                      <a:cubicBezTo>
                        <a:pt x="21188" y="26646"/>
                        <a:pt x="31396" y="22180"/>
                        <a:pt x="43872" y="20904"/>
                      </a:cubicBezTo>
                      <a:lnTo>
                        <a:pt x="43872" y="1410"/>
                      </a:lnTo>
                      <a:lnTo>
                        <a:pt x="59183" y="1410"/>
                      </a:lnTo>
                      <a:lnTo>
                        <a:pt x="59183" y="20479"/>
                      </a:lnTo>
                      <a:cubicBezTo>
                        <a:pt x="73928" y="21188"/>
                        <a:pt x="84987" y="23527"/>
                        <a:pt x="92217" y="27639"/>
                      </a:cubicBezTo>
                      <a:lnTo>
                        <a:pt x="92217" y="55994"/>
                      </a:lnTo>
                      <a:cubicBezTo>
                        <a:pt x="82505" y="50110"/>
                        <a:pt x="71447" y="46495"/>
                        <a:pt x="59183" y="45077"/>
                      </a:cubicBezTo>
                      <a:lnTo>
                        <a:pt x="59183" y="84845"/>
                      </a:lnTo>
                      <a:cubicBezTo>
                        <a:pt x="74637" y="90445"/>
                        <a:pt x="85695" y="96754"/>
                        <a:pt x="92217" y="103701"/>
                      </a:cubicBezTo>
                      <a:cubicBezTo>
                        <a:pt x="98952" y="110719"/>
                        <a:pt x="102212" y="119296"/>
                        <a:pt x="102212" y="129504"/>
                      </a:cubicBezTo>
                      <a:close/>
                    </a:path>
                  </a:pathLst>
                </a:custGeom>
                <a:solidFill>
                  <a:schemeClr val="accent2"/>
                </a:solidFill>
                <a:ln w="4222" cap="flat">
                  <a:noFill/>
                  <a:prstDash val="solid"/>
                  <a:miter/>
                </a:ln>
              </p:spPr>
              <p:txBody>
                <a:bodyPr rtlCol="0" anchor="ctr"/>
                <a:lstStyle/>
                <a:p>
                  <a:pPr defTabSz="914016">
                    <a:defRPr/>
                  </a:pPr>
                  <a:endParaRPr lang="en-US" sz="1600">
                    <a:solidFill>
                      <a:schemeClr val="accent1"/>
                    </a:solidFill>
                    <a:latin typeface="Segoe UI"/>
                  </a:endParaRPr>
                </a:p>
              </p:txBody>
            </p:sp>
          </p:grpSp>
        </p:grpSp>
        <p:grpSp>
          <p:nvGrpSpPr>
            <p:cNvPr id="12" name="Group 11">
              <a:extLst>
                <a:ext uri="{FF2B5EF4-FFF2-40B4-BE49-F238E27FC236}">
                  <a16:creationId xmlns:a16="http://schemas.microsoft.com/office/drawing/2014/main" id="{3F6DE1A3-6B3F-4DB6-8543-78558F856D8C}"/>
                </a:ext>
              </a:extLst>
            </p:cNvPr>
            <p:cNvGrpSpPr/>
            <p:nvPr/>
          </p:nvGrpSpPr>
          <p:grpSpPr>
            <a:xfrm>
              <a:off x="1874660" y="2491047"/>
              <a:ext cx="2498508" cy="265519"/>
              <a:chOff x="1874660" y="2576608"/>
              <a:chExt cx="2498508" cy="265519"/>
            </a:xfrm>
          </p:grpSpPr>
          <p:grpSp>
            <p:nvGrpSpPr>
              <p:cNvPr id="138" name="modular 1" descr="modular">
                <a:extLst>
                  <a:ext uri="{FF2B5EF4-FFF2-40B4-BE49-F238E27FC236}">
                    <a16:creationId xmlns:a16="http://schemas.microsoft.com/office/drawing/2014/main" id="{FCC30580-6B15-40D2-8F85-34D8993BC724}"/>
                  </a:ext>
                </a:extLst>
              </p:cNvPr>
              <p:cNvGrpSpPr/>
              <p:nvPr/>
            </p:nvGrpSpPr>
            <p:grpSpPr>
              <a:xfrm>
                <a:off x="1874660" y="2576608"/>
                <a:ext cx="283923" cy="265519"/>
                <a:chOff x="3557434" y="2181241"/>
                <a:chExt cx="406193" cy="406193"/>
              </a:xfrm>
            </p:grpSpPr>
            <p:sp>
              <p:nvSpPr>
                <p:cNvPr id="139" name="Rectangle 458">
                  <a:extLst>
                    <a:ext uri="{FF2B5EF4-FFF2-40B4-BE49-F238E27FC236}">
                      <a16:creationId xmlns:a16="http://schemas.microsoft.com/office/drawing/2014/main" id="{5F84E1AF-0869-4512-9AD4-DF9CC5220C51}"/>
                    </a:ext>
                  </a:extLst>
                </p:cNvPr>
                <p:cNvSpPr>
                  <a:spLocks noChangeArrowheads="1"/>
                </p:cNvSpPr>
                <p:nvPr/>
              </p:nvSpPr>
              <p:spPr bwMode="auto">
                <a:xfrm>
                  <a:off x="3557434" y="2181241"/>
                  <a:ext cx="406193"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1" name="Rectangle 459">
                  <a:extLst>
                    <a:ext uri="{FF2B5EF4-FFF2-40B4-BE49-F238E27FC236}">
                      <a16:creationId xmlns:a16="http://schemas.microsoft.com/office/drawing/2014/main" id="{5A487DD8-63D0-4C5A-A762-675EB107F9BF}"/>
                    </a:ext>
                  </a:extLst>
                </p:cNvPr>
                <p:cNvSpPr>
                  <a:spLocks noChangeArrowheads="1"/>
                </p:cNvSpPr>
                <p:nvPr/>
              </p:nvSpPr>
              <p:spPr bwMode="auto">
                <a:xfrm>
                  <a:off x="3557434" y="2223261"/>
                  <a:ext cx="406193" cy="14940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2" name="Rectangle 460">
                  <a:extLst>
                    <a:ext uri="{FF2B5EF4-FFF2-40B4-BE49-F238E27FC236}">
                      <a16:creationId xmlns:a16="http://schemas.microsoft.com/office/drawing/2014/main" id="{F71DA5DB-00F7-4B90-AB0E-227C42E3D4A0}"/>
                    </a:ext>
                  </a:extLst>
                </p:cNvPr>
                <p:cNvSpPr>
                  <a:spLocks noChangeArrowheads="1"/>
                </p:cNvSpPr>
                <p:nvPr/>
              </p:nvSpPr>
              <p:spPr bwMode="auto">
                <a:xfrm>
                  <a:off x="3557434" y="2394454"/>
                  <a:ext cx="85597"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3" name="Rectangle 461">
                  <a:extLst>
                    <a:ext uri="{FF2B5EF4-FFF2-40B4-BE49-F238E27FC236}">
                      <a16:creationId xmlns:a16="http://schemas.microsoft.com/office/drawing/2014/main" id="{2C09DC8E-293A-4639-B41D-42292243CBEB}"/>
                    </a:ext>
                  </a:extLst>
                </p:cNvPr>
                <p:cNvSpPr>
                  <a:spLocks noChangeArrowheads="1"/>
                </p:cNvSpPr>
                <p:nvPr/>
              </p:nvSpPr>
              <p:spPr bwMode="auto">
                <a:xfrm>
                  <a:off x="3664818" y="2394454"/>
                  <a:ext cx="84040"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4" name="Rectangle 462">
                  <a:extLst>
                    <a:ext uri="{FF2B5EF4-FFF2-40B4-BE49-F238E27FC236}">
                      <a16:creationId xmlns:a16="http://schemas.microsoft.com/office/drawing/2014/main" id="{6D51F9B7-5D6E-4A64-9A84-A05A074C86FE}"/>
                    </a:ext>
                  </a:extLst>
                </p:cNvPr>
                <p:cNvSpPr>
                  <a:spLocks noChangeArrowheads="1"/>
                </p:cNvSpPr>
                <p:nvPr/>
              </p:nvSpPr>
              <p:spPr bwMode="auto">
                <a:xfrm>
                  <a:off x="3770646" y="2394454"/>
                  <a:ext cx="85597"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5" name="Rectangle 463">
                  <a:extLst>
                    <a:ext uri="{FF2B5EF4-FFF2-40B4-BE49-F238E27FC236}">
                      <a16:creationId xmlns:a16="http://schemas.microsoft.com/office/drawing/2014/main" id="{0373F552-F85B-4848-B3A3-CF5B763EE9DA}"/>
                    </a:ext>
                  </a:extLst>
                </p:cNvPr>
                <p:cNvSpPr>
                  <a:spLocks noChangeArrowheads="1"/>
                </p:cNvSpPr>
                <p:nvPr/>
              </p:nvSpPr>
              <p:spPr bwMode="auto">
                <a:xfrm>
                  <a:off x="3878030" y="2394454"/>
                  <a:ext cx="85597"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6" name="Rectangle 464">
                  <a:extLst>
                    <a:ext uri="{FF2B5EF4-FFF2-40B4-BE49-F238E27FC236}">
                      <a16:creationId xmlns:a16="http://schemas.microsoft.com/office/drawing/2014/main" id="{2C3F339E-62DB-48E5-98B0-1D32CFAE9999}"/>
                    </a:ext>
                  </a:extLst>
                </p:cNvPr>
                <p:cNvSpPr>
                  <a:spLocks noChangeArrowheads="1"/>
                </p:cNvSpPr>
                <p:nvPr/>
              </p:nvSpPr>
              <p:spPr bwMode="auto">
                <a:xfrm>
                  <a:off x="3557434" y="2501837"/>
                  <a:ext cx="191425"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7" name="Rectangle 465">
                  <a:extLst>
                    <a:ext uri="{FF2B5EF4-FFF2-40B4-BE49-F238E27FC236}">
                      <a16:creationId xmlns:a16="http://schemas.microsoft.com/office/drawing/2014/main" id="{03B4E5B8-068D-4885-BE5A-64A4F54E0F15}"/>
                    </a:ext>
                  </a:extLst>
                </p:cNvPr>
                <p:cNvSpPr>
                  <a:spLocks noChangeArrowheads="1"/>
                </p:cNvSpPr>
                <p:nvPr/>
              </p:nvSpPr>
              <p:spPr bwMode="auto">
                <a:xfrm>
                  <a:off x="3770646" y="2501837"/>
                  <a:ext cx="192980"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grpSp>
          <p:sp>
            <p:nvSpPr>
              <p:cNvPr id="2" name="Rectangle 1">
                <a:extLst>
                  <a:ext uri="{FF2B5EF4-FFF2-40B4-BE49-F238E27FC236}">
                    <a16:creationId xmlns:a16="http://schemas.microsoft.com/office/drawing/2014/main" id="{A2D35117-0BD4-4FFF-AB7E-A82718CD961A}"/>
                  </a:ext>
                </a:extLst>
              </p:cNvPr>
              <p:cNvSpPr/>
              <p:nvPr/>
            </p:nvSpPr>
            <p:spPr bwMode="auto">
              <a:xfrm>
                <a:off x="2317826" y="2600827"/>
                <a:ext cx="2055342" cy="217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defRPr/>
                </a:pPr>
                <a:r>
                  <a:rPr lang="en-US" sz="1567" b="1">
                    <a:solidFill>
                      <a:schemeClr val="accent1"/>
                    </a:solidFill>
                    <a:latin typeface="Segoe UI Semibold"/>
                  </a:rPr>
                  <a:t>Best practice guidance</a:t>
                </a:r>
              </a:p>
            </p:txBody>
          </p:sp>
        </p:grpSp>
        <p:grpSp>
          <p:nvGrpSpPr>
            <p:cNvPr id="9" name="Group 8">
              <a:extLst>
                <a:ext uri="{FF2B5EF4-FFF2-40B4-BE49-F238E27FC236}">
                  <a16:creationId xmlns:a16="http://schemas.microsoft.com/office/drawing/2014/main" id="{775721D5-AFDE-4BD0-86DB-9CAADA948714}"/>
                </a:ext>
              </a:extLst>
            </p:cNvPr>
            <p:cNvGrpSpPr/>
            <p:nvPr/>
          </p:nvGrpSpPr>
          <p:grpSpPr>
            <a:xfrm>
              <a:off x="7649965" y="2483176"/>
              <a:ext cx="2561732" cy="281260"/>
              <a:chOff x="4883323" y="2568737"/>
              <a:chExt cx="2561732" cy="281260"/>
            </a:xfrm>
          </p:grpSpPr>
          <p:grpSp>
            <p:nvGrpSpPr>
              <p:cNvPr id="178" name="evolve" descr="evolve">
                <a:extLst>
                  <a:ext uri="{FF2B5EF4-FFF2-40B4-BE49-F238E27FC236}">
                    <a16:creationId xmlns:a16="http://schemas.microsoft.com/office/drawing/2014/main" id="{8F71CC57-38DD-432F-A5E1-DD23E343C5DC}"/>
                  </a:ext>
                </a:extLst>
              </p:cNvPr>
              <p:cNvGrpSpPr/>
              <p:nvPr/>
            </p:nvGrpSpPr>
            <p:grpSpPr>
              <a:xfrm>
                <a:off x="4883323" y="2568737"/>
                <a:ext cx="298246" cy="281260"/>
                <a:chOff x="748620" y="3040242"/>
                <a:chExt cx="415510" cy="419004"/>
              </a:xfrm>
            </p:grpSpPr>
            <p:sp>
              <p:nvSpPr>
                <p:cNvPr id="179" name="Freeform: Shape 178">
                  <a:extLst>
                    <a:ext uri="{FF2B5EF4-FFF2-40B4-BE49-F238E27FC236}">
                      <a16:creationId xmlns:a16="http://schemas.microsoft.com/office/drawing/2014/main" id="{2BFF0FBA-4196-43B4-ABB7-42F0ECC1C8FC}"/>
                    </a:ext>
                  </a:extLst>
                </p:cNvPr>
                <p:cNvSpPr/>
                <p:nvPr/>
              </p:nvSpPr>
              <p:spPr>
                <a:xfrm>
                  <a:off x="748620" y="3324316"/>
                  <a:ext cx="134930" cy="134930"/>
                </a:xfrm>
                <a:custGeom>
                  <a:avLst/>
                  <a:gdLst>
                    <a:gd name="connsiteX0" fmla="*/ 1481 w 134929"/>
                    <a:gd name="connsiteY0" fmla="*/ 133958 h 134929"/>
                    <a:gd name="connsiteX1" fmla="*/ 133959 w 134929"/>
                    <a:gd name="connsiteY1" fmla="*/ 133958 h 134929"/>
                    <a:gd name="connsiteX2" fmla="*/ 133959 w 134929"/>
                    <a:gd name="connsiteY2" fmla="*/ 1481 h 134929"/>
                    <a:gd name="connsiteX3" fmla="*/ 1481 w 134929"/>
                    <a:gd name="connsiteY3" fmla="*/ 1481 h 134929"/>
                    <a:gd name="connsiteX4" fmla="*/ 1481 w 134929"/>
                    <a:gd name="connsiteY4" fmla="*/ 133958 h 134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929" h="134929">
                      <a:moveTo>
                        <a:pt x="1481" y="133958"/>
                      </a:moveTo>
                      <a:lnTo>
                        <a:pt x="133959" y="133958"/>
                      </a:lnTo>
                      <a:lnTo>
                        <a:pt x="133959" y="1481"/>
                      </a:lnTo>
                      <a:lnTo>
                        <a:pt x="1481" y="1481"/>
                      </a:lnTo>
                      <a:lnTo>
                        <a:pt x="1481" y="133958"/>
                      </a:lnTo>
                      <a:close/>
                    </a:path>
                  </a:pathLst>
                </a:custGeom>
                <a:solidFill>
                  <a:srgbClr val="0078D4"/>
                </a:solidFill>
                <a:ln w="4321" cap="flat">
                  <a:noFill/>
                  <a:prstDash val="solid"/>
                  <a:miter/>
                </a:ln>
              </p:spPr>
              <p:txBody>
                <a:bodyPr rtlCol="0" anchor="ctr"/>
                <a:lstStyle/>
                <a:p>
                  <a:pPr defTabSz="914016">
                    <a:defRPr/>
                  </a:pPr>
                  <a:endParaRPr lang="en-US" sz="1600">
                    <a:solidFill>
                      <a:schemeClr val="accent1"/>
                    </a:solidFill>
                    <a:latin typeface="Segoe UI"/>
                  </a:endParaRPr>
                </a:p>
              </p:txBody>
            </p:sp>
            <p:sp>
              <p:nvSpPr>
                <p:cNvPr id="180" name="Freeform: Shape 179">
                  <a:extLst>
                    <a:ext uri="{FF2B5EF4-FFF2-40B4-BE49-F238E27FC236}">
                      <a16:creationId xmlns:a16="http://schemas.microsoft.com/office/drawing/2014/main" id="{0BC40D00-A526-45CE-B7F8-4D9835811B1E}"/>
                    </a:ext>
                  </a:extLst>
                </p:cNvPr>
                <p:cNvSpPr/>
                <p:nvPr/>
              </p:nvSpPr>
              <p:spPr>
                <a:xfrm>
                  <a:off x="899218" y="3182500"/>
                  <a:ext cx="134930" cy="134930"/>
                </a:xfrm>
                <a:custGeom>
                  <a:avLst/>
                  <a:gdLst>
                    <a:gd name="connsiteX0" fmla="*/ 1481 w 134929"/>
                    <a:gd name="connsiteY0" fmla="*/ 32320 h 134929"/>
                    <a:gd name="connsiteX1" fmla="*/ 1481 w 134929"/>
                    <a:gd name="connsiteY1" fmla="*/ 103119 h 134929"/>
                    <a:gd name="connsiteX2" fmla="*/ 32320 w 134929"/>
                    <a:gd name="connsiteY2" fmla="*/ 133958 h 134929"/>
                    <a:gd name="connsiteX3" fmla="*/ 103119 w 134929"/>
                    <a:gd name="connsiteY3" fmla="*/ 133958 h 134929"/>
                    <a:gd name="connsiteX4" fmla="*/ 133958 w 134929"/>
                    <a:gd name="connsiteY4" fmla="*/ 103119 h 134929"/>
                    <a:gd name="connsiteX5" fmla="*/ 133958 w 134929"/>
                    <a:gd name="connsiteY5" fmla="*/ 32320 h 134929"/>
                    <a:gd name="connsiteX6" fmla="*/ 103119 w 134929"/>
                    <a:gd name="connsiteY6" fmla="*/ 1481 h 134929"/>
                    <a:gd name="connsiteX7" fmla="*/ 32754 w 134929"/>
                    <a:gd name="connsiteY7" fmla="*/ 1481 h 134929"/>
                    <a:gd name="connsiteX8" fmla="*/ 1481 w 134929"/>
                    <a:gd name="connsiteY8" fmla="*/ 32320 h 13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29" h="134929">
                      <a:moveTo>
                        <a:pt x="1481" y="32320"/>
                      </a:moveTo>
                      <a:lnTo>
                        <a:pt x="1481" y="103119"/>
                      </a:lnTo>
                      <a:cubicBezTo>
                        <a:pt x="1481" y="120059"/>
                        <a:pt x="15380" y="133958"/>
                        <a:pt x="32320" y="133958"/>
                      </a:cubicBezTo>
                      <a:lnTo>
                        <a:pt x="103119" y="133958"/>
                      </a:lnTo>
                      <a:cubicBezTo>
                        <a:pt x="120059" y="133958"/>
                        <a:pt x="133958" y="120059"/>
                        <a:pt x="133958" y="103119"/>
                      </a:cubicBezTo>
                      <a:lnTo>
                        <a:pt x="133958" y="32320"/>
                      </a:lnTo>
                      <a:cubicBezTo>
                        <a:pt x="133958" y="15380"/>
                        <a:pt x="120059" y="1481"/>
                        <a:pt x="103119" y="1481"/>
                      </a:cubicBezTo>
                      <a:lnTo>
                        <a:pt x="32754" y="1481"/>
                      </a:lnTo>
                      <a:cubicBezTo>
                        <a:pt x="15380" y="1481"/>
                        <a:pt x="1481" y="14945"/>
                        <a:pt x="1481" y="32320"/>
                      </a:cubicBezTo>
                      <a:close/>
                    </a:path>
                  </a:pathLst>
                </a:custGeom>
                <a:solidFill>
                  <a:srgbClr val="0078D4"/>
                </a:solidFill>
                <a:ln w="4321" cap="flat">
                  <a:noFill/>
                  <a:prstDash val="solid"/>
                  <a:miter/>
                </a:ln>
              </p:spPr>
              <p:txBody>
                <a:bodyPr rtlCol="0" anchor="ctr"/>
                <a:lstStyle/>
                <a:p>
                  <a:pPr defTabSz="914016">
                    <a:defRPr/>
                  </a:pPr>
                  <a:endParaRPr lang="en-US" sz="1600">
                    <a:solidFill>
                      <a:schemeClr val="accent1"/>
                    </a:solidFill>
                    <a:latin typeface="Segoe UI"/>
                  </a:endParaRPr>
                </a:p>
              </p:txBody>
            </p:sp>
            <p:sp>
              <p:nvSpPr>
                <p:cNvPr id="181" name="Freeform: Shape 180">
                  <a:extLst>
                    <a:ext uri="{FF2B5EF4-FFF2-40B4-BE49-F238E27FC236}">
                      <a16:creationId xmlns:a16="http://schemas.microsoft.com/office/drawing/2014/main" id="{2F377B21-18B3-4B51-936F-0C8D3FFCA6D4}"/>
                    </a:ext>
                  </a:extLst>
                </p:cNvPr>
                <p:cNvSpPr/>
                <p:nvPr/>
              </p:nvSpPr>
              <p:spPr>
                <a:xfrm>
                  <a:off x="1033553" y="3040242"/>
                  <a:ext cx="130577" cy="130577"/>
                </a:xfrm>
                <a:custGeom>
                  <a:avLst/>
                  <a:gdLst>
                    <a:gd name="connsiteX0" fmla="*/ 1481 w 130577"/>
                    <a:gd name="connsiteY0" fmla="*/ 66634 h 130577"/>
                    <a:gd name="connsiteX1" fmla="*/ 66634 w 130577"/>
                    <a:gd name="connsiteY1" fmla="*/ 131787 h 130577"/>
                    <a:gd name="connsiteX2" fmla="*/ 67502 w 130577"/>
                    <a:gd name="connsiteY2" fmla="*/ 131787 h 130577"/>
                    <a:gd name="connsiteX3" fmla="*/ 132655 w 130577"/>
                    <a:gd name="connsiteY3" fmla="*/ 66634 h 130577"/>
                    <a:gd name="connsiteX4" fmla="*/ 67502 w 130577"/>
                    <a:gd name="connsiteY4" fmla="*/ 1481 h 130577"/>
                    <a:gd name="connsiteX5" fmla="*/ 66634 w 130577"/>
                    <a:gd name="connsiteY5" fmla="*/ 1481 h 130577"/>
                    <a:gd name="connsiteX6" fmla="*/ 1481 w 130577"/>
                    <a:gd name="connsiteY6" fmla="*/ 66634 h 13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577" h="130577">
                      <a:moveTo>
                        <a:pt x="1481" y="66634"/>
                      </a:moveTo>
                      <a:cubicBezTo>
                        <a:pt x="1481" y="102685"/>
                        <a:pt x="30582" y="131787"/>
                        <a:pt x="66634" y="131787"/>
                      </a:cubicBezTo>
                      <a:lnTo>
                        <a:pt x="67502" y="131787"/>
                      </a:lnTo>
                      <a:cubicBezTo>
                        <a:pt x="103553" y="131787"/>
                        <a:pt x="132655" y="102685"/>
                        <a:pt x="132655" y="66634"/>
                      </a:cubicBezTo>
                      <a:cubicBezTo>
                        <a:pt x="132655" y="30582"/>
                        <a:pt x="103553" y="1481"/>
                        <a:pt x="67502" y="1481"/>
                      </a:cubicBezTo>
                      <a:lnTo>
                        <a:pt x="66634" y="1481"/>
                      </a:lnTo>
                      <a:cubicBezTo>
                        <a:pt x="30582" y="1481"/>
                        <a:pt x="1481" y="30582"/>
                        <a:pt x="1481" y="66634"/>
                      </a:cubicBezTo>
                      <a:close/>
                    </a:path>
                  </a:pathLst>
                </a:custGeom>
                <a:solidFill>
                  <a:srgbClr val="50E6FF"/>
                </a:solidFill>
                <a:ln w="4321" cap="flat">
                  <a:noFill/>
                  <a:prstDash val="solid"/>
                  <a:miter/>
                </a:ln>
              </p:spPr>
              <p:txBody>
                <a:bodyPr rtlCol="0" anchor="ctr"/>
                <a:lstStyle/>
                <a:p>
                  <a:pPr defTabSz="914016">
                    <a:defRPr/>
                  </a:pPr>
                  <a:endParaRPr lang="en-US" sz="1600">
                    <a:solidFill>
                      <a:schemeClr val="accent1"/>
                    </a:solidFill>
                    <a:latin typeface="Segoe UI"/>
                  </a:endParaRPr>
                </a:p>
              </p:txBody>
            </p:sp>
          </p:grpSp>
          <p:sp>
            <p:nvSpPr>
              <p:cNvPr id="113" name="Rectangle 112">
                <a:extLst>
                  <a:ext uri="{FF2B5EF4-FFF2-40B4-BE49-F238E27FC236}">
                    <a16:creationId xmlns:a16="http://schemas.microsoft.com/office/drawing/2014/main" id="{AD94372A-0725-4E77-9CCD-4E6545C80CCB}"/>
                  </a:ext>
                </a:extLst>
              </p:cNvPr>
              <p:cNvSpPr/>
              <p:nvPr/>
            </p:nvSpPr>
            <p:spPr bwMode="auto">
              <a:xfrm>
                <a:off x="5394844" y="2600829"/>
                <a:ext cx="2050211" cy="217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defRPr/>
                </a:pPr>
                <a:r>
                  <a:rPr lang="en-US" sz="1567" b="1">
                    <a:solidFill>
                      <a:schemeClr val="accent1"/>
                    </a:solidFill>
                    <a:latin typeface="Segoe UI Semibold"/>
                  </a:rPr>
                  <a:t>Technical skill building</a:t>
                </a:r>
              </a:p>
            </p:txBody>
          </p:sp>
        </p:grpSp>
      </p:grpSp>
      <p:grpSp>
        <p:nvGrpSpPr>
          <p:cNvPr id="3" name="Group 2">
            <a:extLst>
              <a:ext uri="{FF2B5EF4-FFF2-40B4-BE49-F238E27FC236}">
                <a16:creationId xmlns:a16="http://schemas.microsoft.com/office/drawing/2014/main" id="{04F08E9D-459C-4C1C-83C4-C8D29146E030}"/>
              </a:ext>
            </a:extLst>
          </p:cNvPr>
          <p:cNvGrpSpPr/>
          <p:nvPr/>
        </p:nvGrpSpPr>
        <p:grpSpPr>
          <a:xfrm>
            <a:off x="3660766" y="3147402"/>
            <a:ext cx="2143551" cy="434093"/>
            <a:chOff x="4884488" y="3122715"/>
            <a:chExt cx="2143856" cy="434154"/>
          </a:xfrm>
        </p:grpSpPr>
        <p:grpSp>
          <p:nvGrpSpPr>
            <p:cNvPr id="182" name="dev testing" descr="dev testing">
              <a:extLst>
                <a:ext uri="{FF2B5EF4-FFF2-40B4-BE49-F238E27FC236}">
                  <a16:creationId xmlns:a16="http://schemas.microsoft.com/office/drawing/2014/main" id="{9E820B6A-BE81-4D0F-BD99-6B4E7C112253}"/>
                </a:ext>
              </a:extLst>
            </p:cNvPr>
            <p:cNvGrpSpPr>
              <a:grpSpLocks noChangeAspect="1"/>
            </p:cNvGrpSpPr>
            <p:nvPr/>
          </p:nvGrpSpPr>
          <p:grpSpPr bwMode="auto">
            <a:xfrm>
              <a:off x="4884488" y="3215683"/>
              <a:ext cx="295917" cy="248216"/>
              <a:chOff x="448" y="808"/>
              <a:chExt cx="262" cy="235"/>
            </a:xfrm>
          </p:grpSpPr>
          <p:sp>
            <p:nvSpPr>
              <p:cNvPr id="183" name="AutoShape 3">
                <a:extLst>
                  <a:ext uri="{FF2B5EF4-FFF2-40B4-BE49-F238E27FC236}">
                    <a16:creationId xmlns:a16="http://schemas.microsoft.com/office/drawing/2014/main" id="{5E47226C-2F54-4EF4-93CD-1531BDC3EE18}"/>
                  </a:ext>
                </a:extLst>
              </p:cNvPr>
              <p:cNvSpPr>
                <a:spLocks noChangeAspect="1" noChangeArrowheads="1" noTextEdit="1"/>
              </p:cNvSpPr>
              <p:nvPr/>
            </p:nvSpPr>
            <p:spPr bwMode="auto">
              <a:xfrm>
                <a:off x="448" y="809"/>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84" name="Rectangle 5">
                <a:extLst>
                  <a:ext uri="{FF2B5EF4-FFF2-40B4-BE49-F238E27FC236}">
                    <a16:creationId xmlns:a16="http://schemas.microsoft.com/office/drawing/2014/main" id="{71AF44DF-7319-4638-840B-BC19DE0D5423}"/>
                  </a:ext>
                </a:extLst>
              </p:cNvPr>
              <p:cNvSpPr>
                <a:spLocks noChangeArrowheads="1"/>
              </p:cNvSpPr>
              <p:nvPr/>
            </p:nvSpPr>
            <p:spPr bwMode="auto">
              <a:xfrm>
                <a:off x="448"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85" name="Rectangle 6">
                <a:extLst>
                  <a:ext uri="{FF2B5EF4-FFF2-40B4-BE49-F238E27FC236}">
                    <a16:creationId xmlns:a16="http://schemas.microsoft.com/office/drawing/2014/main" id="{EB70FF0C-B287-48DE-AB43-F95B9A9CCC2E}"/>
                  </a:ext>
                </a:extLst>
              </p:cNvPr>
              <p:cNvSpPr>
                <a:spLocks noChangeArrowheads="1"/>
              </p:cNvSpPr>
              <p:nvPr/>
            </p:nvSpPr>
            <p:spPr bwMode="auto">
              <a:xfrm>
                <a:off x="517" y="988"/>
                <a:ext cx="54"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86" name="Rectangle 7">
                <a:extLst>
                  <a:ext uri="{FF2B5EF4-FFF2-40B4-BE49-F238E27FC236}">
                    <a16:creationId xmlns:a16="http://schemas.microsoft.com/office/drawing/2014/main" id="{467C47A8-5816-4541-9946-D92B098B1B95}"/>
                  </a:ext>
                </a:extLst>
              </p:cNvPr>
              <p:cNvSpPr>
                <a:spLocks noChangeArrowheads="1"/>
              </p:cNvSpPr>
              <p:nvPr/>
            </p:nvSpPr>
            <p:spPr bwMode="auto">
              <a:xfrm>
                <a:off x="586"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87" name="Rectangle 8">
                <a:extLst>
                  <a:ext uri="{FF2B5EF4-FFF2-40B4-BE49-F238E27FC236}">
                    <a16:creationId xmlns:a16="http://schemas.microsoft.com/office/drawing/2014/main" id="{3084451B-4F32-4556-B9C2-B75AA0A2D1C3}"/>
                  </a:ext>
                </a:extLst>
              </p:cNvPr>
              <p:cNvSpPr>
                <a:spLocks noChangeArrowheads="1"/>
              </p:cNvSpPr>
              <p:nvPr/>
            </p:nvSpPr>
            <p:spPr bwMode="auto">
              <a:xfrm>
                <a:off x="654"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88" name="Rectangle 9">
                <a:extLst>
                  <a:ext uri="{FF2B5EF4-FFF2-40B4-BE49-F238E27FC236}">
                    <a16:creationId xmlns:a16="http://schemas.microsoft.com/office/drawing/2014/main" id="{346FB61A-0EF4-45A9-8D00-1943A7A170E1}"/>
                  </a:ext>
                </a:extLst>
              </p:cNvPr>
              <p:cNvSpPr>
                <a:spLocks noChangeArrowheads="1"/>
              </p:cNvSpPr>
              <p:nvPr/>
            </p:nvSpPr>
            <p:spPr bwMode="auto">
              <a:xfrm>
                <a:off x="448"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89" name="Rectangle 10">
                <a:extLst>
                  <a:ext uri="{FF2B5EF4-FFF2-40B4-BE49-F238E27FC236}">
                    <a16:creationId xmlns:a16="http://schemas.microsoft.com/office/drawing/2014/main" id="{724F38BA-EEFD-472F-BF9A-86B9B0E8FD30}"/>
                  </a:ext>
                </a:extLst>
              </p:cNvPr>
              <p:cNvSpPr>
                <a:spLocks noChangeArrowheads="1"/>
              </p:cNvSpPr>
              <p:nvPr/>
            </p:nvSpPr>
            <p:spPr bwMode="auto">
              <a:xfrm>
                <a:off x="517" y="919"/>
                <a:ext cx="54"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90" name="Rectangle 11">
                <a:extLst>
                  <a:ext uri="{FF2B5EF4-FFF2-40B4-BE49-F238E27FC236}">
                    <a16:creationId xmlns:a16="http://schemas.microsoft.com/office/drawing/2014/main" id="{FC1C7A03-AE6A-401D-9129-0BB982C92571}"/>
                  </a:ext>
                </a:extLst>
              </p:cNvPr>
              <p:cNvSpPr>
                <a:spLocks noChangeArrowheads="1"/>
              </p:cNvSpPr>
              <p:nvPr/>
            </p:nvSpPr>
            <p:spPr bwMode="auto">
              <a:xfrm>
                <a:off x="586"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91" name="Rectangle 12">
                <a:extLst>
                  <a:ext uri="{FF2B5EF4-FFF2-40B4-BE49-F238E27FC236}">
                    <a16:creationId xmlns:a16="http://schemas.microsoft.com/office/drawing/2014/main" id="{1B6F6F7F-39CE-47D9-8A42-2F333A14E2F9}"/>
                  </a:ext>
                </a:extLst>
              </p:cNvPr>
              <p:cNvSpPr>
                <a:spLocks noChangeArrowheads="1"/>
              </p:cNvSpPr>
              <p:nvPr/>
            </p:nvSpPr>
            <p:spPr bwMode="auto">
              <a:xfrm>
                <a:off x="654"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92" name="Rectangle 13">
                <a:extLst>
                  <a:ext uri="{FF2B5EF4-FFF2-40B4-BE49-F238E27FC236}">
                    <a16:creationId xmlns:a16="http://schemas.microsoft.com/office/drawing/2014/main" id="{C554AB85-EAB8-449D-A5DF-9C0CDED93990}"/>
                  </a:ext>
                </a:extLst>
              </p:cNvPr>
              <p:cNvSpPr>
                <a:spLocks noChangeArrowheads="1"/>
              </p:cNvSpPr>
              <p:nvPr/>
            </p:nvSpPr>
            <p:spPr bwMode="auto">
              <a:xfrm>
                <a:off x="517" y="823"/>
                <a:ext cx="54"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93" name="Rectangle 14">
                <a:extLst>
                  <a:ext uri="{FF2B5EF4-FFF2-40B4-BE49-F238E27FC236}">
                    <a16:creationId xmlns:a16="http://schemas.microsoft.com/office/drawing/2014/main" id="{5B80D8A8-F75C-4974-A72C-19EC2BFA7334}"/>
                  </a:ext>
                </a:extLst>
              </p:cNvPr>
              <p:cNvSpPr>
                <a:spLocks noChangeArrowheads="1"/>
              </p:cNvSpPr>
              <p:nvPr/>
            </p:nvSpPr>
            <p:spPr bwMode="auto">
              <a:xfrm>
                <a:off x="448" y="808"/>
                <a:ext cx="55" cy="5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94" name="Rectangle 15">
                <a:extLst>
                  <a:ext uri="{FF2B5EF4-FFF2-40B4-BE49-F238E27FC236}">
                    <a16:creationId xmlns:a16="http://schemas.microsoft.com/office/drawing/2014/main" id="{A27954E5-BE9F-4A3B-9B5F-C16454594019}"/>
                  </a:ext>
                </a:extLst>
              </p:cNvPr>
              <p:cNvSpPr>
                <a:spLocks noChangeArrowheads="1"/>
              </p:cNvSpPr>
              <p:nvPr/>
            </p:nvSpPr>
            <p:spPr bwMode="auto">
              <a:xfrm>
                <a:off x="586" y="836"/>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95" name="Rectangle 16">
                <a:extLst>
                  <a:ext uri="{FF2B5EF4-FFF2-40B4-BE49-F238E27FC236}">
                    <a16:creationId xmlns:a16="http://schemas.microsoft.com/office/drawing/2014/main" id="{C0050202-AD36-428F-9D77-9E8A97A43D67}"/>
                  </a:ext>
                </a:extLst>
              </p:cNvPr>
              <p:cNvSpPr>
                <a:spLocks noChangeArrowheads="1"/>
              </p:cNvSpPr>
              <p:nvPr/>
            </p:nvSpPr>
            <p:spPr bwMode="auto">
              <a:xfrm>
                <a:off x="654" y="850"/>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grpSp>
        <p:sp>
          <p:nvSpPr>
            <p:cNvPr id="117" name="Rectangle 116">
              <a:extLst>
                <a:ext uri="{FF2B5EF4-FFF2-40B4-BE49-F238E27FC236}">
                  <a16:creationId xmlns:a16="http://schemas.microsoft.com/office/drawing/2014/main" id="{B40A8B63-8EF6-4C0B-B422-50CB7B845FE4}"/>
                </a:ext>
              </a:extLst>
            </p:cNvPr>
            <p:cNvSpPr/>
            <p:nvPr/>
          </p:nvSpPr>
          <p:spPr bwMode="auto">
            <a:xfrm>
              <a:off x="5394844" y="3122715"/>
              <a:ext cx="1633500" cy="4341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defRPr/>
              </a:pPr>
              <a:r>
                <a:rPr lang="en-US" sz="1567" b="1">
                  <a:solidFill>
                    <a:schemeClr val="accent1"/>
                  </a:solidFill>
                  <a:latin typeface="Segoe UI Semibold"/>
                </a:rPr>
                <a:t>Infrastructure and</a:t>
              </a:r>
              <a:br>
                <a:rPr lang="en-US" sz="1567" b="1">
                  <a:solidFill>
                    <a:schemeClr val="accent1"/>
                  </a:solidFill>
                  <a:latin typeface="Segoe UI Semibold"/>
                </a:rPr>
              </a:br>
              <a:r>
                <a:rPr lang="en-US" sz="1567" b="1">
                  <a:solidFill>
                    <a:schemeClr val="accent1"/>
                  </a:solidFill>
                  <a:latin typeface="Segoe UI Semibold"/>
                </a:rPr>
                <a:t>data foundations</a:t>
              </a:r>
            </a:p>
          </p:txBody>
        </p:sp>
      </p:grpSp>
      <p:grpSp>
        <p:nvGrpSpPr>
          <p:cNvPr id="10" name="Group 9">
            <a:extLst>
              <a:ext uri="{FF2B5EF4-FFF2-40B4-BE49-F238E27FC236}">
                <a16:creationId xmlns:a16="http://schemas.microsoft.com/office/drawing/2014/main" id="{7D9DE586-8AD7-410F-BFAD-FB202993C8D3}"/>
              </a:ext>
            </a:extLst>
          </p:cNvPr>
          <p:cNvGrpSpPr/>
          <p:nvPr/>
        </p:nvGrpSpPr>
        <p:grpSpPr>
          <a:xfrm>
            <a:off x="6280390" y="3147402"/>
            <a:ext cx="2252691" cy="434093"/>
            <a:chOff x="8044698" y="2492291"/>
            <a:chExt cx="2253010" cy="434154"/>
          </a:xfrm>
        </p:grpSpPr>
        <p:sp>
          <p:nvSpPr>
            <p:cNvPr id="119" name="Rectangle 118">
              <a:extLst>
                <a:ext uri="{FF2B5EF4-FFF2-40B4-BE49-F238E27FC236}">
                  <a16:creationId xmlns:a16="http://schemas.microsoft.com/office/drawing/2014/main" id="{DD9AAA94-1890-4A94-91FF-E4ADE61285FC}"/>
                </a:ext>
              </a:extLst>
            </p:cNvPr>
            <p:cNvSpPr/>
            <p:nvPr/>
          </p:nvSpPr>
          <p:spPr bwMode="auto">
            <a:xfrm>
              <a:off x="8537362" y="2492291"/>
              <a:ext cx="1760346" cy="4341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defRPr/>
              </a:pPr>
              <a:r>
                <a:rPr lang="en-US" sz="1567" b="1">
                  <a:solidFill>
                    <a:schemeClr val="accent1"/>
                  </a:solidFill>
                  <a:latin typeface="Segoe UI Semibold"/>
                </a:rPr>
                <a:t>Migration planning</a:t>
              </a:r>
              <a:br>
                <a:rPr lang="en-US" sz="1567" b="1">
                  <a:solidFill>
                    <a:schemeClr val="accent1"/>
                  </a:solidFill>
                  <a:latin typeface="Segoe UI Semibold"/>
                </a:rPr>
              </a:br>
              <a:r>
                <a:rPr lang="en-US" sz="1567" b="1">
                  <a:solidFill>
                    <a:schemeClr val="accent1"/>
                  </a:solidFill>
                  <a:latin typeface="Segoe UI Semibold"/>
                </a:rPr>
                <a:t>and execution</a:t>
              </a:r>
            </a:p>
          </p:txBody>
        </p:sp>
        <p:grpSp>
          <p:nvGrpSpPr>
            <p:cNvPr id="310" name="extend" descr="extend, connect, datacenters">
              <a:extLst>
                <a:ext uri="{FF2B5EF4-FFF2-40B4-BE49-F238E27FC236}">
                  <a16:creationId xmlns:a16="http://schemas.microsoft.com/office/drawing/2014/main" id="{971D74AA-D4AD-4AFF-95B2-1B2FBD52FF59}"/>
                </a:ext>
              </a:extLst>
            </p:cNvPr>
            <p:cNvGrpSpPr>
              <a:grpSpLocks noChangeAspect="1"/>
            </p:cNvGrpSpPr>
            <p:nvPr/>
          </p:nvGrpSpPr>
          <p:grpSpPr bwMode="auto">
            <a:xfrm>
              <a:off x="8044698" y="2545069"/>
              <a:ext cx="351371" cy="328596"/>
              <a:chOff x="1633" y="784"/>
              <a:chExt cx="280" cy="280"/>
            </a:xfrm>
          </p:grpSpPr>
          <p:sp>
            <p:nvSpPr>
              <p:cNvPr id="311" name="Rectangle 18">
                <a:extLst>
                  <a:ext uri="{FF2B5EF4-FFF2-40B4-BE49-F238E27FC236}">
                    <a16:creationId xmlns:a16="http://schemas.microsoft.com/office/drawing/2014/main" id="{AA548597-2647-4787-9BA0-CCC2C6F252BF}"/>
                  </a:ext>
                </a:extLst>
              </p:cNvPr>
              <p:cNvSpPr>
                <a:spLocks noChangeArrowheads="1"/>
              </p:cNvSpPr>
              <p:nvPr/>
            </p:nvSpPr>
            <p:spPr bwMode="auto">
              <a:xfrm>
                <a:off x="1717" y="784"/>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2" name="Rectangle 19">
                <a:extLst>
                  <a:ext uri="{FF2B5EF4-FFF2-40B4-BE49-F238E27FC236}">
                    <a16:creationId xmlns:a16="http://schemas.microsoft.com/office/drawing/2014/main" id="{91E73843-5A9E-4B56-BDCF-3B02290F8611}"/>
                  </a:ext>
                </a:extLst>
              </p:cNvPr>
              <p:cNvSpPr>
                <a:spLocks noChangeArrowheads="1"/>
              </p:cNvSpPr>
              <p:nvPr/>
            </p:nvSpPr>
            <p:spPr bwMode="auto">
              <a:xfrm>
                <a:off x="1758" y="784"/>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3" name="Rectangle 20">
                <a:extLst>
                  <a:ext uri="{FF2B5EF4-FFF2-40B4-BE49-F238E27FC236}">
                    <a16:creationId xmlns:a16="http://schemas.microsoft.com/office/drawing/2014/main" id="{BF5B34CB-ADDF-4EEF-99B9-98908FD8DD75}"/>
                  </a:ext>
                </a:extLst>
              </p:cNvPr>
              <p:cNvSpPr>
                <a:spLocks noChangeArrowheads="1"/>
              </p:cNvSpPr>
              <p:nvPr/>
            </p:nvSpPr>
            <p:spPr bwMode="auto">
              <a:xfrm>
                <a:off x="1758" y="826"/>
                <a:ext cx="30"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4" name="Rectangle 21">
                <a:extLst>
                  <a:ext uri="{FF2B5EF4-FFF2-40B4-BE49-F238E27FC236}">
                    <a16:creationId xmlns:a16="http://schemas.microsoft.com/office/drawing/2014/main" id="{0483A943-C124-454B-9505-5A123D6E76F9}"/>
                  </a:ext>
                </a:extLst>
              </p:cNvPr>
              <p:cNvSpPr>
                <a:spLocks noChangeArrowheads="1"/>
              </p:cNvSpPr>
              <p:nvPr/>
            </p:nvSpPr>
            <p:spPr bwMode="auto">
              <a:xfrm>
                <a:off x="1800" y="826"/>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5" name="Rectangle 22">
                <a:extLst>
                  <a:ext uri="{FF2B5EF4-FFF2-40B4-BE49-F238E27FC236}">
                    <a16:creationId xmlns:a16="http://schemas.microsoft.com/office/drawing/2014/main" id="{D5BE5E17-A51A-4C6B-8A09-5BF32E380C67}"/>
                  </a:ext>
                </a:extLst>
              </p:cNvPr>
              <p:cNvSpPr>
                <a:spLocks noChangeArrowheads="1"/>
              </p:cNvSpPr>
              <p:nvPr/>
            </p:nvSpPr>
            <p:spPr bwMode="auto">
              <a:xfrm>
                <a:off x="1800" y="868"/>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6" name="Rectangle 23">
                <a:extLst>
                  <a:ext uri="{FF2B5EF4-FFF2-40B4-BE49-F238E27FC236}">
                    <a16:creationId xmlns:a16="http://schemas.microsoft.com/office/drawing/2014/main" id="{23604A7D-0947-4FD9-8D6B-C5FE07A805A4}"/>
                  </a:ext>
                </a:extLst>
              </p:cNvPr>
              <p:cNvSpPr>
                <a:spLocks noChangeArrowheads="1"/>
              </p:cNvSpPr>
              <p:nvPr/>
            </p:nvSpPr>
            <p:spPr bwMode="auto">
              <a:xfrm>
                <a:off x="1842" y="868"/>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8" name="Rectangle 24">
                <a:extLst>
                  <a:ext uri="{FF2B5EF4-FFF2-40B4-BE49-F238E27FC236}">
                    <a16:creationId xmlns:a16="http://schemas.microsoft.com/office/drawing/2014/main" id="{4D1DF7ED-02AE-4D7D-B137-2CE40732ACED}"/>
                  </a:ext>
                </a:extLst>
              </p:cNvPr>
              <p:cNvSpPr>
                <a:spLocks noChangeArrowheads="1"/>
              </p:cNvSpPr>
              <p:nvPr/>
            </p:nvSpPr>
            <p:spPr bwMode="auto">
              <a:xfrm>
                <a:off x="1633"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9" name="Rectangle 25">
                <a:extLst>
                  <a:ext uri="{FF2B5EF4-FFF2-40B4-BE49-F238E27FC236}">
                    <a16:creationId xmlns:a16="http://schemas.microsoft.com/office/drawing/2014/main" id="{371C1F8F-CE04-43F1-8E78-51F6D7F6AF31}"/>
                  </a:ext>
                </a:extLst>
              </p:cNvPr>
              <p:cNvSpPr>
                <a:spLocks noChangeArrowheads="1"/>
              </p:cNvSpPr>
              <p:nvPr/>
            </p:nvSpPr>
            <p:spPr bwMode="auto">
              <a:xfrm>
                <a:off x="1675"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0" name="Rectangle 26">
                <a:extLst>
                  <a:ext uri="{FF2B5EF4-FFF2-40B4-BE49-F238E27FC236}">
                    <a16:creationId xmlns:a16="http://schemas.microsoft.com/office/drawing/2014/main" id="{CC9A4330-D56D-4000-BB8E-E8A95F6D9AC2}"/>
                  </a:ext>
                </a:extLst>
              </p:cNvPr>
              <p:cNvSpPr>
                <a:spLocks noChangeArrowheads="1"/>
              </p:cNvSpPr>
              <p:nvPr/>
            </p:nvSpPr>
            <p:spPr bwMode="auto">
              <a:xfrm>
                <a:off x="1717"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1" name="Oval 27">
                <a:extLst>
                  <a:ext uri="{FF2B5EF4-FFF2-40B4-BE49-F238E27FC236}">
                    <a16:creationId xmlns:a16="http://schemas.microsoft.com/office/drawing/2014/main" id="{458B26D8-64D6-4CC4-955B-B4523B3E1D5C}"/>
                  </a:ext>
                </a:extLst>
              </p:cNvPr>
              <p:cNvSpPr>
                <a:spLocks noChangeArrowheads="1"/>
              </p:cNvSpPr>
              <p:nvPr/>
            </p:nvSpPr>
            <p:spPr bwMode="auto">
              <a:xfrm>
                <a:off x="1758" y="9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2" name="Rectangle 28">
                <a:extLst>
                  <a:ext uri="{FF2B5EF4-FFF2-40B4-BE49-F238E27FC236}">
                    <a16:creationId xmlns:a16="http://schemas.microsoft.com/office/drawing/2014/main" id="{96754DEC-737B-46F9-8BFE-CE99AE5CB946}"/>
                  </a:ext>
                </a:extLst>
              </p:cNvPr>
              <p:cNvSpPr>
                <a:spLocks noChangeArrowheads="1"/>
              </p:cNvSpPr>
              <p:nvPr/>
            </p:nvSpPr>
            <p:spPr bwMode="auto">
              <a:xfrm>
                <a:off x="1800"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3" name="Rectangle 29">
                <a:extLst>
                  <a:ext uri="{FF2B5EF4-FFF2-40B4-BE49-F238E27FC236}">
                    <a16:creationId xmlns:a16="http://schemas.microsoft.com/office/drawing/2014/main" id="{580643FD-5248-4A1D-853A-3FE7CBC0847D}"/>
                  </a:ext>
                </a:extLst>
              </p:cNvPr>
              <p:cNvSpPr>
                <a:spLocks noChangeArrowheads="1"/>
              </p:cNvSpPr>
              <p:nvPr/>
            </p:nvSpPr>
            <p:spPr bwMode="auto">
              <a:xfrm>
                <a:off x="1842"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4" name="Rectangle 30">
                <a:extLst>
                  <a:ext uri="{FF2B5EF4-FFF2-40B4-BE49-F238E27FC236}">
                    <a16:creationId xmlns:a16="http://schemas.microsoft.com/office/drawing/2014/main" id="{FA25ED8F-383C-4D65-AC08-4C63420F3D97}"/>
                  </a:ext>
                </a:extLst>
              </p:cNvPr>
              <p:cNvSpPr>
                <a:spLocks noChangeArrowheads="1"/>
              </p:cNvSpPr>
              <p:nvPr/>
            </p:nvSpPr>
            <p:spPr bwMode="auto">
              <a:xfrm>
                <a:off x="1884" y="909"/>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5" name="Rectangle 31">
                <a:extLst>
                  <a:ext uri="{FF2B5EF4-FFF2-40B4-BE49-F238E27FC236}">
                    <a16:creationId xmlns:a16="http://schemas.microsoft.com/office/drawing/2014/main" id="{243D86B6-8DC3-414C-B6B5-D38AF6C29EF3}"/>
                  </a:ext>
                </a:extLst>
              </p:cNvPr>
              <p:cNvSpPr>
                <a:spLocks noChangeArrowheads="1"/>
              </p:cNvSpPr>
              <p:nvPr/>
            </p:nvSpPr>
            <p:spPr bwMode="auto">
              <a:xfrm>
                <a:off x="1800" y="951"/>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6" name="Oval 32">
                <a:extLst>
                  <a:ext uri="{FF2B5EF4-FFF2-40B4-BE49-F238E27FC236}">
                    <a16:creationId xmlns:a16="http://schemas.microsoft.com/office/drawing/2014/main" id="{683FE9EC-42C2-44E1-9219-72C0EB084751}"/>
                  </a:ext>
                </a:extLst>
              </p:cNvPr>
              <p:cNvSpPr>
                <a:spLocks noChangeArrowheads="1"/>
              </p:cNvSpPr>
              <p:nvPr/>
            </p:nvSpPr>
            <p:spPr bwMode="auto">
              <a:xfrm>
                <a:off x="1842" y="951"/>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7" name="Oval 33">
                <a:extLst>
                  <a:ext uri="{FF2B5EF4-FFF2-40B4-BE49-F238E27FC236}">
                    <a16:creationId xmlns:a16="http://schemas.microsoft.com/office/drawing/2014/main" id="{F226859C-44AC-41DE-BEE4-36314CEE1BEE}"/>
                  </a:ext>
                </a:extLst>
              </p:cNvPr>
              <p:cNvSpPr>
                <a:spLocks noChangeArrowheads="1"/>
              </p:cNvSpPr>
              <p:nvPr/>
            </p:nvSpPr>
            <p:spPr bwMode="auto">
              <a:xfrm>
                <a:off x="1758" y="993"/>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8" name="Rectangle 34">
                <a:extLst>
                  <a:ext uri="{FF2B5EF4-FFF2-40B4-BE49-F238E27FC236}">
                    <a16:creationId xmlns:a16="http://schemas.microsoft.com/office/drawing/2014/main" id="{3D8993D4-564E-45F5-A0F2-14219569C20A}"/>
                  </a:ext>
                </a:extLst>
              </p:cNvPr>
              <p:cNvSpPr>
                <a:spLocks noChangeArrowheads="1"/>
              </p:cNvSpPr>
              <p:nvPr/>
            </p:nvSpPr>
            <p:spPr bwMode="auto">
              <a:xfrm>
                <a:off x="1800" y="993"/>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9" name="Rectangle 35">
                <a:extLst>
                  <a:ext uri="{FF2B5EF4-FFF2-40B4-BE49-F238E27FC236}">
                    <a16:creationId xmlns:a16="http://schemas.microsoft.com/office/drawing/2014/main" id="{BCEBC191-FE3C-4549-A4D0-C15FDE1F56F3}"/>
                  </a:ext>
                </a:extLst>
              </p:cNvPr>
              <p:cNvSpPr>
                <a:spLocks noChangeArrowheads="1"/>
              </p:cNvSpPr>
              <p:nvPr/>
            </p:nvSpPr>
            <p:spPr bwMode="auto">
              <a:xfrm>
                <a:off x="1717" y="1035"/>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30" name="Rectangle 36">
                <a:extLst>
                  <a:ext uri="{FF2B5EF4-FFF2-40B4-BE49-F238E27FC236}">
                    <a16:creationId xmlns:a16="http://schemas.microsoft.com/office/drawing/2014/main" id="{AB868A4F-D073-42BF-BC71-BFC6C3F34171}"/>
                  </a:ext>
                </a:extLst>
              </p:cNvPr>
              <p:cNvSpPr>
                <a:spLocks noChangeArrowheads="1"/>
              </p:cNvSpPr>
              <p:nvPr/>
            </p:nvSpPr>
            <p:spPr bwMode="auto">
              <a:xfrm>
                <a:off x="1758" y="1035"/>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grpSp>
      </p:grpSp>
      <p:cxnSp>
        <p:nvCxnSpPr>
          <p:cNvPr id="8" name="Straight Connector 7">
            <a:extLst>
              <a:ext uri="{FF2B5EF4-FFF2-40B4-BE49-F238E27FC236}">
                <a16:creationId xmlns:a16="http://schemas.microsoft.com/office/drawing/2014/main" id="{7F50103A-24DE-48C8-8732-11D232D71B05}"/>
              </a:ext>
            </a:extLst>
          </p:cNvPr>
          <p:cNvCxnSpPr>
            <a:cxnSpLocks/>
          </p:cNvCxnSpPr>
          <p:nvPr/>
        </p:nvCxnSpPr>
        <p:spPr>
          <a:xfrm>
            <a:off x="582950" y="3865361"/>
            <a:ext cx="11026100" cy="0"/>
          </a:xfrm>
          <a:prstGeom prst="line">
            <a:avLst/>
          </a:prstGeom>
          <a:solidFill>
            <a:schemeClr val="bg1"/>
          </a:solid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7" name="Group 6">
            <a:extLst>
              <a:ext uri="{FF2B5EF4-FFF2-40B4-BE49-F238E27FC236}">
                <a16:creationId xmlns:a16="http://schemas.microsoft.com/office/drawing/2014/main" id="{6E9C013A-E858-4964-917A-3765487F58DF}"/>
              </a:ext>
            </a:extLst>
          </p:cNvPr>
          <p:cNvGrpSpPr/>
          <p:nvPr/>
        </p:nvGrpSpPr>
        <p:grpSpPr>
          <a:xfrm>
            <a:off x="1002683" y="4085464"/>
            <a:ext cx="10191073" cy="457801"/>
            <a:chOff x="806002" y="3851791"/>
            <a:chExt cx="10192518" cy="457865"/>
          </a:xfrm>
        </p:grpSpPr>
        <p:grpSp>
          <p:nvGrpSpPr>
            <p:cNvPr id="44" name="Group 43">
              <a:extLst>
                <a:ext uri="{FF2B5EF4-FFF2-40B4-BE49-F238E27FC236}">
                  <a16:creationId xmlns:a16="http://schemas.microsoft.com/office/drawing/2014/main" id="{B3F7C87B-8826-4A32-A09C-AC922ABF0F08}"/>
                </a:ext>
              </a:extLst>
            </p:cNvPr>
            <p:cNvGrpSpPr/>
            <p:nvPr/>
          </p:nvGrpSpPr>
          <p:grpSpPr>
            <a:xfrm>
              <a:off x="4899242" y="3864452"/>
              <a:ext cx="1393635" cy="434153"/>
              <a:chOff x="2865735" y="4368575"/>
              <a:chExt cx="1393833" cy="434214"/>
            </a:xfrm>
          </p:grpSpPr>
          <p:sp>
            <p:nvSpPr>
              <p:cNvPr id="280" name="Rectangle 279">
                <a:extLst>
                  <a:ext uri="{FF2B5EF4-FFF2-40B4-BE49-F238E27FC236}">
                    <a16:creationId xmlns:a16="http://schemas.microsoft.com/office/drawing/2014/main" id="{7F11F82C-BC09-42E2-B0AA-1075B35A8AC2}"/>
                  </a:ext>
                </a:extLst>
              </p:cNvPr>
              <p:cNvSpPr/>
              <p:nvPr/>
            </p:nvSpPr>
            <p:spPr bwMode="auto">
              <a:xfrm>
                <a:off x="3570401" y="4368575"/>
                <a:ext cx="689167" cy="4342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pPr>
                <a:r>
                  <a:rPr lang="en-US" sz="1567" b="1">
                    <a:solidFill>
                      <a:schemeClr val="accent1"/>
                    </a:solidFill>
                    <a:latin typeface="Segoe UI Semibold"/>
                  </a:rPr>
                  <a:t>Azure </a:t>
                </a:r>
                <a:br>
                  <a:rPr lang="en-US" sz="1567" b="1">
                    <a:solidFill>
                      <a:schemeClr val="accent1"/>
                    </a:solidFill>
                    <a:latin typeface="Segoe UI Semibold"/>
                  </a:rPr>
                </a:br>
                <a:r>
                  <a:rPr lang="en-US" sz="1567" b="1">
                    <a:solidFill>
                      <a:schemeClr val="accent1"/>
                    </a:solidFill>
                    <a:latin typeface="Segoe UI Semibold"/>
                  </a:rPr>
                  <a:t>trainers</a:t>
                </a:r>
              </a:p>
            </p:txBody>
          </p:sp>
          <p:grpSp>
            <p:nvGrpSpPr>
              <p:cNvPr id="284" name="training" descr="training, weights">
                <a:extLst>
                  <a:ext uri="{FF2B5EF4-FFF2-40B4-BE49-F238E27FC236}">
                    <a16:creationId xmlns:a16="http://schemas.microsoft.com/office/drawing/2014/main" id="{6C877720-CFE8-49EF-92E7-C5828C73BD7C}"/>
                  </a:ext>
                </a:extLst>
              </p:cNvPr>
              <p:cNvGrpSpPr>
                <a:grpSpLocks noChangeAspect="1"/>
              </p:cNvGrpSpPr>
              <p:nvPr/>
            </p:nvGrpSpPr>
            <p:grpSpPr bwMode="auto">
              <a:xfrm>
                <a:off x="2865735" y="4494951"/>
                <a:ext cx="548869" cy="202637"/>
                <a:chOff x="1416" y="1937"/>
                <a:chExt cx="518" cy="213"/>
              </a:xfrm>
            </p:grpSpPr>
            <p:sp>
              <p:nvSpPr>
                <p:cNvPr id="285" name="AutoShape 92">
                  <a:extLst>
                    <a:ext uri="{FF2B5EF4-FFF2-40B4-BE49-F238E27FC236}">
                      <a16:creationId xmlns:a16="http://schemas.microsoft.com/office/drawing/2014/main" id="{C3B40CBB-ECD6-4B74-9DBF-FC2F6BD0E67A}"/>
                    </a:ext>
                  </a:extLst>
                </p:cNvPr>
                <p:cNvSpPr>
                  <a:spLocks noChangeAspect="1" noChangeArrowheads="1" noTextEdit="1"/>
                </p:cNvSpPr>
                <p:nvPr/>
              </p:nvSpPr>
              <p:spPr bwMode="auto">
                <a:xfrm>
                  <a:off x="1416" y="1937"/>
                  <a:ext cx="35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86" name="Rectangle 94">
                  <a:extLst>
                    <a:ext uri="{FF2B5EF4-FFF2-40B4-BE49-F238E27FC236}">
                      <a16:creationId xmlns:a16="http://schemas.microsoft.com/office/drawing/2014/main" id="{2309562B-EE37-4081-8579-DD30AFBA745A}"/>
                    </a:ext>
                  </a:extLst>
                </p:cNvPr>
                <p:cNvSpPr>
                  <a:spLocks noChangeArrowheads="1"/>
                </p:cNvSpPr>
                <p:nvPr/>
              </p:nvSpPr>
              <p:spPr bwMode="auto">
                <a:xfrm>
                  <a:off x="1574" y="2025"/>
                  <a:ext cx="47" cy="3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87" name="Rectangle 95">
                  <a:extLst>
                    <a:ext uri="{FF2B5EF4-FFF2-40B4-BE49-F238E27FC236}">
                      <a16:creationId xmlns:a16="http://schemas.microsoft.com/office/drawing/2014/main" id="{63528F0B-8479-4242-9C0C-030B293917D1}"/>
                    </a:ext>
                  </a:extLst>
                </p:cNvPr>
                <p:cNvSpPr>
                  <a:spLocks noChangeArrowheads="1"/>
                </p:cNvSpPr>
                <p:nvPr/>
              </p:nvSpPr>
              <p:spPr bwMode="auto">
                <a:xfrm>
                  <a:off x="1889" y="2027"/>
                  <a:ext cx="45" cy="3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88" name="Rectangle 96">
                  <a:extLst>
                    <a:ext uri="{FF2B5EF4-FFF2-40B4-BE49-F238E27FC236}">
                      <a16:creationId xmlns:a16="http://schemas.microsoft.com/office/drawing/2014/main" id="{5DB36158-06F9-46BF-8FDC-781ED8A77859}"/>
                    </a:ext>
                  </a:extLst>
                </p:cNvPr>
                <p:cNvSpPr>
                  <a:spLocks noChangeArrowheads="1"/>
                </p:cNvSpPr>
                <p:nvPr/>
              </p:nvSpPr>
              <p:spPr bwMode="auto">
                <a:xfrm>
                  <a:off x="1683" y="2025"/>
                  <a:ext cx="142" cy="3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89" name="Rectangle 97">
                  <a:extLst>
                    <a:ext uri="{FF2B5EF4-FFF2-40B4-BE49-F238E27FC236}">
                      <a16:creationId xmlns:a16="http://schemas.microsoft.com/office/drawing/2014/main" id="{138C3AF1-3970-42C1-8BD8-7CBAD488B5C0}"/>
                    </a:ext>
                  </a:extLst>
                </p:cNvPr>
                <p:cNvSpPr>
                  <a:spLocks noChangeArrowheads="1"/>
                </p:cNvSpPr>
                <p:nvPr/>
              </p:nvSpPr>
              <p:spPr bwMode="auto">
                <a:xfrm>
                  <a:off x="1811" y="1937"/>
                  <a:ext cx="53" cy="2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90" name="Rectangle 98">
                  <a:extLst>
                    <a:ext uri="{FF2B5EF4-FFF2-40B4-BE49-F238E27FC236}">
                      <a16:creationId xmlns:a16="http://schemas.microsoft.com/office/drawing/2014/main" id="{968998DE-50A5-44CA-974F-3DF9E94EC3FE}"/>
                    </a:ext>
                  </a:extLst>
                </p:cNvPr>
                <p:cNvSpPr>
                  <a:spLocks noChangeArrowheads="1"/>
                </p:cNvSpPr>
                <p:nvPr/>
              </p:nvSpPr>
              <p:spPr bwMode="auto">
                <a:xfrm>
                  <a:off x="1878" y="1964"/>
                  <a:ext cx="27" cy="1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91" name="Rectangle 99">
                  <a:extLst>
                    <a:ext uri="{FF2B5EF4-FFF2-40B4-BE49-F238E27FC236}">
                      <a16:creationId xmlns:a16="http://schemas.microsoft.com/office/drawing/2014/main" id="{360B6AA2-72D0-4DCC-95B2-8C963E96CCBE}"/>
                    </a:ext>
                  </a:extLst>
                </p:cNvPr>
                <p:cNvSpPr>
                  <a:spLocks noChangeArrowheads="1"/>
                </p:cNvSpPr>
                <p:nvPr/>
              </p:nvSpPr>
              <p:spPr bwMode="auto">
                <a:xfrm>
                  <a:off x="1646" y="1937"/>
                  <a:ext cx="51" cy="2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92" name="Rectangle 100">
                  <a:extLst>
                    <a:ext uri="{FF2B5EF4-FFF2-40B4-BE49-F238E27FC236}">
                      <a16:creationId xmlns:a16="http://schemas.microsoft.com/office/drawing/2014/main" id="{0A80FF4A-F4B5-4FC3-AC68-57450C81513F}"/>
                    </a:ext>
                  </a:extLst>
                </p:cNvPr>
                <p:cNvSpPr>
                  <a:spLocks noChangeArrowheads="1"/>
                </p:cNvSpPr>
                <p:nvPr/>
              </p:nvSpPr>
              <p:spPr bwMode="auto">
                <a:xfrm>
                  <a:off x="1603" y="1964"/>
                  <a:ext cx="27" cy="1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grpSp>
        </p:grpSp>
        <p:grpSp>
          <p:nvGrpSpPr>
            <p:cNvPr id="43" name="Group 42">
              <a:extLst>
                <a:ext uri="{FF2B5EF4-FFF2-40B4-BE49-F238E27FC236}">
                  <a16:creationId xmlns:a16="http://schemas.microsoft.com/office/drawing/2014/main" id="{D13FD57D-F9B5-4DC9-ADA3-0DEF83CB85B5}"/>
                </a:ext>
              </a:extLst>
            </p:cNvPr>
            <p:cNvGrpSpPr/>
            <p:nvPr/>
          </p:nvGrpSpPr>
          <p:grpSpPr>
            <a:xfrm>
              <a:off x="6925248" y="3864379"/>
              <a:ext cx="1970731" cy="434296"/>
              <a:chOff x="5087458" y="4379091"/>
              <a:chExt cx="1971010" cy="434357"/>
            </a:xfrm>
          </p:grpSpPr>
          <p:sp>
            <p:nvSpPr>
              <p:cNvPr id="282" name="Rectangle 281">
                <a:extLst>
                  <a:ext uri="{FF2B5EF4-FFF2-40B4-BE49-F238E27FC236}">
                    <a16:creationId xmlns:a16="http://schemas.microsoft.com/office/drawing/2014/main" id="{45490D93-E2AE-4303-9871-DA006C1570BF}"/>
                  </a:ext>
                </a:extLst>
              </p:cNvPr>
              <p:cNvSpPr/>
              <p:nvPr/>
            </p:nvSpPr>
            <p:spPr bwMode="auto">
              <a:xfrm>
                <a:off x="5539260" y="4379091"/>
                <a:ext cx="1519208" cy="4343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pPr>
                <a:r>
                  <a:rPr lang="en-US" sz="1567" b="1" dirty="0">
                    <a:solidFill>
                      <a:schemeClr val="accent1"/>
                    </a:solidFill>
                    <a:latin typeface="Segoe UI Semibold"/>
                  </a:rPr>
                  <a:t>FastTrack for Azure engineers </a:t>
                </a:r>
              </a:p>
            </p:txBody>
          </p:sp>
          <p:grpSp>
            <p:nvGrpSpPr>
              <p:cNvPr id="293" name="assistance" descr="assistance, engineers, clipboard, wrench, field service">
                <a:extLst>
                  <a:ext uri="{FF2B5EF4-FFF2-40B4-BE49-F238E27FC236}">
                    <a16:creationId xmlns:a16="http://schemas.microsoft.com/office/drawing/2014/main" id="{3D15645B-D45E-45D7-8E7B-40746ACB21E6}"/>
                  </a:ext>
                </a:extLst>
              </p:cNvPr>
              <p:cNvGrpSpPr/>
              <p:nvPr/>
            </p:nvGrpSpPr>
            <p:grpSpPr>
              <a:xfrm>
                <a:off x="5087458" y="4461883"/>
                <a:ext cx="269102" cy="268773"/>
                <a:chOff x="5388740" y="3006662"/>
                <a:chExt cx="361186" cy="401793"/>
              </a:xfrm>
            </p:grpSpPr>
            <p:sp>
              <p:nvSpPr>
                <p:cNvPr id="294" name="Rectangle 86">
                  <a:extLst>
                    <a:ext uri="{FF2B5EF4-FFF2-40B4-BE49-F238E27FC236}">
                      <a16:creationId xmlns:a16="http://schemas.microsoft.com/office/drawing/2014/main" id="{5D8F3AB8-48D3-43CF-A238-2A0E625CA514}"/>
                    </a:ext>
                  </a:extLst>
                </p:cNvPr>
                <p:cNvSpPr>
                  <a:spLocks noChangeArrowheads="1"/>
                </p:cNvSpPr>
                <p:nvPr/>
              </p:nvSpPr>
              <p:spPr bwMode="auto">
                <a:xfrm>
                  <a:off x="5494531" y="3026966"/>
                  <a:ext cx="255395" cy="38148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endParaRPr lang="en-US" sz="1600">
                    <a:solidFill>
                      <a:schemeClr val="accent1"/>
                    </a:solidFill>
                    <a:latin typeface="Segoe UI"/>
                  </a:endParaRPr>
                </a:p>
              </p:txBody>
            </p:sp>
            <p:sp>
              <p:nvSpPr>
                <p:cNvPr id="295" name="Rectangle 87">
                  <a:extLst>
                    <a:ext uri="{FF2B5EF4-FFF2-40B4-BE49-F238E27FC236}">
                      <a16:creationId xmlns:a16="http://schemas.microsoft.com/office/drawing/2014/main" id="{410ACBCD-EF5C-4863-BBD3-067AB3DD7486}"/>
                    </a:ext>
                  </a:extLst>
                </p:cNvPr>
                <p:cNvSpPr>
                  <a:spLocks noChangeArrowheads="1"/>
                </p:cNvSpPr>
                <p:nvPr/>
              </p:nvSpPr>
              <p:spPr bwMode="auto">
                <a:xfrm>
                  <a:off x="5537275" y="3006662"/>
                  <a:ext cx="169907" cy="416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endParaRPr lang="en-US" sz="1600">
                    <a:solidFill>
                      <a:schemeClr val="accent1"/>
                    </a:solidFill>
                    <a:latin typeface="Segoe UI"/>
                  </a:endParaRPr>
                </a:p>
              </p:txBody>
            </p:sp>
            <p:sp>
              <p:nvSpPr>
                <p:cNvPr id="296" name="Freeform 88">
                  <a:extLst>
                    <a:ext uri="{FF2B5EF4-FFF2-40B4-BE49-F238E27FC236}">
                      <a16:creationId xmlns:a16="http://schemas.microsoft.com/office/drawing/2014/main" id="{5E2BAEA5-C8F8-4118-A897-0FC44453F690}"/>
                    </a:ext>
                  </a:extLst>
                </p:cNvPr>
                <p:cNvSpPr>
                  <a:spLocks noEditPoints="1"/>
                </p:cNvSpPr>
                <p:nvPr/>
              </p:nvSpPr>
              <p:spPr bwMode="auto">
                <a:xfrm>
                  <a:off x="5388740" y="3079327"/>
                  <a:ext cx="330197" cy="329128"/>
                </a:xfrm>
                <a:custGeom>
                  <a:avLst/>
                  <a:gdLst>
                    <a:gd name="T0" fmla="*/ 376 w 462"/>
                    <a:gd name="T1" fmla="*/ 164 h 461"/>
                    <a:gd name="T2" fmla="*/ 297 w 462"/>
                    <a:gd name="T3" fmla="*/ 85 h 461"/>
                    <a:gd name="T4" fmla="*/ 368 w 462"/>
                    <a:gd name="T5" fmla="*/ 14 h 461"/>
                    <a:gd name="T6" fmla="*/ 284 w 462"/>
                    <a:gd name="T7" fmla="*/ 5 h 461"/>
                    <a:gd name="T8" fmla="*/ 209 w 462"/>
                    <a:gd name="T9" fmla="*/ 44 h 461"/>
                    <a:gd name="T10" fmla="*/ 168 w 462"/>
                    <a:gd name="T11" fmla="*/ 118 h 461"/>
                    <a:gd name="T12" fmla="*/ 175 w 462"/>
                    <a:gd name="T13" fmla="*/ 202 h 461"/>
                    <a:gd name="T14" fmla="*/ 17 w 462"/>
                    <a:gd name="T15" fmla="*/ 360 h 461"/>
                    <a:gd name="T16" fmla="*/ 0 w 462"/>
                    <a:gd name="T17" fmla="*/ 402 h 461"/>
                    <a:gd name="T18" fmla="*/ 17 w 462"/>
                    <a:gd name="T19" fmla="*/ 444 h 461"/>
                    <a:gd name="T20" fmla="*/ 59 w 462"/>
                    <a:gd name="T21" fmla="*/ 461 h 461"/>
                    <a:gd name="T22" fmla="*/ 101 w 462"/>
                    <a:gd name="T23" fmla="*/ 444 h 461"/>
                    <a:gd name="T24" fmla="*/ 259 w 462"/>
                    <a:gd name="T25" fmla="*/ 286 h 461"/>
                    <a:gd name="T26" fmla="*/ 343 w 462"/>
                    <a:gd name="T27" fmla="*/ 293 h 461"/>
                    <a:gd name="T28" fmla="*/ 417 w 462"/>
                    <a:gd name="T29" fmla="*/ 252 h 461"/>
                    <a:gd name="T30" fmla="*/ 456 w 462"/>
                    <a:gd name="T31" fmla="*/ 177 h 461"/>
                    <a:gd name="T32" fmla="*/ 448 w 462"/>
                    <a:gd name="T33" fmla="*/ 93 h 461"/>
                    <a:gd name="T34" fmla="*/ 376 w 462"/>
                    <a:gd name="T35" fmla="*/ 164 h 461"/>
                    <a:gd name="T36" fmla="*/ 80 w 462"/>
                    <a:gd name="T37" fmla="*/ 423 h 461"/>
                    <a:gd name="T38" fmla="*/ 65 w 462"/>
                    <a:gd name="T39" fmla="*/ 431 h 461"/>
                    <a:gd name="T40" fmla="*/ 48 w 462"/>
                    <a:gd name="T41" fmla="*/ 429 h 461"/>
                    <a:gd name="T42" fmla="*/ 35 w 462"/>
                    <a:gd name="T43" fmla="*/ 418 h 461"/>
                    <a:gd name="T44" fmla="*/ 30 w 462"/>
                    <a:gd name="T45" fmla="*/ 402 h 461"/>
                    <a:gd name="T46" fmla="*/ 35 w 462"/>
                    <a:gd name="T47" fmla="*/ 385 h 461"/>
                    <a:gd name="T48" fmla="*/ 48 w 462"/>
                    <a:gd name="T49" fmla="*/ 374 h 461"/>
                    <a:gd name="T50" fmla="*/ 65 w 462"/>
                    <a:gd name="T51" fmla="*/ 373 h 461"/>
                    <a:gd name="T52" fmla="*/ 80 w 462"/>
                    <a:gd name="T53" fmla="*/ 381 h 461"/>
                    <a:gd name="T54" fmla="*/ 89 w 462"/>
                    <a:gd name="T55" fmla="*/ 402 h 461"/>
                    <a:gd name="T56" fmla="*/ 80 w 462"/>
                    <a:gd name="T57" fmla="*/ 42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2" h="461">
                      <a:moveTo>
                        <a:pt x="376" y="164"/>
                      </a:moveTo>
                      <a:cubicBezTo>
                        <a:pt x="297" y="85"/>
                        <a:pt x="297" y="85"/>
                        <a:pt x="297" y="85"/>
                      </a:cubicBezTo>
                      <a:cubicBezTo>
                        <a:pt x="368" y="14"/>
                        <a:pt x="368" y="14"/>
                        <a:pt x="368" y="14"/>
                      </a:cubicBezTo>
                      <a:cubicBezTo>
                        <a:pt x="342" y="3"/>
                        <a:pt x="313" y="0"/>
                        <a:pt x="284" y="5"/>
                      </a:cubicBezTo>
                      <a:cubicBezTo>
                        <a:pt x="256" y="10"/>
                        <a:pt x="230" y="24"/>
                        <a:pt x="209" y="44"/>
                      </a:cubicBezTo>
                      <a:cubicBezTo>
                        <a:pt x="189" y="64"/>
                        <a:pt x="175" y="90"/>
                        <a:pt x="168" y="118"/>
                      </a:cubicBezTo>
                      <a:cubicBezTo>
                        <a:pt x="162" y="146"/>
                        <a:pt x="165" y="175"/>
                        <a:pt x="175" y="202"/>
                      </a:cubicBezTo>
                      <a:cubicBezTo>
                        <a:pt x="17" y="360"/>
                        <a:pt x="17" y="360"/>
                        <a:pt x="17" y="360"/>
                      </a:cubicBezTo>
                      <a:cubicBezTo>
                        <a:pt x="6" y="371"/>
                        <a:pt x="0" y="386"/>
                        <a:pt x="0" y="402"/>
                      </a:cubicBezTo>
                      <a:cubicBezTo>
                        <a:pt x="0" y="418"/>
                        <a:pt x="6" y="433"/>
                        <a:pt x="17" y="444"/>
                      </a:cubicBezTo>
                      <a:cubicBezTo>
                        <a:pt x="28" y="455"/>
                        <a:pt x="44" y="461"/>
                        <a:pt x="59" y="461"/>
                      </a:cubicBezTo>
                      <a:cubicBezTo>
                        <a:pt x="75" y="461"/>
                        <a:pt x="90" y="455"/>
                        <a:pt x="101" y="444"/>
                      </a:cubicBezTo>
                      <a:cubicBezTo>
                        <a:pt x="259" y="286"/>
                        <a:pt x="259" y="286"/>
                        <a:pt x="259" y="286"/>
                      </a:cubicBezTo>
                      <a:cubicBezTo>
                        <a:pt x="286" y="297"/>
                        <a:pt x="315" y="299"/>
                        <a:pt x="343" y="293"/>
                      </a:cubicBezTo>
                      <a:cubicBezTo>
                        <a:pt x="371" y="287"/>
                        <a:pt x="397" y="272"/>
                        <a:pt x="417" y="252"/>
                      </a:cubicBezTo>
                      <a:cubicBezTo>
                        <a:pt x="437" y="231"/>
                        <a:pt x="451" y="205"/>
                        <a:pt x="456" y="177"/>
                      </a:cubicBezTo>
                      <a:cubicBezTo>
                        <a:pt x="462" y="149"/>
                        <a:pt x="459" y="119"/>
                        <a:pt x="448" y="93"/>
                      </a:cubicBezTo>
                      <a:lnTo>
                        <a:pt x="376" y="164"/>
                      </a:lnTo>
                      <a:close/>
                      <a:moveTo>
                        <a:pt x="80" y="423"/>
                      </a:moveTo>
                      <a:cubicBezTo>
                        <a:pt x="76" y="427"/>
                        <a:pt x="71" y="430"/>
                        <a:pt x="65" y="431"/>
                      </a:cubicBezTo>
                      <a:cubicBezTo>
                        <a:pt x="59" y="432"/>
                        <a:pt x="53" y="432"/>
                        <a:pt x="48" y="429"/>
                      </a:cubicBezTo>
                      <a:cubicBezTo>
                        <a:pt x="43" y="427"/>
                        <a:pt x="38" y="423"/>
                        <a:pt x="35" y="418"/>
                      </a:cubicBezTo>
                      <a:cubicBezTo>
                        <a:pt x="31" y="414"/>
                        <a:pt x="30" y="408"/>
                        <a:pt x="30" y="402"/>
                      </a:cubicBezTo>
                      <a:cubicBezTo>
                        <a:pt x="30" y="396"/>
                        <a:pt x="31" y="390"/>
                        <a:pt x="35" y="385"/>
                      </a:cubicBezTo>
                      <a:cubicBezTo>
                        <a:pt x="38" y="381"/>
                        <a:pt x="43" y="377"/>
                        <a:pt x="48" y="374"/>
                      </a:cubicBezTo>
                      <a:cubicBezTo>
                        <a:pt x="53" y="372"/>
                        <a:pt x="59" y="372"/>
                        <a:pt x="65" y="373"/>
                      </a:cubicBezTo>
                      <a:cubicBezTo>
                        <a:pt x="71" y="374"/>
                        <a:pt x="76" y="377"/>
                        <a:pt x="80" y="381"/>
                      </a:cubicBezTo>
                      <a:cubicBezTo>
                        <a:pt x="86" y="386"/>
                        <a:pt x="89" y="394"/>
                        <a:pt x="89" y="402"/>
                      </a:cubicBezTo>
                      <a:cubicBezTo>
                        <a:pt x="89" y="410"/>
                        <a:pt x="86" y="417"/>
                        <a:pt x="80" y="42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endParaRPr lang="en-US" sz="1600">
                    <a:solidFill>
                      <a:schemeClr val="accent1"/>
                    </a:solidFill>
                    <a:latin typeface="Segoe UI"/>
                  </a:endParaRPr>
                </a:p>
              </p:txBody>
            </p:sp>
          </p:grpSp>
        </p:grpSp>
        <p:grpSp>
          <p:nvGrpSpPr>
            <p:cNvPr id="42" name="Group 41">
              <a:extLst>
                <a:ext uri="{FF2B5EF4-FFF2-40B4-BE49-F238E27FC236}">
                  <a16:creationId xmlns:a16="http://schemas.microsoft.com/office/drawing/2014/main" id="{AE86F852-E4D6-4E9B-BC81-58CA3BF68F18}"/>
                </a:ext>
              </a:extLst>
            </p:cNvPr>
            <p:cNvGrpSpPr/>
            <p:nvPr/>
          </p:nvGrpSpPr>
          <p:grpSpPr>
            <a:xfrm>
              <a:off x="9528447" y="3864450"/>
              <a:ext cx="1470073" cy="434153"/>
              <a:chOff x="7529201" y="4379164"/>
              <a:chExt cx="1470282" cy="434214"/>
            </a:xfrm>
          </p:grpSpPr>
          <p:sp>
            <p:nvSpPr>
              <p:cNvPr id="281" name="Rectangle 280">
                <a:extLst>
                  <a:ext uri="{FF2B5EF4-FFF2-40B4-BE49-F238E27FC236}">
                    <a16:creationId xmlns:a16="http://schemas.microsoft.com/office/drawing/2014/main" id="{E88503DA-B4E2-4938-AE55-1FB8799246FE}"/>
                  </a:ext>
                </a:extLst>
              </p:cNvPr>
              <p:cNvSpPr/>
              <p:nvPr/>
            </p:nvSpPr>
            <p:spPr bwMode="auto">
              <a:xfrm>
                <a:off x="7981287" y="4379164"/>
                <a:ext cx="1018196" cy="4342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pPr>
                <a:r>
                  <a:rPr lang="en-US" sz="1567" b="1">
                    <a:solidFill>
                      <a:schemeClr val="accent1"/>
                    </a:solidFill>
                    <a:latin typeface="Segoe UI Semibold"/>
                  </a:rPr>
                  <a:t>Specialized</a:t>
                </a:r>
                <a:br>
                  <a:rPr lang="en-US" sz="1567" b="1">
                    <a:solidFill>
                      <a:schemeClr val="accent1"/>
                    </a:solidFill>
                    <a:latin typeface="Segoe UI Semibold"/>
                  </a:rPr>
                </a:br>
                <a:r>
                  <a:rPr lang="en-US" sz="1567" b="1">
                    <a:solidFill>
                      <a:schemeClr val="accent1"/>
                    </a:solidFill>
                    <a:latin typeface="Segoe UI Semibold"/>
                  </a:rPr>
                  <a:t>partners</a:t>
                </a:r>
              </a:p>
            </p:txBody>
          </p:sp>
          <p:grpSp>
            <p:nvGrpSpPr>
              <p:cNvPr id="297" name="Group 296">
                <a:extLst>
                  <a:ext uri="{FF2B5EF4-FFF2-40B4-BE49-F238E27FC236}">
                    <a16:creationId xmlns:a16="http://schemas.microsoft.com/office/drawing/2014/main" id="{C834F4EC-A627-47C0-AFD5-D59F70F5B24D}"/>
                  </a:ext>
                </a:extLst>
              </p:cNvPr>
              <p:cNvGrpSpPr/>
              <p:nvPr/>
            </p:nvGrpSpPr>
            <p:grpSpPr>
              <a:xfrm>
                <a:off x="7529201" y="4469126"/>
                <a:ext cx="336670" cy="254302"/>
                <a:chOff x="9123600" y="4231703"/>
                <a:chExt cx="535057" cy="450140"/>
              </a:xfrm>
            </p:grpSpPr>
            <p:grpSp>
              <p:nvGrpSpPr>
                <p:cNvPr id="298" name="management at scale" descr="management at scale">
                  <a:extLst>
                    <a:ext uri="{FF2B5EF4-FFF2-40B4-BE49-F238E27FC236}">
                      <a16:creationId xmlns:a16="http://schemas.microsoft.com/office/drawing/2014/main" id="{3F3D8708-440D-4372-ADBA-3292BEEEDCB7}"/>
                    </a:ext>
                  </a:extLst>
                </p:cNvPr>
                <p:cNvGrpSpPr>
                  <a:grpSpLocks noChangeAspect="1"/>
                </p:cNvGrpSpPr>
                <p:nvPr/>
              </p:nvGrpSpPr>
              <p:grpSpPr bwMode="auto">
                <a:xfrm flipH="1" flipV="1">
                  <a:off x="9257014" y="4231703"/>
                  <a:ext cx="401643" cy="401632"/>
                  <a:chOff x="2841" y="774"/>
                  <a:chExt cx="253" cy="253"/>
                </a:xfrm>
              </p:grpSpPr>
              <p:sp>
                <p:nvSpPr>
                  <p:cNvPr id="302" name="AutoShape 27">
                    <a:extLst>
                      <a:ext uri="{FF2B5EF4-FFF2-40B4-BE49-F238E27FC236}">
                        <a16:creationId xmlns:a16="http://schemas.microsoft.com/office/drawing/2014/main" id="{57A74DF5-7AF5-4DB4-8945-DB864E1F83A1}"/>
                      </a:ext>
                    </a:extLst>
                  </p:cNvPr>
                  <p:cNvSpPr>
                    <a:spLocks noChangeAspect="1" noChangeArrowheads="1" noTextEdit="1"/>
                  </p:cNvSpPr>
                  <p:nvPr/>
                </p:nvSpPr>
                <p:spPr bwMode="auto">
                  <a:xfrm>
                    <a:off x="2844" y="777"/>
                    <a:ext cx="247"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303" name="Freeform 29">
                    <a:extLst>
                      <a:ext uri="{FF2B5EF4-FFF2-40B4-BE49-F238E27FC236}">
                        <a16:creationId xmlns:a16="http://schemas.microsoft.com/office/drawing/2014/main" id="{BBD7682E-D9B6-4030-96A6-A2BF811F8439}"/>
                      </a:ext>
                    </a:extLst>
                  </p:cNvPr>
                  <p:cNvSpPr>
                    <a:spLocks noEditPoints="1"/>
                  </p:cNvSpPr>
                  <p:nvPr/>
                </p:nvSpPr>
                <p:spPr bwMode="auto">
                  <a:xfrm>
                    <a:off x="2866" y="774"/>
                    <a:ext cx="228" cy="228"/>
                  </a:xfrm>
                  <a:custGeom>
                    <a:avLst/>
                    <a:gdLst>
                      <a:gd name="T0" fmla="*/ 169 w 177"/>
                      <a:gd name="T1" fmla="*/ 84 h 177"/>
                      <a:gd name="T2" fmla="*/ 143 w 177"/>
                      <a:gd name="T3" fmla="*/ 82 h 177"/>
                      <a:gd name="T4" fmla="*/ 95 w 177"/>
                      <a:gd name="T5" fmla="*/ 34 h 177"/>
                      <a:gd name="T6" fmla="*/ 93 w 177"/>
                      <a:gd name="T7" fmla="*/ 8 h 177"/>
                      <a:gd name="T8" fmla="*/ 65 w 177"/>
                      <a:gd name="T9" fmla="*/ 8 h 177"/>
                      <a:gd name="T10" fmla="*/ 63 w 177"/>
                      <a:gd name="T11" fmla="*/ 35 h 177"/>
                      <a:gd name="T12" fmla="*/ 0 w 177"/>
                      <a:gd name="T13" fmla="*/ 99 h 177"/>
                      <a:gd name="T14" fmla="*/ 81 w 177"/>
                      <a:gd name="T15" fmla="*/ 177 h 177"/>
                      <a:gd name="T16" fmla="*/ 143 w 177"/>
                      <a:gd name="T17" fmla="*/ 114 h 177"/>
                      <a:gd name="T18" fmla="*/ 169 w 177"/>
                      <a:gd name="T19" fmla="*/ 112 h 177"/>
                      <a:gd name="T20" fmla="*/ 169 w 177"/>
                      <a:gd name="T21" fmla="*/ 84 h 177"/>
                      <a:gd name="T22" fmla="*/ 80 w 177"/>
                      <a:gd name="T23" fmla="*/ 170 h 177"/>
                      <a:gd name="T24" fmla="*/ 7 w 177"/>
                      <a:gd name="T25" fmla="*/ 98 h 177"/>
                      <a:gd name="T26" fmla="*/ 67 w 177"/>
                      <a:gd name="T27" fmla="*/ 39 h 177"/>
                      <a:gd name="T28" fmla="*/ 77 w 177"/>
                      <a:gd name="T29" fmla="*/ 42 h 177"/>
                      <a:gd name="T30" fmla="*/ 77 w 177"/>
                      <a:gd name="T31" fmla="*/ 165 h 177"/>
                      <a:gd name="T32" fmla="*/ 82 w 177"/>
                      <a:gd name="T33" fmla="*/ 165 h 177"/>
                      <a:gd name="T34" fmla="*/ 82 w 177"/>
                      <a:gd name="T35" fmla="*/ 42 h 177"/>
                      <a:gd name="T36" fmla="*/ 92 w 177"/>
                      <a:gd name="T37" fmla="*/ 38 h 177"/>
                      <a:gd name="T38" fmla="*/ 139 w 177"/>
                      <a:gd name="T39" fmla="*/ 85 h 177"/>
                      <a:gd name="T40" fmla="*/ 139 w 177"/>
                      <a:gd name="T41" fmla="*/ 111 h 177"/>
                      <a:gd name="T42" fmla="*/ 80 w 177"/>
                      <a:gd name="T43" fmla="*/ 17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7" h="177">
                        <a:moveTo>
                          <a:pt x="169" y="84"/>
                        </a:moveTo>
                        <a:cubicBezTo>
                          <a:pt x="162" y="76"/>
                          <a:pt x="150" y="76"/>
                          <a:pt x="143" y="82"/>
                        </a:cubicBezTo>
                        <a:cubicBezTo>
                          <a:pt x="95" y="34"/>
                          <a:pt x="95" y="34"/>
                          <a:pt x="95" y="34"/>
                        </a:cubicBezTo>
                        <a:cubicBezTo>
                          <a:pt x="101" y="26"/>
                          <a:pt x="101" y="15"/>
                          <a:pt x="93" y="8"/>
                        </a:cubicBezTo>
                        <a:cubicBezTo>
                          <a:pt x="85" y="0"/>
                          <a:pt x="73" y="0"/>
                          <a:pt x="65" y="8"/>
                        </a:cubicBezTo>
                        <a:cubicBezTo>
                          <a:pt x="57" y="15"/>
                          <a:pt x="57" y="27"/>
                          <a:pt x="63" y="35"/>
                        </a:cubicBezTo>
                        <a:cubicBezTo>
                          <a:pt x="0" y="99"/>
                          <a:pt x="0" y="99"/>
                          <a:pt x="0" y="99"/>
                        </a:cubicBezTo>
                        <a:cubicBezTo>
                          <a:pt x="81" y="177"/>
                          <a:pt x="81" y="177"/>
                          <a:pt x="81" y="177"/>
                        </a:cubicBezTo>
                        <a:cubicBezTo>
                          <a:pt x="143" y="114"/>
                          <a:pt x="143" y="114"/>
                          <a:pt x="143" y="114"/>
                        </a:cubicBezTo>
                        <a:cubicBezTo>
                          <a:pt x="151" y="120"/>
                          <a:pt x="162" y="119"/>
                          <a:pt x="169" y="112"/>
                        </a:cubicBezTo>
                        <a:cubicBezTo>
                          <a:pt x="177" y="104"/>
                          <a:pt x="177" y="91"/>
                          <a:pt x="169" y="84"/>
                        </a:cubicBezTo>
                        <a:close/>
                        <a:moveTo>
                          <a:pt x="80" y="170"/>
                        </a:moveTo>
                        <a:cubicBezTo>
                          <a:pt x="7" y="98"/>
                          <a:pt x="7" y="98"/>
                          <a:pt x="7" y="98"/>
                        </a:cubicBezTo>
                        <a:cubicBezTo>
                          <a:pt x="67" y="39"/>
                          <a:pt x="67" y="39"/>
                          <a:pt x="67" y="39"/>
                        </a:cubicBezTo>
                        <a:cubicBezTo>
                          <a:pt x="70" y="41"/>
                          <a:pt x="73" y="42"/>
                          <a:pt x="77" y="42"/>
                        </a:cubicBezTo>
                        <a:cubicBezTo>
                          <a:pt x="77" y="165"/>
                          <a:pt x="77" y="165"/>
                          <a:pt x="77" y="165"/>
                        </a:cubicBezTo>
                        <a:cubicBezTo>
                          <a:pt x="82" y="165"/>
                          <a:pt x="82" y="165"/>
                          <a:pt x="82" y="165"/>
                        </a:cubicBezTo>
                        <a:cubicBezTo>
                          <a:pt x="82" y="42"/>
                          <a:pt x="82" y="42"/>
                          <a:pt x="82" y="42"/>
                        </a:cubicBezTo>
                        <a:cubicBezTo>
                          <a:pt x="85" y="42"/>
                          <a:pt x="89" y="40"/>
                          <a:pt x="92" y="38"/>
                        </a:cubicBezTo>
                        <a:cubicBezTo>
                          <a:pt x="139" y="85"/>
                          <a:pt x="139" y="85"/>
                          <a:pt x="139" y="85"/>
                        </a:cubicBezTo>
                        <a:cubicBezTo>
                          <a:pt x="133" y="93"/>
                          <a:pt x="133" y="104"/>
                          <a:pt x="139" y="111"/>
                        </a:cubicBezTo>
                        <a:lnTo>
                          <a:pt x="80" y="1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304" name="Freeform 30">
                    <a:extLst>
                      <a:ext uri="{FF2B5EF4-FFF2-40B4-BE49-F238E27FC236}">
                        <a16:creationId xmlns:a16="http://schemas.microsoft.com/office/drawing/2014/main" id="{E3E25871-B0ED-4E17-B3A9-21897CDC66B5}"/>
                      </a:ext>
                    </a:extLst>
                  </p:cNvPr>
                  <p:cNvSpPr>
                    <a:spLocks/>
                  </p:cNvSpPr>
                  <p:nvPr/>
                </p:nvSpPr>
                <p:spPr bwMode="auto">
                  <a:xfrm>
                    <a:off x="2939" y="970"/>
                    <a:ext cx="57" cy="57"/>
                  </a:xfrm>
                  <a:custGeom>
                    <a:avLst/>
                    <a:gdLst>
                      <a:gd name="T0" fmla="*/ 36 w 44"/>
                      <a:gd name="T1" fmla="*/ 7 h 44"/>
                      <a:gd name="T2" fmla="*/ 36 w 44"/>
                      <a:gd name="T3" fmla="*/ 36 h 44"/>
                      <a:gd name="T4" fmla="*/ 8 w 44"/>
                      <a:gd name="T5" fmla="*/ 36 h 44"/>
                      <a:gd name="T6" fmla="*/ 8 w 44"/>
                      <a:gd name="T7" fmla="*/ 8 h 44"/>
                      <a:gd name="T8" fmla="*/ 36 w 44"/>
                      <a:gd name="T9" fmla="*/ 7 h 44"/>
                    </a:gdLst>
                    <a:ahLst/>
                    <a:cxnLst>
                      <a:cxn ang="0">
                        <a:pos x="T0" y="T1"/>
                      </a:cxn>
                      <a:cxn ang="0">
                        <a:pos x="T2" y="T3"/>
                      </a:cxn>
                      <a:cxn ang="0">
                        <a:pos x="T4" y="T5"/>
                      </a:cxn>
                      <a:cxn ang="0">
                        <a:pos x="T6" y="T7"/>
                      </a:cxn>
                      <a:cxn ang="0">
                        <a:pos x="T8" y="T9"/>
                      </a:cxn>
                    </a:cxnLst>
                    <a:rect l="0" t="0" r="r" b="b"/>
                    <a:pathLst>
                      <a:path w="44" h="44">
                        <a:moveTo>
                          <a:pt x="36" y="7"/>
                        </a:moveTo>
                        <a:cubicBezTo>
                          <a:pt x="44" y="15"/>
                          <a:pt x="44" y="28"/>
                          <a:pt x="36" y="36"/>
                        </a:cubicBezTo>
                        <a:cubicBezTo>
                          <a:pt x="29" y="44"/>
                          <a:pt x="16" y="44"/>
                          <a:pt x="8" y="36"/>
                        </a:cubicBezTo>
                        <a:cubicBezTo>
                          <a:pt x="0" y="28"/>
                          <a:pt x="0" y="15"/>
                          <a:pt x="8" y="8"/>
                        </a:cubicBezTo>
                        <a:cubicBezTo>
                          <a:pt x="16" y="0"/>
                          <a:pt x="28" y="0"/>
                          <a:pt x="36" y="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305" name="Freeform 31">
                    <a:extLst>
                      <a:ext uri="{FF2B5EF4-FFF2-40B4-BE49-F238E27FC236}">
                        <a16:creationId xmlns:a16="http://schemas.microsoft.com/office/drawing/2014/main" id="{114CCB68-D4A9-4FF5-81EB-A3D9444FB18B}"/>
                      </a:ext>
                    </a:extLst>
                  </p:cNvPr>
                  <p:cNvSpPr>
                    <a:spLocks/>
                  </p:cNvSpPr>
                  <p:nvPr/>
                </p:nvSpPr>
                <p:spPr bwMode="auto">
                  <a:xfrm>
                    <a:off x="2841" y="872"/>
                    <a:ext cx="58" cy="57"/>
                  </a:xfrm>
                  <a:custGeom>
                    <a:avLst/>
                    <a:gdLst>
                      <a:gd name="T0" fmla="*/ 37 w 45"/>
                      <a:gd name="T1" fmla="*/ 36 h 44"/>
                      <a:gd name="T2" fmla="*/ 8 w 45"/>
                      <a:gd name="T3" fmla="*/ 36 h 44"/>
                      <a:gd name="T4" fmla="*/ 8 w 45"/>
                      <a:gd name="T5" fmla="*/ 8 h 44"/>
                      <a:gd name="T6" fmla="*/ 36 w 45"/>
                      <a:gd name="T7" fmla="*/ 8 h 44"/>
                      <a:gd name="T8" fmla="*/ 37 w 45"/>
                      <a:gd name="T9" fmla="*/ 36 h 44"/>
                    </a:gdLst>
                    <a:ahLst/>
                    <a:cxnLst>
                      <a:cxn ang="0">
                        <a:pos x="T0" y="T1"/>
                      </a:cxn>
                      <a:cxn ang="0">
                        <a:pos x="T2" y="T3"/>
                      </a:cxn>
                      <a:cxn ang="0">
                        <a:pos x="T4" y="T5"/>
                      </a:cxn>
                      <a:cxn ang="0">
                        <a:pos x="T6" y="T7"/>
                      </a:cxn>
                      <a:cxn ang="0">
                        <a:pos x="T8" y="T9"/>
                      </a:cxn>
                    </a:cxnLst>
                    <a:rect l="0" t="0" r="r" b="b"/>
                    <a:pathLst>
                      <a:path w="45" h="44">
                        <a:moveTo>
                          <a:pt x="37" y="36"/>
                        </a:moveTo>
                        <a:cubicBezTo>
                          <a:pt x="29" y="44"/>
                          <a:pt x="16" y="44"/>
                          <a:pt x="8" y="36"/>
                        </a:cubicBezTo>
                        <a:cubicBezTo>
                          <a:pt x="0" y="29"/>
                          <a:pt x="0" y="16"/>
                          <a:pt x="8" y="8"/>
                        </a:cubicBezTo>
                        <a:cubicBezTo>
                          <a:pt x="16" y="0"/>
                          <a:pt x="29" y="0"/>
                          <a:pt x="36" y="8"/>
                        </a:cubicBezTo>
                        <a:cubicBezTo>
                          <a:pt x="44" y="15"/>
                          <a:pt x="45" y="28"/>
                          <a:pt x="37" y="3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grpSp>
            <p:grpSp>
              <p:nvGrpSpPr>
                <p:cNvPr id="299" name="person" descr="person">
                  <a:extLst>
                    <a:ext uri="{FF2B5EF4-FFF2-40B4-BE49-F238E27FC236}">
                      <a16:creationId xmlns:a16="http://schemas.microsoft.com/office/drawing/2014/main" id="{108FE2FE-85AD-48AA-8532-196B199D59E4}"/>
                    </a:ext>
                  </a:extLst>
                </p:cNvPr>
                <p:cNvGrpSpPr/>
                <p:nvPr/>
              </p:nvGrpSpPr>
              <p:grpSpPr>
                <a:xfrm>
                  <a:off x="9123600" y="4339623"/>
                  <a:ext cx="282796" cy="342220"/>
                  <a:chOff x="5517881" y="3368932"/>
                  <a:chExt cx="233375" cy="282416"/>
                </a:xfrm>
              </p:grpSpPr>
              <p:sp>
                <p:nvSpPr>
                  <p:cNvPr id="300" name="Freeform: Shape 299">
                    <a:extLst>
                      <a:ext uri="{FF2B5EF4-FFF2-40B4-BE49-F238E27FC236}">
                        <a16:creationId xmlns:a16="http://schemas.microsoft.com/office/drawing/2014/main" id="{509E7F51-5031-4E01-A6B3-4BAABC53D048}"/>
                      </a:ext>
                    </a:extLst>
                  </p:cNvPr>
                  <p:cNvSpPr/>
                  <p:nvPr/>
                </p:nvSpPr>
                <p:spPr>
                  <a:xfrm>
                    <a:off x="5570575" y="3368932"/>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defTabSz="914016"/>
                    <a:endParaRPr lang="en-US" sz="1600">
                      <a:solidFill>
                        <a:schemeClr val="accent1"/>
                      </a:solidFill>
                      <a:latin typeface="Segoe UI"/>
                    </a:endParaRPr>
                  </a:p>
                </p:txBody>
              </p:sp>
              <p:sp>
                <p:nvSpPr>
                  <p:cNvPr id="301" name="Freeform: Shape 300">
                    <a:extLst>
                      <a:ext uri="{FF2B5EF4-FFF2-40B4-BE49-F238E27FC236}">
                        <a16:creationId xmlns:a16="http://schemas.microsoft.com/office/drawing/2014/main" id="{ACCFDCB0-53F7-4097-8539-BAA2AD7DA5FC}"/>
                      </a:ext>
                    </a:extLst>
                  </p:cNvPr>
                  <p:cNvSpPr/>
                  <p:nvPr/>
                </p:nvSpPr>
                <p:spPr>
                  <a:xfrm>
                    <a:off x="5517881" y="3519441"/>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defTabSz="914016"/>
                    <a:endParaRPr lang="en-US" sz="1600">
                      <a:solidFill>
                        <a:schemeClr val="accent1"/>
                      </a:solidFill>
                      <a:latin typeface="Segoe UI"/>
                    </a:endParaRPr>
                  </a:p>
                </p:txBody>
              </p:sp>
            </p:grpSp>
          </p:grpSp>
        </p:grpSp>
        <p:grpSp>
          <p:nvGrpSpPr>
            <p:cNvPr id="5" name="Group 4">
              <a:extLst>
                <a:ext uri="{FF2B5EF4-FFF2-40B4-BE49-F238E27FC236}">
                  <a16:creationId xmlns:a16="http://schemas.microsoft.com/office/drawing/2014/main" id="{B060E37D-624D-4625-9F7E-A97FE089B8F3}"/>
                </a:ext>
              </a:extLst>
            </p:cNvPr>
            <p:cNvGrpSpPr/>
            <p:nvPr/>
          </p:nvGrpSpPr>
          <p:grpSpPr>
            <a:xfrm>
              <a:off x="806002" y="3864451"/>
              <a:ext cx="1336418" cy="434153"/>
              <a:chOff x="806002" y="3811434"/>
              <a:chExt cx="1336418" cy="434153"/>
            </a:xfrm>
          </p:grpSpPr>
          <p:sp>
            <p:nvSpPr>
              <p:cNvPr id="211" name="Rectangle 210">
                <a:extLst>
                  <a:ext uri="{FF2B5EF4-FFF2-40B4-BE49-F238E27FC236}">
                    <a16:creationId xmlns:a16="http://schemas.microsoft.com/office/drawing/2014/main" id="{CC8452DC-8EA8-470E-9B7B-91A357F6E50C}"/>
                  </a:ext>
                </a:extLst>
              </p:cNvPr>
              <p:cNvSpPr/>
              <p:nvPr/>
            </p:nvSpPr>
            <p:spPr bwMode="auto">
              <a:xfrm>
                <a:off x="1278664" y="3811434"/>
                <a:ext cx="863756" cy="434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pPr>
                <a:r>
                  <a:rPr lang="en-US" sz="1567" b="1">
                    <a:solidFill>
                      <a:schemeClr val="accent1"/>
                    </a:solidFill>
                    <a:latin typeface="Segoe UI Semibold"/>
                  </a:rPr>
                  <a:t>Digital</a:t>
                </a:r>
                <a:br>
                  <a:rPr lang="en-US" sz="1567" b="1">
                    <a:solidFill>
                      <a:schemeClr val="accent1"/>
                    </a:solidFill>
                    <a:latin typeface="Segoe UI Semibold"/>
                  </a:rPr>
                </a:br>
                <a:r>
                  <a:rPr lang="en-US" sz="1567" b="1">
                    <a:solidFill>
                      <a:schemeClr val="accent1"/>
                    </a:solidFill>
                    <a:latin typeface="Segoe UI Semibold"/>
                  </a:rPr>
                  <a:t>resources</a:t>
                </a:r>
              </a:p>
            </p:txBody>
          </p:sp>
          <p:grpSp>
            <p:nvGrpSpPr>
              <p:cNvPr id="4" name="Group 3">
                <a:extLst>
                  <a:ext uri="{FF2B5EF4-FFF2-40B4-BE49-F238E27FC236}">
                    <a16:creationId xmlns:a16="http://schemas.microsoft.com/office/drawing/2014/main" id="{6795FAC2-7542-4009-A3F1-4177BFD5F412}"/>
                  </a:ext>
                </a:extLst>
              </p:cNvPr>
              <p:cNvGrpSpPr/>
              <p:nvPr/>
            </p:nvGrpSpPr>
            <p:grpSpPr>
              <a:xfrm>
                <a:off x="806002" y="3860070"/>
                <a:ext cx="340221" cy="336881"/>
                <a:chOff x="806002" y="3860068"/>
                <a:chExt cx="340221" cy="336881"/>
              </a:xfrm>
            </p:grpSpPr>
            <p:sp>
              <p:nvSpPr>
                <p:cNvPr id="345" name="Freeform 10">
                  <a:extLst>
                    <a:ext uri="{FF2B5EF4-FFF2-40B4-BE49-F238E27FC236}">
                      <a16:creationId xmlns:a16="http://schemas.microsoft.com/office/drawing/2014/main" id="{B7DB1500-9A51-43FC-8A6D-3435C38396DC}"/>
                    </a:ext>
                  </a:extLst>
                </p:cNvPr>
                <p:cNvSpPr>
                  <a:spLocks noEditPoints="1"/>
                </p:cNvSpPr>
                <p:nvPr/>
              </p:nvSpPr>
              <p:spPr bwMode="auto">
                <a:xfrm>
                  <a:off x="809694" y="4044034"/>
                  <a:ext cx="150729" cy="150730"/>
                </a:xfrm>
                <a:custGeom>
                  <a:avLst/>
                  <a:gdLst>
                    <a:gd name="T0" fmla="*/ 81 w 81"/>
                    <a:gd name="T1" fmla="*/ 45 h 81"/>
                    <a:gd name="T2" fmla="*/ 81 w 81"/>
                    <a:gd name="T3" fmla="*/ 36 h 81"/>
                    <a:gd name="T4" fmla="*/ 72 w 81"/>
                    <a:gd name="T5" fmla="*/ 36 h 81"/>
                    <a:gd name="T6" fmla="*/ 66 w 81"/>
                    <a:gd name="T7" fmla="*/ 21 h 81"/>
                    <a:gd name="T8" fmla="*/ 72 w 81"/>
                    <a:gd name="T9" fmla="*/ 15 h 81"/>
                    <a:gd name="T10" fmla="*/ 66 w 81"/>
                    <a:gd name="T11" fmla="*/ 9 h 81"/>
                    <a:gd name="T12" fmla="*/ 60 w 81"/>
                    <a:gd name="T13" fmla="*/ 15 h 81"/>
                    <a:gd name="T14" fmla="*/ 45 w 81"/>
                    <a:gd name="T15" fmla="*/ 9 h 81"/>
                    <a:gd name="T16" fmla="*/ 45 w 81"/>
                    <a:gd name="T17" fmla="*/ 0 h 81"/>
                    <a:gd name="T18" fmla="*/ 36 w 81"/>
                    <a:gd name="T19" fmla="*/ 0 h 81"/>
                    <a:gd name="T20" fmla="*/ 36 w 81"/>
                    <a:gd name="T21" fmla="*/ 9 h 81"/>
                    <a:gd name="T22" fmla="*/ 21 w 81"/>
                    <a:gd name="T23" fmla="*/ 15 h 81"/>
                    <a:gd name="T24" fmla="*/ 15 w 81"/>
                    <a:gd name="T25" fmla="*/ 9 h 81"/>
                    <a:gd name="T26" fmla="*/ 9 w 81"/>
                    <a:gd name="T27" fmla="*/ 15 h 81"/>
                    <a:gd name="T28" fmla="*/ 15 w 81"/>
                    <a:gd name="T29" fmla="*/ 21 h 81"/>
                    <a:gd name="T30" fmla="*/ 9 w 81"/>
                    <a:gd name="T31" fmla="*/ 36 h 81"/>
                    <a:gd name="T32" fmla="*/ 0 w 81"/>
                    <a:gd name="T33" fmla="*/ 36 h 81"/>
                    <a:gd name="T34" fmla="*/ 0 w 81"/>
                    <a:gd name="T35" fmla="*/ 45 h 81"/>
                    <a:gd name="T36" fmla="*/ 9 w 81"/>
                    <a:gd name="T37" fmla="*/ 45 h 81"/>
                    <a:gd name="T38" fmla="*/ 15 w 81"/>
                    <a:gd name="T39" fmla="*/ 60 h 81"/>
                    <a:gd name="T40" fmla="*/ 9 w 81"/>
                    <a:gd name="T41" fmla="*/ 66 h 81"/>
                    <a:gd name="T42" fmla="*/ 15 w 81"/>
                    <a:gd name="T43" fmla="*/ 72 h 81"/>
                    <a:gd name="T44" fmla="*/ 21 w 81"/>
                    <a:gd name="T45" fmla="*/ 66 h 81"/>
                    <a:gd name="T46" fmla="*/ 36 w 81"/>
                    <a:gd name="T47" fmla="*/ 72 h 81"/>
                    <a:gd name="T48" fmla="*/ 36 w 81"/>
                    <a:gd name="T49" fmla="*/ 81 h 81"/>
                    <a:gd name="T50" fmla="*/ 45 w 81"/>
                    <a:gd name="T51" fmla="*/ 81 h 81"/>
                    <a:gd name="T52" fmla="*/ 45 w 81"/>
                    <a:gd name="T53" fmla="*/ 72 h 81"/>
                    <a:gd name="T54" fmla="*/ 60 w 81"/>
                    <a:gd name="T55" fmla="*/ 66 h 81"/>
                    <a:gd name="T56" fmla="*/ 66 w 81"/>
                    <a:gd name="T57" fmla="*/ 72 h 81"/>
                    <a:gd name="T58" fmla="*/ 72 w 81"/>
                    <a:gd name="T59" fmla="*/ 66 h 81"/>
                    <a:gd name="T60" fmla="*/ 66 w 81"/>
                    <a:gd name="T61" fmla="*/ 60 h 81"/>
                    <a:gd name="T62" fmla="*/ 72 w 81"/>
                    <a:gd name="T63" fmla="*/ 45 h 81"/>
                    <a:gd name="T64" fmla="*/ 81 w 81"/>
                    <a:gd name="T65" fmla="*/ 45 h 81"/>
                    <a:gd name="T66" fmla="*/ 40 w 81"/>
                    <a:gd name="T67" fmla="*/ 56 h 81"/>
                    <a:gd name="T68" fmla="*/ 25 w 81"/>
                    <a:gd name="T69" fmla="*/ 41 h 81"/>
                    <a:gd name="T70" fmla="*/ 40 w 81"/>
                    <a:gd name="T71" fmla="*/ 25 h 81"/>
                    <a:gd name="T72" fmla="*/ 56 w 81"/>
                    <a:gd name="T73" fmla="*/ 41 h 81"/>
                    <a:gd name="T74" fmla="*/ 40 w 81"/>
                    <a:gd name="T75" fmla="*/ 5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1">
                      <a:moveTo>
                        <a:pt x="81" y="45"/>
                      </a:moveTo>
                      <a:cubicBezTo>
                        <a:pt x="81" y="36"/>
                        <a:pt x="81" y="36"/>
                        <a:pt x="81" y="36"/>
                      </a:cubicBezTo>
                      <a:cubicBezTo>
                        <a:pt x="72" y="36"/>
                        <a:pt x="72" y="36"/>
                        <a:pt x="72" y="36"/>
                      </a:cubicBezTo>
                      <a:cubicBezTo>
                        <a:pt x="71" y="31"/>
                        <a:pt x="69" y="26"/>
                        <a:pt x="66" y="21"/>
                      </a:cubicBezTo>
                      <a:cubicBezTo>
                        <a:pt x="72" y="15"/>
                        <a:pt x="72" y="15"/>
                        <a:pt x="72" y="15"/>
                      </a:cubicBezTo>
                      <a:cubicBezTo>
                        <a:pt x="66" y="9"/>
                        <a:pt x="66" y="9"/>
                        <a:pt x="66" y="9"/>
                      </a:cubicBezTo>
                      <a:cubicBezTo>
                        <a:pt x="60" y="15"/>
                        <a:pt x="60" y="15"/>
                        <a:pt x="60" y="15"/>
                      </a:cubicBezTo>
                      <a:cubicBezTo>
                        <a:pt x="56" y="12"/>
                        <a:pt x="50" y="10"/>
                        <a:pt x="45" y="9"/>
                      </a:cubicBezTo>
                      <a:cubicBezTo>
                        <a:pt x="45" y="0"/>
                        <a:pt x="45" y="0"/>
                        <a:pt x="45" y="0"/>
                      </a:cubicBezTo>
                      <a:cubicBezTo>
                        <a:pt x="36" y="0"/>
                        <a:pt x="36" y="0"/>
                        <a:pt x="36" y="0"/>
                      </a:cubicBezTo>
                      <a:cubicBezTo>
                        <a:pt x="36" y="9"/>
                        <a:pt x="36" y="9"/>
                        <a:pt x="36" y="9"/>
                      </a:cubicBezTo>
                      <a:cubicBezTo>
                        <a:pt x="31" y="10"/>
                        <a:pt x="25" y="12"/>
                        <a:pt x="21" y="15"/>
                      </a:cubicBezTo>
                      <a:cubicBezTo>
                        <a:pt x="15" y="9"/>
                        <a:pt x="15" y="9"/>
                        <a:pt x="15" y="9"/>
                      </a:cubicBezTo>
                      <a:cubicBezTo>
                        <a:pt x="9" y="15"/>
                        <a:pt x="9" y="15"/>
                        <a:pt x="9" y="15"/>
                      </a:cubicBezTo>
                      <a:cubicBezTo>
                        <a:pt x="15" y="21"/>
                        <a:pt x="15" y="21"/>
                        <a:pt x="15" y="21"/>
                      </a:cubicBezTo>
                      <a:cubicBezTo>
                        <a:pt x="12" y="26"/>
                        <a:pt x="10" y="31"/>
                        <a:pt x="9" y="36"/>
                      </a:cubicBezTo>
                      <a:cubicBezTo>
                        <a:pt x="0" y="36"/>
                        <a:pt x="0" y="36"/>
                        <a:pt x="0" y="36"/>
                      </a:cubicBezTo>
                      <a:cubicBezTo>
                        <a:pt x="0" y="45"/>
                        <a:pt x="0" y="45"/>
                        <a:pt x="0" y="45"/>
                      </a:cubicBezTo>
                      <a:cubicBezTo>
                        <a:pt x="9" y="45"/>
                        <a:pt x="9" y="45"/>
                        <a:pt x="9" y="45"/>
                      </a:cubicBezTo>
                      <a:cubicBezTo>
                        <a:pt x="10" y="50"/>
                        <a:pt x="12" y="56"/>
                        <a:pt x="15" y="60"/>
                      </a:cubicBezTo>
                      <a:cubicBezTo>
                        <a:pt x="9" y="66"/>
                        <a:pt x="9" y="66"/>
                        <a:pt x="9" y="66"/>
                      </a:cubicBezTo>
                      <a:cubicBezTo>
                        <a:pt x="15" y="72"/>
                        <a:pt x="15" y="72"/>
                        <a:pt x="15" y="72"/>
                      </a:cubicBezTo>
                      <a:cubicBezTo>
                        <a:pt x="21" y="66"/>
                        <a:pt x="21" y="66"/>
                        <a:pt x="21" y="66"/>
                      </a:cubicBezTo>
                      <a:cubicBezTo>
                        <a:pt x="25" y="69"/>
                        <a:pt x="31" y="72"/>
                        <a:pt x="36" y="72"/>
                      </a:cubicBezTo>
                      <a:cubicBezTo>
                        <a:pt x="36" y="81"/>
                        <a:pt x="36" y="81"/>
                        <a:pt x="36" y="81"/>
                      </a:cubicBezTo>
                      <a:cubicBezTo>
                        <a:pt x="45" y="81"/>
                        <a:pt x="45" y="81"/>
                        <a:pt x="45" y="81"/>
                      </a:cubicBezTo>
                      <a:cubicBezTo>
                        <a:pt x="45" y="72"/>
                        <a:pt x="45" y="72"/>
                        <a:pt x="45" y="72"/>
                      </a:cubicBezTo>
                      <a:cubicBezTo>
                        <a:pt x="50" y="72"/>
                        <a:pt x="56" y="69"/>
                        <a:pt x="60" y="66"/>
                      </a:cubicBezTo>
                      <a:cubicBezTo>
                        <a:pt x="66" y="72"/>
                        <a:pt x="66" y="72"/>
                        <a:pt x="66" y="72"/>
                      </a:cubicBezTo>
                      <a:cubicBezTo>
                        <a:pt x="72" y="66"/>
                        <a:pt x="72" y="66"/>
                        <a:pt x="72" y="66"/>
                      </a:cubicBezTo>
                      <a:cubicBezTo>
                        <a:pt x="66" y="60"/>
                        <a:pt x="66" y="60"/>
                        <a:pt x="66" y="60"/>
                      </a:cubicBezTo>
                      <a:cubicBezTo>
                        <a:pt x="69" y="56"/>
                        <a:pt x="71" y="50"/>
                        <a:pt x="72" y="45"/>
                      </a:cubicBezTo>
                      <a:lnTo>
                        <a:pt x="81" y="45"/>
                      </a:lnTo>
                      <a:close/>
                      <a:moveTo>
                        <a:pt x="40" y="56"/>
                      </a:moveTo>
                      <a:cubicBezTo>
                        <a:pt x="32" y="56"/>
                        <a:pt x="25" y="49"/>
                        <a:pt x="25" y="41"/>
                      </a:cubicBezTo>
                      <a:cubicBezTo>
                        <a:pt x="25" y="32"/>
                        <a:pt x="32" y="25"/>
                        <a:pt x="40" y="25"/>
                      </a:cubicBezTo>
                      <a:cubicBezTo>
                        <a:pt x="49" y="25"/>
                        <a:pt x="56" y="32"/>
                        <a:pt x="56" y="41"/>
                      </a:cubicBezTo>
                      <a:cubicBezTo>
                        <a:pt x="56" y="49"/>
                        <a:pt x="49" y="56"/>
                        <a:pt x="40" y="5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46" name="Freeform 11">
                  <a:extLst>
                    <a:ext uri="{FF2B5EF4-FFF2-40B4-BE49-F238E27FC236}">
                      <a16:creationId xmlns:a16="http://schemas.microsoft.com/office/drawing/2014/main" id="{95F7A3E9-E553-433F-84F5-F93CBBAD6694}"/>
                    </a:ext>
                  </a:extLst>
                </p:cNvPr>
                <p:cNvSpPr>
                  <a:spLocks/>
                </p:cNvSpPr>
                <p:nvPr/>
              </p:nvSpPr>
              <p:spPr bwMode="auto">
                <a:xfrm>
                  <a:off x="995376" y="4046219"/>
                  <a:ext cx="117962" cy="150730"/>
                </a:xfrm>
                <a:custGeom>
                  <a:avLst/>
                  <a:gdLst>
                    <a:gd name="T0" fmla="*/ 54 w 54"/>
                    <a:gd name="T1" fmla="*/ 68 h 69"/>
                    <a:gd name="T2" fmla="*/ 0 w 54"/>
                    <a:gd name="T3" fmla="*/ 69 h 69"/>
                    <a:gd name="T4" fmla="*/ 0 w 54"/>
                    <a:gd name="T5" fmla="*/ 17 h 69"/>
                    <a:gd name="T6" fmla="*/ 10 w 54"/>
                    <a:gd name="T7" fmla="*/ 11 h 69"/>
                    <a:gd name="T8" fmla="*/ 17 w 54"/>
                    <a:gd name="T9" fmla="*/ 0 h 69"/>
                    <a:gd name="T10" fmla="*/ 54 w 54"/>
                    <a:gd name="T11" fmla="*/ 0 h 69"/>
                    <a:gd name="T12" fmla="*/ 54 w 54"/>
                    <a:gd name="T13" fmla="*/ 68 h 69"/>
                  </a:gdLst>
                  <a:ahLst/>
                  <a:cxnLst>
                    <a:cxn ang="0">
                      <a:pos x="T0" y="T1"/>
                    </a:cxn>
                    <a:cxn ang="0">
                      <a:pos x="T2" y="T3"/>
                    </a:cxn>
                    <a:cxn ang="0">
                      <a:pos x="T4" y="T5"/>
                    </a:cxn>
                    <a:cxn ang="0">
                      <a:pos x="T6" y="T7"/>
                    </a:cxn>
                    <a:cxn ang="0">
                      <a:pos x="T8" y="T9"/>
                    </a:cxn>
                    <a:cxn ang="0">
                      <a:pos x="T10" y="T11"/>
                    </a:cxn>
                    <a:cxn ang="0">
                      <a:pos x="T12" y="T13"/>
                    </a:cxn>
                  </a:cxnLst>
                  <a:rect l="0" t="0" r="r" b="b"/>
                  <a:pathLst>
                    <a:path w="54" h="69">
                      <a:moveTo>
                        <a:pt x="54" y="68"/>
                      </a:moveTo>
                      <a:lnTo>
                        <a:pt x="0" y="69"/>
                      </a:lnTo>
                      <a:lnTo>
                        <a:pt x="0" y="17"/>
                      </a:lnTo>
                      <a:lnTo>
                        <a:pt x="10" y="11"/>
                      </a:lnTo>
                      <a:lnTo>
                        <a:pt x="17" y="0"/>
                      </a:lnTo>
                      <a:lnTo>
                        <a:pt x="54" y="0"/>
                      </a:lnTo>
                      <a:lnTo>
                        <a:pt x="54"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47" name="Freeform 12">
                  <a:extLst>
                    <a:ext uri="{FF2B5EF4-FFF2-40B4-BE49-F238E27FC236}">
                      <a16:creationId xmlns:a16="http://schemas.microsoft.com/office/drawing/2014/main" id="{B50D38DD-DCF7-41C1-8D12-0AFCA470E942}"/>
                    </a:ext>
                  </a:extLst>
                </p:cNvPr>
                <p:cNvSpPr>
                  <a:spLocks/>
                </p:cNvSpPr>
                <p:nvPr/>
              </p:nvSpPr>
              <p:spPr bwMode="auto">
                <a:xfrm>
                  <a:off x="997000" y="4046219"/>
                  <a:ext cx="37136" cy="37136"/>
                </a:xfrm>
                <a:custGeom>
                  <a:avLst/>
                  <a:gdLst>
                    <a:gd name="T0" fmla="*/ 17 w 17"/>
                    <a:gd name="T1" fmla="*/ 0 h 17"/>
                    <a:gd name="T2" fmla="*/ 17 w 17"/>
                    <a:gd name="T3" fmla="*/ 17 h 17"/>
                    <a:gd name="T4" fmla="*/ 0 w 17"/>
                    <a:gd name="T5" fmla="*/ 17 h 17"/>
                    <a:gd name="T6" fmla="*/ 17 w 17"/>
                    <a:gd name="T7" fmla="*/ 0 h 17"/>
                  </a:gdLst>
                  <a:ahLst/>
                  <a:cxnLst>
                    <a:cxn ang="0">
                      <a:pos x="T0" y="T1"/>
                    </a:cxn>
                    <a:cxn ang="0">
                      <a:pos x="T2" y="T3"/>
                    </a:cxn>
                    <a:cxn ang="0">
                      <a:pos x="T4" y="T5"/>
                    </a:cxn>
                    <a:cxn ang="0">
                      <a:pos x="T6" y="T7"/>
                    </a:cxn>
                  </a:cxnLst>
                  <a:rect l="0" t="0" r="r" b="b"/>
                  <a:pathLst>
                    <a:path w="17" h="17">
                      <a:moveTo>
                        <a:pt x="17" y="0"/>
                      </a:moveTo>
                      <a:lnTo>
                        <a:pt x="17" y="17"/>
                      </a:lnTo>
                      <a:lnTo>
                        <a:pt x="0" y="17"/>
                      </a:lnTo>
                      <a:lnTo>
                        <a:pt x="1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48" name="Rectangle 13">
                  <a:extLst>
                    <a:ext uri="{FF2B5EF4-FFF2-40B4-BE49-F238E27FC236}">
                      <a16:creationId xmlns:a16="http://schemas.microsoft.com/office/drawing/2014/main" id="{8ABABB09-6D17-457C-8EAE-4F6021341B99}"/>
                    </a:ext>
                  </a:extLst>
                </p:cNvPr>
                <p:cNvSpPr>
                  <a:spLocks noChangeArrowheads="1"/>
                </p:cNvSpPr>
                <p:nvPr/>
              </p:nvSpPr>
              <p:spPr bwMode="auto">
                <a:xfrm>
                  <a:off x="806002" y="3890651"/>
                  <a:ext cx="152914" cy="1201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49" name="Freeform 14">
                  <a:extLst>
                    <a:ext uri="{FF2B5EF4-FFF2-40B4-BE49-F238E27FC236}">
                      <a16:creationId xmlns:a16="http://schemas.microsoft.com/office/drawing/2014/main" id="{1F7485D0-4538-42D7-AC57-078669FE5760}"/>
                    </a:ext>
                  </a:extLst>
                </p:cNvPr>
                <p:cNvSpPr>
                  <a:spLocks/>
                </p:cNvSpPr>
                <p:nvPr/>
              </p:nvSpPr>
              <p:spPr bwMode="auto">
                <a:xfrm>
                  <a:off x="807627" y="3860068"/>
                  <a:ext cx="152914" cy="30583"/>
                </a:xfrm>
                <a:custGeom>
                  <a:avLst/>
                  <a:gdLst>
                    <a:gd name="T0" fmla="*/ 62 w 70"/>
                    <a:gd name="T1" fmla="*/ 7 h 14"/>
                    <a:gd name="T2" fmla="*/ 62 w 70"/>
                    <a:gd name="T3" fmla="*/ 0 h 14"/>
                    <a:gd name="T4" fmla="*/ 51 w 70"/>
                    <a:gd name="T5" fmla="*/ 0 h 14"/>
                    <a:gd name="T6" fmla="*/ 51 w 70"/>
                    <a:gd name="T7" fmla="*/ 7 h 14"/>
                    <a:gd name="T8" fmla="*/ 18 w 70"/>
                    <a:gd name="T9" fmla="*/ 7 h 14"/>
                    <a:gd name="T10" fmla="*/ 18 w 70"/>
                    <a:gd name="T11" fmla="*/ 0 h 14"/>
                    <a:gd name="T12" fmla="*/ 7 w 70"/>
                    <a:gd name="T13" fmla="*/ 0 h 14"/>
                    <a:gd name="T14" fmla="*/ 7 w 70"/>
                    <a:gd name="T15" fmla="*/ 7 h 14"/>
                    <a:gd name="T16" fmla="*/ 0 w 70"/>
                    <a:gd name="T17" fmla="*/ 7 h 14"/>
                    <a:gd name="T18" fmla="*/ 0 w 70"/>
                    <a:gd name="T19" fmla="*/ 14 h 14"/>
                    <a:gd name="T20" fmla="*/ 70 w 70"/>
                    <a:gd name="T21" fmla="*/ 14 h 14"/>
                    <a:gd name="T22" fmla="*/ 70 w 70"/>
                    <a:gd name="T23" fmla="*/ 7 h 14"/>
                    <a:gd name="T24" fmla="*/ 62 w 70"/>
                    <a:gd name="T25"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14">
                      <a:moveTo>
                        <a:pt x="62" y="7"/>
                      </a:moveTo>
                      <a:lnTo>
                        <a:pt x="62" y="0"/>
                      </a:lnTo>
                      <a:lnTo>
                        <a:pt x="51" y="0"/>
                      </a:lnTo>
                      <a:lnTo>
                        <a:pt x="51" y="7"/>
                      </a:lnTo>
                      <a:lnTo>
                        <a:pt x="18" y="7"/>
                      </a:lnTo>
                      <a:lnTo>
                        <a:pt x="18" y="0"/>
                      </a:lnTo>
                      <a:lnTo>
                        <a:pt x="7" y="0"/>
                      </a:lnTo>
                      <a:lnTo>
                        <a:pt x="7" y="7"/>
                      </a:lnTo>
                      <a:lnTo>
                        <a:pt x="0" y="7"/>
                      </a:lnTo>
                      <a:lnTo>
                        <a:pt x="0" y="14"/>
                      </a:lnTo>
                      <a:lnTo>
                        <a:pt x="70" y="14"/>
                      </a:lnTo>
                      <a:lnTo>
                        <a:pt x="70" y="7"/>
                      </a:lnTo>
                      <a:lnTo>
                        <a:pt x="62"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0" name="Rectangle 15">
                  <a:extLst>
                    <a:ext uri="{FF2B5EF4-FFF2-40B4-BE49-F238E27FC236}">
                      <a16:creationId xmlns:a16="http://schemas.microsoft.com/office/drawing/2014/main" id="{F50B0ABA-E0D6-4A9E-990E-9623C24F6456}"/>
                    </a:ext>
                  </a:extLst>
                </p:cNvPr>
                <p:cNvSpPr>
                  <a:spLocks noChangeArrowheads="1"/>
                </p:cNvSpPr>
                <p:nvPr/>
              </p:nvSpPr>
              <p:spPr bwMode="auto">
                <a:xfrm>
                  <a:off x="995493" y="3993322"/>
                  <a:ext cx="150730" cy="174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1" name="Rectangle 16">
                  <a:extLst>
                    <a:ext uri="{FF2B5EF4-FFF2-40B4-BE49-F238E27FC236}">
                      <a16:creationId xmlns:a16="http://schemas.microsoft.com/office/drawing/2014/main" id="{D0CE810C-DE41-490C-82D8-33ACFAC23D08}"/>
                    </a:ext>
                  </a:extLst>
                </p:cNvPr>
                <p:cNvSpPr>
                  <a:spLocks noChangeArrowheads="1"/>
                </p:cNvSpPr>
                <p:nvPr/>
              </p:nvSpPr>
              <p:spPr bwMode="auto">
                <a:xfrm>
                  <a:off x="1061028" y="3978031"/>
                  <a:ext cx="19661" cy="240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2" name="Rectangle 17">
                  <a:extLst>
                    <a:ext uri="{FF2B5EF4-FFF2-40B4-BE49-F238E27FC236}">
                      <a16:creationId xmlns:a16="http://schemas.microsoft.com/office/drawing/2014/main" id="{312FABAD-45E7-4866-BF66-DDDA94F715E8}"/>
                    </a:ext>
                  </a:extLst>
                </p:cNvPr>
                <p:cNvSpPr>
                  <a:spLocks noChangeArrowheads="1"/>
                </p:cNvSpPr>
                <p:nvPr/>
              </p:nvSpPr>
              <p:spPr bwMode="auto">
                <a:xfrm>
                  <a:off x="822918" y="3914680"/>
                  <a:ext cx="32767" cy="3276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3" name="Rectangle 18">
                  <a:extLst>
                    <a:ext uri="{FF2B5EF4-FFF2-40B4-BE49-F238E27FC236}">
                      <a16:creationId xmlns:a16="http://schemas.microsoft.com/office/drawing/2014/main" id="{B7776DE1-75E6-448C-B79D-AAE1806B4025}"/>
                    </a:ext>
                  </a:extLst>
                </p:cNvPr>
                <p:cNvSpPr>
                  <a:spLocks noChangeArrowheads="1"/>
                </p:cNvSpPr>
                <p:nvPr/>
              </p:nvSpPr>
              <p:spPr bwMode="auto">
                <a:xfrm>
                  <a:off x="910298" y="3914680"/>
                  <a:ext cx="32767" cy="3276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4" name="Freeform 19">
                  <a:extLst>
                    <a:ext uri="{FF2B5EF4-FFF2-40B4-BE49-F238E27FC236}">
                      <a16:creationId xmlns:a16="http://schemas.microsoft.com/office/drawing/2014/main" id="{A28569CE-6A41-49A7-80D8-C4CE8DAAD9A8}"/>
                    </a:ext>
                  </a:extLst>
                </p:cNvPr>
                <p:cNvSpPr>
                  <a:spLocks/>
                </p:cNvSpPr>
                <p:nvPr/>
              </p:nvSpPr>
              <p:spPr bwMode="auto">
                <a:xfrm>
                  <a:off x="868792" y="3914680"/>
                  <a:ext cx="30583" cy="32767"/>
                </a:xfrm>
                <a:custGeom>
                  <a:avLst/>
                  <a:gdLst>
                    <a:gd name="T0" fmla="*/ 14 w 14"/>
                    <a:gd name="T1" fmla="*/ 0 h 15"/>
                    <a:gd name="T2" fmla="*/ 0 w 14"/>
                    <a:gd name="T3" fmla="*/ 0 h 15"/>
                    <a:gd name="T4" fmla="*/ 0 w 14"/>
                    <a:gd name="T5" fmla="*/ 15 h 15"/>
                    <a:gd name="T6" fmla="*/ 14 w 14"/>
                    <a:gd name="T7" fmla="*/ 15 h 15"/>
                    <a:gd name="T8" fmla="*/ 14 w 14"/>
                    <a:gd name="T9" fmla="*/ 0 h 15"/>
                    <a:gd name="T10" fmla="*/ 14 w 14"/>
                    <a:gd name="T11" fmla="*/ 0 h 15"/>
                  </a:gdLst>
                  <a:ahLst/>
                  <a:cxnLst>
                    <a:cxn ang="0">
                      <a:pos x="T0" y="T1"/>
                    </a:cxn>
                    <a:cxn ang="0">
                      <a:pos x="T2" y="T3"/>
                    </a:cxn>
                    <a:cxn ang="0">
                      <a:pos x="T4" y="T5"/>
                    </a:cxn>
                    <a:cxn ang="0">
                      <a:pos x="T6" y="T7"/>
                    </a:cxn>
                    <a:cxn ang="0">
                      <a:pos x="T8" y="T9"/>
                    </a:cxn>
                    <a:cxn ang="0">
                      <a:pos x="T10" y="T11"/>
                    </a:cxn>
                  </a:cxnLst>
                  <a:rect l="0" t="0" r="r" b="b"/>
                  <a:pathLst>
                    <a:path w="14" h="15">
                      <a:moveTo>
                        <a:pt x="14" y="0"/>
                      </a:moveTo>
                      <a:lnTo>
                        <a:pt x="0" y="0"/>
                      </a:lnTo>
                      <a:lnTo>
                        <a:pt x="0" y="15"/>
                      </a:lnTo>
                      <a:lnTo>
                        <a:pt x="14" y="15"/>
                      </a:lnTo>
                      <a:lnTo>
                        <a:pt x="14" y="0"/>
                      </a:lnTo>
                      <a:lnTo>
                        <a:pt x="1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5" name="Rectangle 20">
                  <a:extLst>
                    <a:ext uri="{FF2B5EF4-FFF2-40B4-BE49-F238E27FC236}">
                      <a16:creationId xmlns:a16="http://schemas.microsoft.com/office/drawing/2014/main" id="{5EECC565-D9AE-430D-A9D9-1AF77887FDD6}"/>
                    </a:ext>
                  </a:extLst>
                </p:cNvPr>
                <p:cNvSpPr>
                  <a:spLocks noChangeArrowheads="1"/>
                </p:cNvSpPr>
                <p:nvPr/>
              </p:nvSpPr>
              <p:spPr bwMode="auto">
                <a:xfrm>
                  <a:off x="822918" y="3962739"/>
                  <a:ext cx="32767" cy="305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6" name="Rectangle 21">
                  <a:extLst>
                    <a:ext uri="{FF2B5EF4-FFF2-40B4-BE49-F238E27FC236}">
                      <a16:creationId xmlns:a16="http://schemas.microsoft.com/office/drawing/2014/main" id="{8FEF3452-429C-466A-B61F-931CB79C1B98}"/>
                    </a:ext>
                  </a:extLst>
                </p:cNvPr>
                <p:cNvSpPr>
                  <a:spLocks noChangeArrowheads="1"/>
                </p:cNvSpPr>
                <p:nvPr/>
              </p:nvSpPr>
              <p:spPr bwMode="auto">
                <a:xfrm>
                  <a:off x="910298" y="3962739"/>
                  <a:ext cx="32767" cy="305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7" name="Freeform 22">
                  <a:extLst>
                    <a:ext uri="{FF2B5EF4-FFF2-40B4-BE49-F238E27FC236}">
                      <a16:creationId xmlns:a16="http://schemas.microsoft.com/office/drawing/2014/main" id="{3094FFE7-1375-4663-A956-5D06C60B5E91}"/>
                    </a:ext>
                  </a:extLst>
                </p:cNvPr>
                <p:cNvSpPr>
                  <a:spLocks/>
                </p:cNvSpPr>
                <p:nvPr/>
              </p:nvSpPr>
              <p:spPr bwMode="auto">
                <a:xfrm>
                  <a:off x="868792" y="3962739"/>
                  <a:ext cx="30583" cy="30583"/>
                </a:xfrm>
                <a:custGeom>
                  <a:avLst/>
                  <a:gdLst>
                    <a:gd name="T0" fmla="*/ 14 w 14"/>
                    <a:gd name="T1" fmla="*/ 0 h 14"/>
                    <a:gd name="T2" fmla="*/ 0 w 14"/>
                    <a:gd name="T3" fmla="*/ 0 h 14"/>
                    <a:gd name="T4" fmla="*/ 0 w 14"/>
                    <a:gd name="T5" fmla="*/ 14 h 14"/>
                    <a:gd name="T6" fmla="*/ 14 w 14"/>
                    <a:gd name="T7" fmla="*/ 14 h 14"/>
                    <a:gd name="T8" fmla="*/ 14 w 14"/>
                    <a:gd name="T9" fmla="*/ 0 h 14"/>
                    <a:gd name="T10" fmla="*/ 14 w 14"/>
                    <a:gd name="T11" fmla="*/ 0 h 14"/>
                  </a:gdLst>
                  <a:ahLst/>
                  <a:cxnLst>
                    <a:cxn ang="0">
                      <a:pos x="T0" y="T1"/>
                    </a:cxn>
                    <a:cxn ang="0">
                      <a:pos x="T2" y="T3"/>
                    </a:cxn>
                    <a:cxn ang="0">
                      <a:pos x="T4" y="T5"/>
                    </a:cxn>
                    <a:cxn ang="0">
                      <a:pos x="T6" y="T7"/>
                    </a:cxn>
                    <a:cxn ang="0">
                      <a:pos x="T8" y="T9"/>
                    </a:cxn>
                    <a:cxn ang="0">
                      <a:pos x="T10" y="T11"/>
                    </a:cxn>
                  </a:cxnLst>
                  <a:rect l="0" t="0" r="r" b="b"/>
                  <a:pathLst>
                    <a:path w="14" h="14">
                      <a:moveTo>
                        <a:pt x="14" y="0"/>
                      </a:moveTo>
                      <a:lnTo>
                        <a:pt x="0" y="0"/>
                      </a:lnTo>
                      <a:lnTo>
                        <a:pt x="0" y="14"/>
                      </a:lnTo>
                      <a:lnTo>
                        <a:pt x="14" y="14"/>
                      </a:lnTo>
                      <a:lnTo>
                        <a:pt x="14" y="0"/>
                      </a:lnTo>
                      <a:lnTo>
                        <a:pt x="1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8" name="Rectangle 23">
                  <a:extLst>
                    <a:ext uri="{FF2B5EF4-FFF2-40B4-BE49-F238E27FC236}">
                      <a16:creationId xmlns:a16="http://schemas.microsoft.com/office/drawing/2014/main" id="{213796F4-8E74-455A-BD85-4D6D240C98F0}"/>
                    </a:ext>
                  </a:extLst>
                </p:cNvPr>
                <p:cNvSpPr>
                  <a:spLocks noChangeArrowheads="1"/>
                </p:cNvSpPr>
                <p:nvPr/>
              </p:nvSpPr>
              <p:spPr bwMode="auto">
                <a:xfrm>
                  <a:off x="995493" y="3860068"/>
                  <a:ext cx="150730" cy="1179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9" name="Rectangle 24">
                  <a:extLst>
                    <a:ext uri="{FF2B5EF4-FFF2-40B4-BE49-F238E27FC236}">
                      <a16:creationId xmlns:a16="http://schemas.microsoft.com/office/drawing/2014/main" id="{7F82619B-C0C1-44F0-A856-E8990E8EF0A1}"/>
                    </a:ext>
                  </a:extLst>
                </p:cNvPr>
                <p:cNvSpPr>
                  <a:spLocks noChangeArrowheads="1"/>
                </p:cNvSpPr>
                <p:nvPr/>
              </p:nvSpPr>
              <p:spPr bwMode="auto">
                <a:xfrm>
                  <a:off x="1010785" y="3875361"/>
                  <a:ext cx="117962" cy="8956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60" name="Freeform 25">
                  <a:extLst>
                    <a:ext uri="{FF2B5EF4-FFF2-40B4-BE49-F238E27FC236}">
                      <a16:creationId xmlns:a16="http://schemas.microsoft.com/office/drawing/2014/main" id="{9606EE6D-75F7-4DCC-8C50-B3DD77A0E9AC}"/>
                    </a:ext>
                  </a:extLst>
                </p:cNvPr>
                <p:cNvSpPr>
                  <a:spLocks noEditPoints="1"/>
                </p:cNvSpPr>
                <p:nvPr/>
              </p:nvSpPr>
              <p:spPr bwMode="auto">
                <a:xfrm>
                  <a:off x="993870" y="3860068"/>
                  <a:ext cx="150729" cy="117963"/>
                </a:xfrm>
                <a:custGeom>
                  <a:avLst/>
                  <a:gdLst>
                    <a:gd name="T0" fmla="*/ 0 w 69"/>
                    <a:gd name="T1" fmla="*/ 0 h 54"/>
                    <a:gd name="T2" fmla="*/ 0 w 69"/>
                    <a:gd name="T3" fmla="*/ 54 h 54"/>
                    <a:gd name="T4" fmla="*/ 69 w 69"/>
                    <a:gd name="T5" fmla="*/ 54 h 54"/>
                    <a:gd name="T6" fmla="*/ 69 w 69"/>
                    <a:gd name="T7" fmla="*/ 0 h 54"/>
                    <a:gd name="T8" fmla="*/ 0 w 69"/>
                    <a:gd name="T9" fmla="*/ 0 h 54"/>
                    <a:gd name="T10" fmla="*/ 61 w 69"/>
                    <a:gd name="T11" fmla="*/ 48 h 54"/>
                    <a:gd name="T12" fmla="*/ 7 w 69"/>
                    <a:gd name="T13" fmla="*/ 48 h 54"/>
                    <a:gd name="T14" fmla="*/ 7 w 69"/>
                    <a:gd name="T15" fmla="*/ 7 h 54"/>
                    <a:gd name="T16" fmla="*/ 61 w 69"/>
                    <a:gd name="T17" fmla="*/ 7 h 54"/>
                    <a:gd name="T18" fmla="*/ 61 w 69"/>
                    <a:gd name="T19" fmla="*/ 4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54">
                      <a:moveTo>
                        <a:pt x="0" y="0"/>
                      </a:moveTo>
                      <a:lnTo>
                        <a:pt x="0" y="54"/>
                      </a:lnTo>
                      <a:lnTo>
                        <a:pt x="69" y="54"/>
                      </a:lnTo>
                      <a:lnTo>
                        <a:pt x="69" y="0"/>
                      </a:lnTo>
                      <a:lnTo>
                        <a:pt x="0" y="0"/>
                      </a:lnTo>
                      <a:close/>
                      <a:moveTo>
                        <a:pt x="61" y="48"/>
                      </a:moveTo>
                      <a:lnTo>
                        <a:pt x="7" y="48"/>
                      </a:lnTo>
                      <a:lnTo>
                        <a:pt x="7" y="7"/>
                      </a:lnTo>
                      <a:lnTo>
                        <a:pt x="61" y="7"/>
                      </a:lnTo>
                      <a:lnTo>
                        <a:pt x="61" y="4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grpSp>
        </p:grpSp>
        <p:grpSp>
          <p:nvGrpSpPr>
            <p:cNvPr id="6" name="Group 5">
              <a:extLst>
                <a:ext uri="{FF2B5EF4-FFF2-40B4-BE49-F238E27FC236}">
                  <a16:creationId xmlns:a16="http://schemas.microsoft.com/office/drawing/2014/main" id="{E8A36555-D3CA-4EC3-A525-75BADBBFFC4A}"/>
                </a:ext>
              </a:extLst>
            </p:cNvPr>
            <p:cNvGrpSpPr/>
            <p:nvPr/>
          </p:nvGrpSpPr>
          <p:grpSpPr>
            <a:xfrm>
              <a:off x="2772060" y="3851791"/>
              <a:ext cx="1496851" cy="457865"/>
              <a:chOff x="3539799" y="4011862"/>
              <a:chExt cx="1496851" cy="457865"/>
            </a:xfrm>
          </p:grpSpPr>
          <p:grpSp>
            <p:nvGrpSpPr>
              <p:cNvPr id="120" name="Graphic 247" descr="engineer, assistance">
                <a:extLst>
                  <a:ext uri="{FF2B5EF4-FFF2-40B4-BE49-F238E27FC236}">
                    <a16:creationId xmlns:a16="http://schemas.microsoft.com/office/drawing/2014/main" id="{7C03D916-CBE6-4D62-9F0E-C6E5C6DE0E4F}"/>
                  </a:ext>
                </a:extLst>
              </p:cNvPr>
              <p:cNvGrpSpPr/>
              <p:nvPr/>
            </p:nvGrpSpPr>
            <p:grpSpPr>
              <a:xfrm>
                <a:off x="3539799" y="4011862"/>
                <a:ext cx="390508" cy="393216"/>
                <a:chOff x="6337562" y="5744951"/>
                <a:chExt cx="435026" cy="435024"/>
              </a:xfrm>
            </p:grpSpPr>
            <p:sp>
              <p:nvSpPr>
                <p:cNvPr id="121" name="Freeform: Shape 120">
                  <a:extLst>
                    <a:ext uri="{FF2B5EF4-FFF2-40B4-BE49-F238E27FC236}">
                      <a16:creationId xmlns:a16="http://schemas.microsoft.com/office/drawing/2014/main" id="{E8BE784A-5EA1-4834-863F-D2DB619D6AFE}"/>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rgbClr val="50E6FF"/>
                </a:solidFill>
                <a:ln w="4465" cap="flat">
                  <a:noFill/>
                  <a:prstDash val="solid"/>
                  <a:miter/>
                </a:ln>
              </p:spPr>
              <p:txBody>
                <a:bodyPr rtlCol="0" anchor="ctr"/>
                <a:lstStyle/>
                <a:p>
                  <a:pPr defTabSz="914049">
                    <a:defRPr/>
                  </a:pPr>
                  <a:endParaRPr lang="en-US">
                    <a:solidFill>
                      <a:schemeClr val="accent1"/>
                    </a:solidFill>
                    <a:latin typeface="Segoe UI Semibold"/>
                  </a:endParaRPr>
                </a:p>
              </p:txBody>
            </p:sp>
            <p:sp>
              <p:nvSpPr>
                <p:cNvPr id="122" name="Freeform: Shape 121">
                  <a:extLst>
                    <a:ext uri="{FF2B5EF4-FFF2-40B4-BE49-F238E27FC236}">
                      <a16:creationId xmlns:a16="http://schemas.microsoft.com/office/drawing/2014/main" id="{69B1A8F9-230C-4649-8327-5B6E21DE1F74}"/>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rgbClr val="0078D4"/>
                </a:solidFill>
                <a:ln w="4465" cap="flat">
                  <a:noFill/>
                  <a:prstDash val="solid"/>
                  <a:miter/>
                </a:ln>
              </p:spPr>
              <p:txBody>
                <a:bodyPr rtlCol="0" anchor="ctr"/>
                <a:lstStyle/>
                <a:p>
                  <a:pPr defTabSz="914049">
                    <a:defRPr/>
                  </a:pPr>
                  <a:endParaRPr lang="en-US">
                    <a:solidFill>
                      <a:schemeClr val="accent1"/>
                    </a:solidFill>
                    <a:latin typeface="Segoe UI Semibold"/>
                  </a:endParaRPr>
                </a:p>
              </p:txBody>
            </p:sp>
          </p:grpSp>
          <p:sp>
            <p:nvSpPr>
              <p:cNvPr id="123" name="Rectangle 122">
                <a:extLst>
                  <a:ext uri="{FF2B5EF4-FFF2-40B4-BE49-F238E27FC236}">
                    <a16:creationId xmlns:a16="http://schemas.microsoft.com/office/drawing/2014/main" id="{4C1E83FC-7391-4E68-BD95-201F67DCF1E3}"/>
                  </a:ext>
                </a:extLst>
              </p:cNvPr>
              <p:cNvSpPr/>
              <p:nvPr/>
            </p:nvSpPr>
            <p:spPr bwMode="auto">
              <a:xfrm>
                <a:off x="4135634" y="4035574"/>
                <a:ext cx="901016" cy="434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pPr>
                <a:r>
                  <a:rPr lang="en-US" sz="1567" b="1">
                    <a:solidFill>
                      <a:schemeClr val="accent1"/>
                    </a:solidFill>
                    <a:latin typeface="Segoe UI Semibold"/>
                  </a:rPr>
                  <a:t>Migration</a:t>
                </a:r>
              </a:p>
              <a:p>
                <a:pPr defTabSz="932114" fontAlgn="base">
                  <a:lnSpc>
                    <a:spcPct val="90000"/>
                  </a:lnSpc>
                  <a:spcBef>
                    <a:spcPct val="0"/>
                  </a:spcBef>
                  <a:spcAft>
                    <a:spcPct val="0"/>
                  </a:spcAft>
                </a:pPr>
                <a:r>
                  <a:rPr lang="en-US" sz="1567" b="1">
                    <a:solidFill>
                      <a:schemeClr val="accent1"/>
                    </a:solidFill>
                    <a:latin typeface="Segoe UI Semibold"/>
                  </a:rPr>
                  <a:t>Tools</a:t>
                </a:r>
              </a:p>
            </p:txBody>
          </p:sp>
        </p:grpSp>
      </p:grpSp>
    </p:spTree>
    <p:extLst>
      <p:ext uri="{BB962C8B-B14F-4D97-AF65-F5344CB8AC3E}">
        <p14:creationId xmlns:p14="http://schemas.microsoft.com/office/powerpoint/2010/main" val="251272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42" presetClass="path" presetSubtype="0" decel="100000" fill="hold" grpId="1" nodeType="withEffect">
                                  <p:stCondLst>
                                    <p:cond delay="0"/>
                                  </p:stCondLst>
                                  <p:childTnLst>
                                    <p:animMotion origin="layout" path="M 0 -1.11111E-6 L 0 0.01898 " pathEditMode="relative" rAng="0" ptsTypes="AA">
                                      <p:cBhvr>
                                        <p:cTn id="9" dur="700" spd="-100000" fill="hold"/>
                                        <p:tgtEl>
                                          <p:spTgt spid="109"/>
                                        </p:tgtEl>
                                        <p:attrNameLst>
                                          <p:attrName>ppt_x</p:attrName>
                                          <p:attrName>ppt_y</p:attrName>
                                        </p:attrNameLst>
                                      </p:cBhvr>
                                      <p:rCtr x="0" y="949"/>
                                    </p:animMotion>
                                  </p:childTnLst>
                                </p:cTn>
                              </p:par>
                              <p:par>
                                <p:cTn id="10" presetID="10" presetClass="entr" presetSubtype="0" fill="hold" grpId="0" nodeType="withEffect">
                                  <p:stCondLst>
                                    <p:cond delay="100"/>
                                  </p:stCondLst>
                                  <p:childTnLst>
                                    <p:set>
                                      <p:cBhvr>
                                        <p:cTn id="11" dur="1" fill="hold">
                                          <p:stCondLst>
                                            <p:cond delay="0"/>
                                          </p:stCondLst>
                                        </p:cTn>
                                        <p:tgtEl>
                                          <p:spTgt spid="111"/>
                                        </p:tgtEl>
                                        <p:attrNameLst>
                                          <p:attrName>style.visibility</p:attrName>
                                        </p:attrNameLst>
                                      </p:cBhvr>
                                      <p:to>
                                        <p:strVal val="visible"/>
                                      </p:to>
                                    </p:set>
                                    <p:animEffect transition="in" filter="fade">
                                      <p:cBhvr>
                                        <p:cTn id="12" dur="500"/>
                                        <p:tgtEl>
                                          <p:spTgt spid="111"/>
                                        </p:tgtEl>
                                      </p:cBhvr>
                                    </p:animEffect>
                                  </p:childTnLst>
                                </p:cTn>
                              </p:par>
                              <p:par>
                                <p:cTn id="13" presetID="42" presetClass="path" presetSubtype="0" decel="100000" fill="hold" grpId="1" nodeType="withEffect">
                                  <p:stCondLst>
                                    <p:cond delay="100"/>
                                  </p:stCondLst>
                                  <p:childTnLst>
                                    <p:animMotion origin="layout" path="M 0 1.48148E-6 L 0 0.01898 " pathEditMode="relative" rAng="0" ptsTypes="AA">
                                      <p:cBhvr>
                                        <p:cTn id="14" dur="700" spd="-100000" fill="hold"/>
                                        <p:tgtEl>
                                          <p:spTgt spid="111"/>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09" grpId="1"/>
      <p:bldP spid="111" grpId="0"/>
      <p:bldP spid="111"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88620-9B8A-46F2-9ED8-905508BA2B29}"/>
              </a:ext>
            </a:extLst>
          </p:cNvPr>
          <p:cNvSpPr>
            <a:spLocks noGrp="1"/>
          </p:cNvSpPr>
          <p:nvPr>
            <p:ph type="title"/>
          </p:nvPr>
        </p:nvSpPr>
        <p:spPr>
          <a:xfrm>
            <a:off x="588263" y="457200"/>
            <a:ext cx="11018520" cy="553998"/>
          </a:xfrm>
        </p:spPr>
        <p:txBody>
          <a:bodyPr/>
          <a:lstStyle/>
          <a:p>
            <a:r>
              <a:rPr lang="en-US" dirty="0">
                <a:solidFill>
                  <a:schemeClr val="tx1"/>
                </a:solidFill>
              </a:rPr>
              <a:t>Preferred migration solution</a:t>
            </a:r>
            <a:endParaRPr lang="en-US" dirty="0"/>
          </a:p>
        </p:txBody>
      </p:sp>
      <p:sp>
        <p:nvSpPr>
          <p:cNvPr id="3" name="Text Placeholder 2">
            <a:extLst>
              <a:ext uri="{FF2B5EF4-FFF2-40B4-BE49-F238E27FC236}">
                <a16:creationId xmlns:a16="http://schemas.microsoft.com/office/drawing/2014/main" id="{3F73921D-06B0-460E-BB1A-32FDC8123B5E}"/>
              </a:ext>
            </a:extLst>
          </p:cNvPr>
          <p:cNvSpPr>
            <a:spLocks noGrp="1"/>
          </p:cNvSpPr>
          <p:nvPr>
            <p:ph type="body" sz="quarter" idx="10"/>
          </p:nvPr>
        </p:nvSpPr>
        <p:spPr>
          <a:xfrm>
            <a:off x="584200" y="1435497"/>
            <a:ext cx="11018520" cy="4567404"/>
          </a:xfrm>
        </p:spPr>
        <p:txBody>
          <a:bodyPr/>
          <a:lstStyle/>
          <a:p>
            <a:r>
              <a:rPr lang="en-US" dirty="0">
                <a:solidFill>
                  <a:schemeClr val="tx1"/>
                </a:solidFill>
              </a:rPr>
              <a:t>Azure Migrate</a:t>
            </a:r>
          </a:p>
          <a:p>
            <a:r>
              <a:rPr lang="en-US" dirty="0">
                <a:solidFill>
                  <a:schemeClr val="tx1"/>
                </a:solidFill>
              </a:rPr>
              <a:t>Data Migration Assistant</a:t>
            </a:r>
          </a:p>
          <a:p>
            <a:r>
              <a:rPr lang="en-US" dirty="0">
                <a:solidFill>
                  <a:schemeClr val="tx1"/>
                </a:solidFill>
              </a:rPr>
              <a:t>Azure Database Migration Service</a:t>
            </a:r>
          </a:p>
          <a:p>
            <a:r>
              <a:rPr lang="en-US" dirty="0">
                <a:solidFill>
                  <a:schemeClr val="tx1"/>
                </a:solidFill>
              </a:rPr>
              <a:t>Azure Site Recovery</a:t>
            </a:r>
          </a:p>
          <a:p>
            <a:r>
              <a:rPr lang="en-US" dirty="0">
                <a:solidFill>
                  <a:schemeClr val="tx1"/>
                </a:solidFill>
              </a:rPr>
              <a:t>Partner or Azure Migrate Program engagement</a:t>
            </a:r>
          </a:p>
          <a:p>
            <a:endParaRPr lang="en-US" dirty="0">
              <a:solidFill>
                <a:schemeClr val="tx1"/>
              </a:solidFill>
            </a:endParaRPr>
          </a:p>
          <a:p>
            <a:r>
              <a:rPr lang="en-US" dirty="0">
                <a:solidFill>
                  <a:schemeClr val="tx1"/>
                </a:solidFill>
              </a:rPr>
              <a:t>Azure Hybrid Benefit</a:t>
            </a:r>
          </a:p>
          <a:p>
            <a:r>
              <a:rPr lang="en-US" dirty="0">
                <a:solidFill>
                  <a:schemeClr val="tx1"/>
                </a:solidFill>
              </a:rPr>
              <a:t>Prepay for Reserved Capacity</a:t>
            </a:r>
          </a:p>
          <a:p>
            <a:endParaRPr lang="en-US" dirty="0">
              <a:solidFill>
                <a:schemeClr val="tx1"/>
              </a:solidFill>
            </a:endParaRPr>
          </a:p>
        </p:txBody>
      </p:sp>
      <p:pic>
        <p:nvPicPr>
          <p:cNvPr id="10" name="Graphic 9" descr="Dollar">
            <a:extLst>
              <a:ext uri="{FF2B5EF4-FFF2-40B4-BE49-F238E27FC236}">
                <a16:creationId xmlns:a16="http://schemas.microsoft.com/office/drawing/2014/main" id="{9982E000-57D3-4487-9D6A-1DCE49057C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9399" y="4933629"/>
            <a:ext cx="1467171" cy="1467171"/>
          </a:xfrm>
          <a:prstGeom prst="rect">
            <a:avLst/>
          </a:prstGeom>
        </p:spPr>
      </p:pic>
      <p:pic>
        <p:nvPicPr>
          <p:cNvPr id="12" name="Graphic 11" descr="Stopwatch">
            <a:extLst>
              <a:ext uri="{FF2B5EF4-FFF2-40B4-BE49-F238E27FC236}">
                <a16:creationId xmlns:a16="http://schemas.microsoft.com/office/drawing/2014/main" id="{F4F78272-5591-4B4B-9126-0CDD738866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68378" y="4933628"/>
            <a:ext cx="1467171" cy="1467171"/>
          </a:xfrm>
          <a:prstGeom prst="rect">
            <a:avLst/>
          </a:prstGeom>
        </p:spPr>
      </p:pic>
    </p:spTree>
    <p:extLst>
      <p:ext uri="{BB962C8B-B14F-4D97-AF65-F5344CB8AC3E}">
        <p14:creationId xmlns:p14="http://schemas.microsoft.com/office/powerpoint/2010/main" val="299184861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PoC – Gaming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A picture containing screenshot&#10;&#10;Description automatically generated">
            <a:extLst>
              <a:ext uri="{FF2B5EF4-FFF2-40B4-BE49-F238E27FC236}">
                <a16:creationId xmlns:a16="http://schemas.microsoft.com/office/drawing/2014/main" id="{7DF445F7-1D74-4BAF-A586-490BFD78B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5935" y="1603022"/>
            <a:ext cx="7462067" cy="4340578"/>
          </a:xfrm>
          <a:prstGeom prst="rect">
            <a:avLst/>
          </a:prstGeom>
        </p:spPr>
      </p:pic>
    </p:spTree>
    <p:extLst>
      <p:ext uri="{BB962C8B-B14F-4D97-AF65-F5344CB8AC3E}">
        <p14:creationId xmlns:p14="http://schemas.microsoft.com/office/powerpoint/2010/main" val="838834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Demo:</a:t>
            </a:r>
            <a:br>
              <a:rPr lang="en-US" dirty="0"/>
            </a:br>
            <a:br>
              <a:rPr lang="en-US" dirty="0"/>
            </a:br>
            <a:r>
              <a:rPr lang="en-US" dirty="0"/>
              <a:t>Database Discovery</a:t>
            </a:r>
            <a:br>
              <a:rPr lang="en-US" dirty="0"/>
            </a:br>
            <a:r>
              <a:rPr lang="en-US" dirty="0"/>
              <a:t>and Assessment</a:t>
            </a:r>
          </a:p>
        </p:txBody>
      </p:sp>
    </p:spTree>
    <p:extLst>
      <p:ext uri="{BB962C8B-B14F-4D97-AF65-F5344CB8AC3E}">
        <p14:creationId xmlns:p14="http://schemas.microsoft.com/office/powerpoint/2010/main" val="101313445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you will learn in this workshop</a:t>
            </a:r>
          </a:p>
        </p:txBody>
      </p:sp>
      <p:graphicFrame>
        <p:nvGraphicFramePr>
          <p:cNvPr id="4" name="Diagram 3">
            <a:extLst>
              <a:ext uri="{FF2B5EF4-FFF2-40B4-BE49-F238E27FC236}">
                <a16:creationId xmlns:a16="http://schemas.microsoft.com/office/drawing/2014/main" id="{E2FE35E7-BFDB-4DA0-8DF4-AF390E5FE404}"/>
              </a:ext>
            </a:extLst>
          </p:cNvPr>
          <p:cNvGraphicFramePr/>
          <p:nvPr>
            <p:extLst>
              <p:ext uri="{D42A27DB-BD31-4B8C-83A1-F6EECF244321}">
                <p14:modId xmlns:p14="http://schemas.microsoft.com/office/powerpoint/2010/main" val="2177939397"/>
              </p:ext>
            </p:extLst>
          </p:nvPr>
        </p:nvGraphicFramePr>
        <p:xfrm>
          <a:off x="588263" y="1237740"/>
          <a:ext cx="6684743" cy="36537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52A38EDE-18DA-4B34-BB6B-50C9C468B961}"/>
              </a:ext>
            </a:extLst>
          </p:cNvPr>
          <p:cNvSpPr txBox="1"/>
          <p:nvPr/>
        </p:nvSpPr>
        <p:spPr>
          <a:xfrm>
            <a:off x="729609" y="5122843"/>
            <a:ext cx="3340466" cy="123110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Want slides to learn more?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hlinkClick r:id="rId8"/>
              </a:rPr>
              <a:t>https://aka.ms/azuresqlslides</a:t>
            </a: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 name="TextBox 2">
            <a:extLst>
              <a:ext uri="{FF2B5EF4-FFF2-40B4-BE49-F238E27FC236}">
                <a16:creationId xmlns:a16="http://schemas.microsoft.com/office/drawing/2014/main" id="{592AFAD2-3068-4966-9A62-C9F94A7093F1}"/>
              </a:ext>
            </a:extLst>
          </p:cNvPr>
          <p:cNvSpPr txBox="1"/>
          <p:nvPr/>
        </p:nvSpPr>
        <p:spPr>
          <a:xfrm>
            <a:off x="2291508" y="5122843"/>
            <a:ext cx="6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pic>
        <p:nvPicPr>
          <p:cNvPr id="10" name="Picture 2" descr="Image result for azure sql database">
            <a:extLst>
              <a:ext uri="{FF2B5EF4-FFF2-40B4-BE49-F238E27FC236}">
                <a16:creationId xmlns:a16="http://schemas.microsoft.com/office/drawing/2014/main" id="{D4E0DAAA-CD96-4652-9D2E-A326AD6BACD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71662" y="2596795"/>
            <a:ext cx="504813" cy="5048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azure sql database">
            <a:extLst>
              <a:ext uri="{FF2B5EF4-FFF2-40B4-BE49-F238E27FC236}">
                <a16:creationId xmlns:a16="http://schemas.microsoft.com/office/drawing/2014/main" id="{1950F397-9FE8-4E35-9E8C-AFAF55F597F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22354" y="109643"/>
            <a:ext cx="504813" cy="5048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844A84B-B15B-4CC7-9727-0D08402B6213}"/>
              </a:ext>
            </a:extLst>
          </p:cNvPr>
          <p:cNvSpPr txBox="1"/>
          <p:nvPr/>
        </p:nvSpPr>
        <p:spPr>
          <a:xfrm>
            <a:off x="9427166" y="229027"/>
            <a:ext cx="2722155"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Capability exists for Azure SQL Database</a:t>
            </a:r>
          </a:p>
        </p:txBody>
      </p:sp>
      <p:sp>
        <p:nvSpPr>
          <p:cNvPr id="15" name="TextBox 14">
            <a:extLst>
              <a:ext uri="{FF2B5EF4-FFF2-40B4-BE49-F238E27FC236}">
                <a16:creationId xmlns:a16="http://schemas.microsoft.com/office/drawing/2014/main" id="{E5F831D5-E21A-4D80-BB38-84AB4C05E1CC}"/>
              </a:ext>
            </a:extLst>
          </p:cNvPr>
          <p:cNvSpPr txBox="1"/>
          <p:nvPr/>
        </p:nvSpPr>
        <p:spPr>
          <a:xfrm>
            <a:off x="9427166" y="847470"/>
            <a:ext cx="239238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Capability </a:t>
            </a:r>
            <a:r>
              <a:rPr lang="en-US" sz="1200">
                <a:gradFill>
                  <a:gsLst>
                    <a:gs pos="2917">
                      <a:prstClr val="black"/>
                    </a:gs>
                    <a:gs pos="30000">
                      <a:prstClr val="black"/>
                    </a:gs>
                  </a:gsLst>
                  <a:lin ang="5400000" scaled="0"/>
                </a:gradFill>
                <a:latin typeface="Segoe UI"/>
              </a:rPr>
              <a:t>exists for </a:t>
            </a:r>
            <a:r>
              <a:rPr lang="en-US" sz="1200" dirty="0">
                <a:gradFill>
                  <a:gsLst>
                    <a:gs pos="2917">
                      <a:prstClr val="black"/>
                    </a:gs>
                    <a:gs pos="30000">
                      <a:prstClr val="black"/>
                    </a:gs>
                  </a:gsLst>
                  <a:lin ang="5400000" scaled="0"/>
                </a:gradFill>
                <a:latin typeface="Segoe UI"/>
              </a:rPr>
              <a:t>Azure SQL VMs</a:t>
            </a:r>
            <a:endPar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pic>
        <p:nvPicPr>
          <p:cNvPr id="16" name="Picture 8" descr="Image result for azure virtual machine logo">
            <a:extLst>
              <a:ext uri="{FF2B5EF4-FFF2-40B4-BE49-F238E27FC236}">
                <a16:creationId xmlns:a16="http://schemas.microsoft.com/office/drawing/2014/main" id="{8CBA445C-B808-44E8-8326-D6E5D057BD7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75032" y="4297507"/>
            <a:ext cx="504814" cy="50481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Image result for azure virtual machine logo">
            <a:extLst>
              <a:ext uri="{FF2B5EF4-FFF2-40B4-BE49-F238E27FC236}">
                <a16:creationId xmlns:a16="http://schemas.microsoft.com/office/drawing/2014/main" id="{F60C3F6C-2CFA-4848-ABFD-C4A733A9D90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55894" y="2596794"/>
            <a:ext cx="504814" cy="50481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azure sql database">
            <a:extLst>
              <a:ext uri="{FF2B5EF4-FFF2-40B4-BE49-F238E27FC236}">
                <a16:creationId xmlns:a16="http://schemas.microsoft.com/office/drawing/2014/main" id="{6CF3CECF-C62E-4DB6-A955-08EE8A62B4B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70219" y="1641523"/>
            <a:ext cx="504813" cy="50481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Image result for azure virtual machine logo">
            <a:extLst>
              <a:ext uri="{FF2B5EF4-FFF2-40B4-BE49-F238E27FC236}">
                <a16:creationId xmlns:a16="http://schemas.microsoft.com/office/drawing/2014/main" id="{8B9A2DA1-C58F-445E-8AD4-ABB08DCAC10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75032" y="1641522"/>
            <a:ext cx="504814" cy="50481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Image result for azure sql database">
            <a:extLst>
              <a:ext uri="{FF2B5EF4-FFF2-40B4-BE49-F238E27FC236}">
                <a16:creationId xmlns:a16="http://schemas.microsoft.com/office/drawing/2014/main" id="{71480221-F234-424A-A52C-37B11120600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71662" y="3581137"/>
            <a:ext cx="504813" cy="50481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Image result for azure virtual machine logo">
            <a:extLst>
              <a:ext uri="{FF2B5EF4-FFF2-40B4-BE49-F238E27FC236}">
                <a16:creationId xmlns:a16="http://schemas.microsoft.com/office/drawing/2014/main" id="{564539F6-7EA5-4FB9-BAC4-D7EF1FCF8D9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55894" y="3581136"/>
            <a:ext cx="504814" cy="50481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Image result for azure virtual machine logo">
            <a:extLst>
              <a:ext uri="{FF2B5EF4-FFF2-40B4-BE49-F238E27FC236}">
                <a16:creationId xmlns:a16="http://schemas.microsoft.com/office/drawing/2014/main" id="{45834EE4-C996-42A1-804B-1717146E719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96658" y="730087"/>
            <a:ext cx="504814" cy="504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68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B1587-9469-4418-8271-9C10B5FA0FFB}"/>
              </a:ext>
            </a:extLst>
          </p:cNvPr>
          <p:cNvSpPr>
            <a:spLocks noGrp="1"/>
          </p:cNvSpPr>
          <p:nvPr>
            <p:ph type="title"/>
          </p:nvPr>
        </p:nvSpPr>
        <p:spPr>
          <a:xfrm>
            <a:off x="385010" y="386846"/>
            <a:ext cx="11018520" cy="553998"/>
          </a:xfrm>
        </p:spPr>
        <p:txBody>
          <a:bodyPr/>
          <a:lstStyle/>
          <a:p>
            <a:r>
              <a:rPr lang="en-US" dirty="0"/>
              <a:t>Learn more </a:t>
            </a:r>
          </a:p>
        </p:txBody>
      </p:sp>
      <p:sp>
        <p:nvSpPr>
          <p:cNvPr id="10" name="TextBox 9">
            <a:extLst>
              <a:ext uri="{FF2B5EF4-FFF2-40B4-BE49-F238E27FC236}">
                <a16:creationId xmlns:a16="http://schemas.microsoft.com/office/drawing/2014/main" id="{3F0FF318-DC7F-48E5-A671-424D48FC4818}"/>
              </a:ext>
            </a:extLst>
          </p:cNvPr>
          <p:cNvSpPr txBox="1"/>
          <p:nvPr/>
        </p:nvSpPr>
        <p:spPr>
          <a:xfrm>
            <a:off x="8608194" y="253267"/>
            <a:ext cx="2713050"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hlinkClick r:id="rId3"/>
              </a:rPr>
              <a:t>http://aka.ms/annalytics</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gradFill>
                  <a:gsLst>
                    <a:gs pos="2917">
                      <a:srgbClr val="1A1A1A"/>
                    </a:gs>
                    <a:gs pos="30000">
                      <a:srgbClr val="1A1A1A"/>
                    </a:gs>
                  </a:gsLst>
                  <a:lin ang="5400000" scaled="0"/>
                </a:gradFill>
                <a:latin typeface="Segoe UI"/>
              </a:rPr>
              <a:t>twitter: @AnalyticAnna</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graphicFrame>
        <p:nvGraphicFramePr>
          <p:cNvPr id="3" name="Diagram 2">
            <a:extLst>
              <a:ext uri="{FF2B5EF4-FFF2-40B4-BE49-F238E27FC236}">
                <a16:creationId xmlns:a16="http://schemas.microsoft.com/office/drawing/2014/main" id="{450F8140-8D50-4060-AB84-8BA519E2BD0D}"/>
              </a:ext>
            </a:extLst>
          </p:cNvPr>
          <p:cNvGraphicFramePr/>
          <p:nvPr>
            <p:extLst>
              <p:ext uri="{D42A27DB-BD31-4B8C-83A1-F6EECF244321}">
                <p14:modId xmlns:p14="http://schemas.microsoft.com/office/powerpoint/2010/main" val="3373382749"/>
              </p:ext>
            </p:extLst>
          </p:nvPr>
        </p:nvGraphicFramePr>
        <p:xfrm>
          <a:off x="760220" y="1652954"/>
          <a:ext cx="10643309" cy="218244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6576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Gaming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363E5FEA-CA1C-4D0A-A389-76A1BA62E16A}"/>
              </a:ext>
            </a:extLst>
          </p:cNvPr>
          <p:cNvSpPr>
            <a:spLocks noGrp="1"/>
          </p:cNvSpPr>
          <p:nvPr>
            <p:ph type="body" sz="quarter" idx="10"/>
          </p:nvPr>
        </p:nvSpPr>
        <p:spPr>
          <a:xfrm>
            <a:off x="269239" y="1534885"/>
            <a:ext cx="9237899" cy="5033603"/>
          </a:xfrm>
        </p:spPr>
        <p:txBody>
          <a:bodyPr>
            <a:normAutofit/>
          </a:bodyPr>
          <a:lstStyle/>
          <a:p>
            <a:r>
              <a:rPr lang="en-US" dirty="0">
                <a:solidFill>
                  <a:schemeClr val="tx1"/>
                </a:solidFill>
              </a:rPr>
              <a:t>Azure Site Recovery to migrate VMs</a:t>
            </a:r>
          </a:p>
          <a:p>
            <a:r>
              <a:rPr lang="en-US" dirty="0">
                <a:solidFill>
                  <a:schemeClr val="tx1"/>
                </a:solidFill>
              </a:rPr>
              <a:t>Multi-region deployments to address latency</a:t>
            </a:r>
          </a:p>
          <a:p>
            <a:r>
              <a:rPr lang="en-US" dirty="0">
                <a:solidFill>
                  <a:schemeClr val="tx1"/>
                </a:solidFill>
              </a:rPr>
              <a:t>VM scale sets for scalability of VMs</a:t>
            </a:r>
          </a:p>
          <a:p>
            <a:r>
              <a:rPr lang="en-US" dirty="0">
                <a:solidFill>
                  <a:schemeClr val="tx1"/>
                </a:solidFill>
              </a:rPr>
              <a:t>Availability Zones for high-availability</a:t>
            </a:r>
          </a:p>
          <a:p>
            <a:r>
              <a:rPr lang="en-US" dirty="0">
                <a:solidFill>
                  <a:schemeClr val="tx1"/>
                </a:solidFill>
              </a:rPr>
              <a:t>Availability Zones for VMs</a:t>
            </a:r>
          </a:p>
          <a:p>
            <a:r>
              <a:rPr lang="en-US" dirty="0">
                <a:solidFill>
                  <a:schemeClr val="tx1"/>
                </a:solidFill>
              </a:rPr>
              <a:t>Auto-failover groups in SQL MI (in public preview)</a:t>
            </a:r>
          </a:p>
          <a:p>
            <a:r>
              <a:rPr lang="en-US" dirty="0">
                <a:solidFill>
                  <a:schemeClr val="tx1"/>
                </a:solidFill>
              </a:rPr>
              <a:t>Geo-restore and geo-replication </a:t>
            </a:r>
          </a:p>
          <a:p>
            <a:endParaRPr lang="en-US" sz="1400" dirty="0">
              <a:solidFill>
                <a:schemeClr val="tx1"/>
              </a:solidFill>
            </a:endParaRPr>
          </a:p>
        </p:txBody>
      </p:sp>
    </p:spTree>
    <p:extLst>
      <p:ext uri="{BB962C8B-B14F-4D97-AF65-F5344CB8AC3E}">
        <p14:creationId xmlns:p14="http://schemas.microsoft.com/office/powerpoint/2010/main" val="2537491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Gaming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Box is  in the Management subnet. On-premises resources can access the VNet through ExpressRoute or a VPN gateway.">
            <a:extLst>
              <a:ext uri="{FF2B5EF4-FFF2-40B4-BE49-F238E27FC236}">
                <a16:creationId xmlns:a16="http://schemas.microsoft.com/office/drawing/2014/main" id="{F3FB0210-F277-44C9-ABD0-BE2A6BB23AF2}"/>
              </a:ext>
            </a:extLst>
          </p:cNvPr>
          <p:cNvPicPr>
            <a:picLocks noChangeAspect="1"/>
          </p:cNvPicPr>
          <p:nvPr/>
        </p:nvPicPr>
        <p:blipFill>
          <a:blip r:embed="rId3"/>
          <a:stretch>
            <a:fillRect/>
          </a:stretch>
        </p:blipFill>
        <p:spPr>
          <a:xfrm>
            <a:off x="3063283" y="1187500"/>
            <a:ext cx="6065433" cy="5380989"/>
          </a:xfrm>
          <a:prstGeom prst="rect">
            <a:avLst/>
          </a:prstGeom>
        </p:spPr>
      </p:pic>
    </p:spTree>
    <p:extLst>
      <p:ext uri="{BB962C8B-B14F-4D97-AF65-F5344CB8AC3E}">
        <p14:creationId xmlns:p14="http://schemas.microsoft.com/office/powerpoint/2010/main" val="518483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03A4D-A653-4DC8-B7D9-FF1C120840CE}"/>
              </a:ext>
            </a:extLst>
          </p:cNvPr>
          <p:cNvSpPr>
            <a:spLocks noGrp="1"/>
          </p:cNvSpPr>
          <p:nvPr>
            <p:ph type="title"/>
          </p:nvPr>
        </p:nvSpPr>
        <p:spPr/>
        <p:txBody>
          <a:bodyPr/>
          <a:lstStyle/>
          <a:p>
            <a:r>
              <a:rPr lang="en-US" dirty="0"/>
              <a:t>Cloud vendor lock-in</a:t>
            </a:r>
          </a:p>
        </p:txBody>
      </p:sp>
      <p:sp>
        <p:nvSpPr>
          <p:cNvPr id="6" name="Text Placeholder 5">
            <a:extLst>
              <a:ext uri="{FF2B5EF4-FFF2-40B4-BE49-F238E27FC236}">
                <a16:creationId xmlns:a16="http://schemas.microsoft.com/office/drawing/2014/main" id="{76068395-5B31-46D0-9539-E3757EE68362}"/>
              </a:ext>
            </a:extLst>
          </p:cNvPr>
          <p:cNvSpPr>
            <a:spLocks noGrp="1"/>
          </p:cNvSpPr>
          <p:nvPr>
            <p:ph type="body" sz="quarter" idx="10"/>
          </p:nvPr>
        </p:nvSpPr>
        <p:spPr>
          <a:xfrm>
            <a:off x="269240" y="1536418"/>
            <a:ext cx="11653523" cy="2718821"/>
          </a:xfrm>
        </p:spPr>
        <p:txBody>
          <a:bodyPr/>
          <a:lstStyle/>
          <a:p>
            <a:pPr marL="571500" indent="-571500">
              <a:buFont typeface="Arial" panose="020B0604020202020204" pitchFamily="34" charset="0"/>
              <a:buChar char="•"/>
            </a:pPr>
            <a:r>
              <a:rPr lang="en-US" dirty="0"/>
              <a:t>PaaS database services can be used</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Use transactional replication to move data out</a:t>
            </a:r>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124454226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Preferred solution – Database security</a:t>
            </a:r>
          </a:p>
        </p:txBody>
      </p:sp>
      <p:pic>
        <p:nvPicPr>
          <p:cNvPr id="9" name="Picture 2" descr="Diagram of SQL Advanced Data Security capabilities, featuring network security, access management, threat protection, information protection, and customer data.">
            <a:extLst>
              <a:ext uri="{FF2B5EF4-FFF2-40B4-BE49-F238E27FC236}">
                <a16:creationId xmlns:a16="http://schemas.microsoft.com/office/drawing/2014/main" id="{19A80CC9-4396-4628-B923-E6FC09F0C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078" y="1426998"/>
            <a:ext cx="8855843" cy="4846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228608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Introduction to Azure SQL</a:t>
            </a:r>
          </a:p>
        </p:txBody>
      </p:sp>
    </p:spTree>
    <p:extLst>
      <p:ext uri="{BB962C8B-B14F-4D97-AF65-F5344CB8AC3E}">
        <p14:creationId xmlns:p14="http://schemas.microsoft.com/office/powerpoint/2010/main" val="37002832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CDAD9DB7-3ECE-4141-B0C5-5152B51D3E24}"/>
              </a:ext>
            </a:extLst>
          </p:cNvPr>
          <p:cNvSpPr/>
          <p:nvPr/>
        </p:nvSpPr>
        <p:spPr>
          <a:xfrm>
            <a:off x="359037" y="1152229"/>
            <a:ext cx="2701475" cy="384721"/>
          </a:xfrm>
          <a:prstGeom prst="rect">
            <a:avLst/>
          </a:prstGeom>
        </p:spPr>
        <p:txBody>
          <a:bodyPr wrap="square" lIns="91440">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virtual machines</a:t>
            </a:r>
          </a:p>
        </p:txBody>
      </p:sp>
      <p:sp>
        <p:nvSpPr>
          <p:cNvPr id="86" name="Rectangle 85">
            <a:extLst>
              <a:ext uri="{FF2B5EF4-FFF2-40B4-BE49-F238E27FC236}">
                <a16:creationId xmlns:a16="http://schemas.microsoft.com/office/drawing/2014/main" id="{9FC615A4-6FC5-9E49-9C88-117692FD4D78}"/>
              </a:ext>
            </a:extLst>
          </p:cNvPr>
          <p:cNvSpPr/>
          <p:nvPr/>
        </p:nvSpPr>
        <p:spPr>
          <a:xfrm>
            <a:off x="3493937" y="1154037"/>
            <a:ext cx="2853557" cy="384721"/>
          </a:xfrm>
          <a:prstGeom prst="rect">
            <a:avLst/>
          </a:prstGeom>
        </p:spPr>
        <p:txBody>
          <a:bodyPr wrap="square" lIns="91440">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Managed instances</a:t>
            </a:r>
            <a:endParaRPr kumimoji="0" lang="en-US" sz="24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sp>
        <p:nvSpPr>
          <p:cNvPr id="2" name="Title 1">
            <a:extLst>
              <a:ext uri="{FF2B5EF4-FFF2-40B4-BE49-F238E27FC236}">
                <a16:creationId xmlns:a16="http://schemas.microsoft.com/office/drawing/2014/main" id="{92AD216C-4109-46DF-A51A-B30113BFAFB5}"/>
              </a:ext>
            </a:extLst>
          </p:cNvPr>
          <p:cNvSpPr>
            <a:spLocks noGrp="1"/>
          </p:cNvSpPr>
          <p:nvPr>
            <p:ph type="title"/>
          </p:nvPr>
        </p:nvSpPr>
        <p:spPr>
          <a:xfrm>
            <a:off x="418476" y="319565"/>
            <a:ext cx="11288842" cy="676692"/>
          </a:xfrm>
        </p:spPr>
        <p:txBody>
          <a:bodyPr>
            <a:normAutofit fontScale="90000"/>
          </a:bodyPr>
          <a:lstStyle/>
          <a:p>
            <a:pPr algn="ctr"/>
            <a:r>
              <a:rPr lang="en-GB" dirty="0"/>
              <a:t>Azure SQL  </a:t>
            </a:r>
            <a:endParaRPr lang="en-US" dirty="0"/>
          </a:p>
        </p:txBody>
      </p:sp>
      <p:sp>
        <p:nvSpPr>
          <p:cNvPr id="9" name="Text Placeholder 8">
            <a:extLst>
              <a:ext uri="{FF2B5EF4-FFF2-40B4-BE49-F238E27FC236}">
                <a16:creationId xmlns:a16="http://schemas.microsoft.com/office/drawing/2014/main" id="{E134618D-12A3-4235-AEFD-E193F4C64699}"/>
              </a:ext>
            </a:extLst>
          </p:cNvPr>
          <p:cNvSpPr>
            <a:spLocks noGrp="1"/>
          </p:cNvSpPr>
          <p:nvPr>
            <p:ph type="body" sz="quarter" idx="4294967295"/>
          </p:nvPr>
        </p:nvSpPr>
        <p:spPr>
          <a:xfrm>
            <a:off x="3596361" y="2941920"/>
            <a:ext cx="2516188" cy="1116203"/>
          </a:xfrm>
        </p:spPr>
        <p:txBody>
          <a:bodyPr wrap="square" lIns="91440" tIns="45720" rIns="91440" bIns="45720">
            <a:spAutoFit/>
          </a:bodyPr>
          <a:lstStyle/>
          <a:p>
            <a:pPr marL="0" indent="0" algn="ctr">
              <a:lnSpc>
                <a:spcPct val="100000"/>
              </a:lnSpc>
              <a:spcBef>
                <a:spcPts val="0"/>
              </a:spcBef>
              <a:spcAft>
                <a:spcPts val="800"/>
              </a:spcAft>
              <a:buNone/>
              <a:defRPr/>
            </a:pPr>
            <a:r>
              <a:rPr lang="en-US" sz="1400" kern="0" dirty="0">
                <a:gradFill>
                  <a:gsLst>
                    <a:gs pos="1770">
                      <a:srgbClr val="1A1A1A"/>
                    </a:gs>
                    <a:gs pos="16000">
                      <a:srgbClr val="1A1A1A"/>
                    </a:gs>
                  </a:gsLst>
                  <a:lin ang="0" scaled="0"/>
                </a:gradFill>
                <a:latin typeface="Segoe UI Semibold"/>
              </a:rPr>
              <a:t>Best for most lift-and-shift migrations to the cloud</a:t>
            </a:r>
          </a:p>
          <a:p>
            <a:pPr marL="0" indent="0" algn="ctr" defTabSz="914400">
              <a:spcBef>
                <a:spcPts val="0"/>
              </a:spcBef>
              <a:spcAft>
                <a:spcPts val="800"/>
              </a:spcAft>
              <a:buSzTx/>
              <a:buNone/>
            </a:pPr>
            <a:r>
              <a:rPr lang="en-US" sz="1400" b="1" kern="0" dirty="0">
                <a:gradFill>
                  <a:gsLst>
                    <a:gs pos="1770">
                      <a:schemeClr val="tx1"/>
                    </a:gs>
                    <a:gs pos="16000">
                      <a:schemeClr val="tx1"/>
                    </a:gs>
                  </a:gsLst>
                  <a:lin ang="0" scaled="0"/>
                </a:gradFill>
                <a:latin typeface="+mj-lt"/>
                <a:cs typeface="+mn-cs"/>
              </a:rPr>
              <a:t> </a:t>
            </a:r>
          </a:p>
          <a:p>
            <a:pPr marL="0" indent="0" algn="ctr" defTabSz="914400">
              <a:spcBef>
                <a:spcPts val="0"/>
              </a:spcBef>
              <a:spcAft>
                <a:spcPts val="800"/>
              </a:spcAft>
              <a:buSzTx/>
              <a:buNone/>
            </a:pPr>
            <a:endParaRPr lang="en-US" sz="1400" b="1" kern="0" dirty="0">
              <a:gradFill>
                <a:gsLst>
                  <a:gs pos="1770">
                    <a:schemeClr val="tx1"/>
                  </a:gs>
                  <a:gs pos="16000">
                    <a:schemeClr val="tx1"/>
                  </a:gs>
                </a:gsLst>
                <a:lin ang="0" scaled="0"/>
              </a:gradFill>
              <a:latin typeface="+mj-lt"/>
              <a:cs typeface="+mn-cs"/>
            </a:endParaRPr>
          </a:p>
        </p:txBody>
      </p:sp>
      <p:sp>
        <p:nvSpPr>
          <p:cNvPr id="39" name="Rectangle 38">
            <a:extLst>
              <a:ext uri="{FF2B5EF4-FFF2-40B4-BE49-F238E27FC236}">
                <a16:creationId xmlns:a16="http://schemas.microsoft.com/office/drawing/2014/main" id="{1BC88B79-87FD-4949-B38D-B84A04A3688D}"/>
              </a:ext>
            </a:extLst>
          </p:cNvPr>
          <p:cNvSpPr/>
          <p:nvPr/>
        </p:nvSpPr>
        <p:spPr>
          <a:xfrm>
            <a:off x="535972" y="2943730"/>
            <a:ext cx="2347605" cy="738664"/>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400" b="0" i="0" u="none" strike="noStrike" kern="0" cap="none" spc="0" normalizeH="0" baseline="0" noProof="0" dirty="0">
                <a:ln>
                  <a:noFill/>
                </a:ln>
                <a:gradFill>
                  <a:gsLst>
                    <a:gs pos="1770">
                      <a:srgbClr val="1A1A1A"/>
                    </a:gs>
                    <a:gs pos="16000">
                      <a:srgbClr val="1A1A1A"/>
                    </a:gs>
                  </a:gsLst>
                  <a:lin ang="0" scaled="0"/>
                </a:gradFill>
                <a:effectLst/>
                <a:uLnTx/>
                <a:uFillTx/>
                <a:latin typeface="Segoe UI Semibold"/>
                <a:ea typeface="+mn-ea"/>
                <a:cs typeface="+mn-cs"/>
              </a:rPr>
              <a:t>Best for migrations and applications requiring OS-level access</a:t>
            </a:r>
            <a:endParaRPr kumimoji="0" lang="en-US" sz="1400" b="0" i="0" u="none" strike="noStrike" kern="0" cap="none" spc="0" normalizeH="0" baseline="0" noProof="0" dirty="0">
              <a:ln>
                <a:noFill/>
              </a:ln>
              <a:gradFill>
                <a:gsLst>
                  <a:gs pos="1770">
                    <a:srgbClr val="1A1A1A"/>
                  </a:gs>
                  <a:gs pos="16000">
                    <a:srgbClr val="1A1A1A"/>
                  </a:gs>
                </a:gsLst>
                <a:lin ang="0" scaled="0"/>
              </a:gradFill>
              <a:effectLst/>
              <a:uLnTx/>
              <a:uFillTx/>
              <a:latin typeface="Segoe UI Semibold"/>
              <a:ea typeface="+mn-ea"/>
              <a:cs typeface="Segoe UI Semibold"/>
            </a:endParaRPr>
          </a:p>
        </p:txBody>
      </p:sp>
      <p:grpSp>
        <p:nvGrpSpPr>
          <p:cNvPr id="4" name="Group 3">
            <a:extLst>
              <a:ext uri="{FF2B5EF4-FFF2-40B4-BE49-F238E27FC236}">
                <a16:creationId xmlns:a16="http://schemas.microsoft.com/office/drawing/2014/main" id="{B3137318-CA62-4F7F-A2F7-71539F7040B2}"/>
              </a:ext>
            </a:extLst>
          </p:cNvPr>
          <p:cNvGrpSpPr/>
          <p:nvPr/>
        </p:nvGrpSpPr>
        <p:grpSpPr>
          <a:xfrm>
            <a:off x="1005686" y="1748213"/>
            <a:ext cx="1408176" cy="980270"/>
            <a:chOff x="5725355" y="3093312"/>
            <a:chExt cx="1042838" cy="732135"/>
          </a:xfrm>
        </p:grpSpPr>
        <p:sp>
          <p:nvSpPr>
            <p:cNvPr id="33" name="Freeform 146">
              <a:extLst>
                <a:ext uri="{FF2B5EF4-FFF2-40B4-BE49-F238E27FC236}">
                  <a16:creationId xmlns:a16="http://schemas.microsoft.com/office/drawing/2014/main" id="{15E83838-654D-4425-B034-9913AF5A8812}"/>
                </a:ext>
              </a:extLst>
            </p:cNvPr>
            <p:cNvSpPr>
              <a:spLocks noChangeAspect="1"/>
            </p:cNvSpPr>
            <p:nvPr/>
          </p:nvSpPr>
          <p:spPr bwMode="auto">
            <a:xfrm>
              <a:off x="6261200" y="3093312"/>
              <a:ext cx="506993" cy="32108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599BE6F6-31BA-4B64-8FD9-753D32647914}"/>
                </a:ext>
              </a:extLst>
            </p:cNvPr>
            <p:cNvGrpSpPr/>
            <p:nvPr/>
          </p:nvGrpSpPr>
          <p:grpSpPr>
            <a:xfrm>
              <a:off x="5725355" y="3265071"/>
              <a:ext cx="741290" cy="560376"/>
              <a:chOff x="5725355" y="3153247"/>
              <a:chExt cx="741290" cy="560376"/>
            </a:xfrm>
          </p:grpSpPr>
          <p:grpSp>
            <p:nvGrpSpPr>
              <p:cNvPr id="80" name="Group 4">
                <a:extLst>
                  <a:ext uri="{FF2B5EF4-FFF2-40B4-BE49-F238E27FC236}">
                    <a16:creationId xmlns:a16="http://schemas.microsoft.com/office/drawing/2014/main" id="{BDBDD153-33C6-482E-9F51-A1DAE4BAAD25}"/>
                  </a:ext>
                </a:extLst>
              </p:cNvPr>
              <p:cNvGrpSpPr>
                <a:grpSpLocks noChangeAspect="1"/>
              </p:cNvGrpSpPr>
              <p:nvPr/>
            </p:nvGrpSpPr>
            <p:grpSpPr bwMode="auto">
              <a:xfrm>
                <a:off x="5725355" y="3153247"/>
                <a:ext cx="741290" cy="560376"/>
                <a:chOff x="3794" y="2083"/>
                <a:chExt cx="245" cy="174"/>
              </a:xfrm>
            </p:grpSpPr>
            <p:sp>
              <p:nvSpPr>
                <p:cNvPr id="94" name="Rectangle 93">
                  <a:extLst>
                    <a:ext uri="{FF2B5EF4-FFF2-40B4-BE49-F238E27FC236}">
                      <a16:creationId xmlns:a16="http://schemas.microsoft.com/office/drawing/2014/main" id="{3F113214-8293-4CF4-BC32-E99ADF10D95D}"/>
                    </a:ext>
                  </a:extLst>
                </p:cNvPr>
                <p:cNvSpPr>
                  <a:spLocks noChangeArrowheads="1"/>
                </p:cNvSpPr>
                <p:nvPr/>
              </p:nvSpPr>
              <p:spPr bwMode="auto">
                <a:xfrm>
                  <a:off x="3794" y="2083"/>
                  <a:ext cx="245" cy="138"/>
                </a:xfrm>
                <a:prstGeom prst="rect">
                  <a:avLst/>
                </a:prstGeom>
                <a:solidFill>
                  <a:srgbClr val="FFFFFF"/>
                </a:solidFill>
                <a:ln w="19050" cap="rnd">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5" name="Line 7">
                  <a:extLst>
                    <a:ext uri="{FF2B5EF4-FFF2-40B4-BE49-F238E27FC236}">
                      <a16:creationId xmlns:a16="http://schemas.microsoft.com/office/drawing/2014/main" id="{8267919D-B5A1-4088-BF15-54A70F505531}"/>
                    </a:ext>
                  </a:extLst>
                </p:cNvPr>
                <p:cNvSpPr>
                  <a:spLocks noChangeShapeType="1"/>
                </p:cNvSpPr>
                <p:nvPr/>
              </p:nvSpPr>
              <p:spPr bwMode="auto">
                <a:xfrm>
                  <a:off x="3916" y="2221"/>
                  <a:ext cx="0" cy="36"/>
                </a:xfrm>
                <a:prstGeom prst="line">
                  <a:avLst/>
                </a:prstGeom>
                <a:noFill/>
                <a:ln w="1905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6" name="Line 8">
                  <a:extLst>
                    <a:ext uri="{FF2B5EF4-FFF2-40B4-BE49-F238E27FC236}">
                      <a16:creationId xmlns:a16="http://schemas.microsoft.com/office/drawing/2014/main" id="{20D526C1-19A7-4A98-AA9F-64BB1D0234E3}"/>
                    </a:ext>
                  </a:extLst>
                </p:cNvPr>
                <p:cNvSpPr>
                  <a:spLocks noChangeShapeType="1"/>
                </p:cNvSpPr>
                <p:nvPr/>
              </p:nvSpPr>
              <p:spPr bwMode="auto">
                <a:xfrm>
                  <a:off x="3874" y="2257"/>
                  <a:ext cx="86" cy="0"/>
                </a:xfrm>
                <a:prstGeom prst="line">
                  <a:avLst/>
                </a:prstGeom>
                <a:noFill/>
                <a:ln w="1905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1" name="Group 80">
                <a:extLst>
                  <a:ext uri="{FF2B5EF4-FFF2-40B4-BE49-F238E27FC236}">
                    <a16:creationId xmlns:a16="http://schemas.microsoft.com/office/drawing/2014/main" id="{D12FB73A-9A57-4A24-850F-0A6B2AC46E83}"/>
                  </a:ext>
                </a:extLst>
              </p:cNvPr>
              <p:cNvGrpSpPr/>
              <p:nvPr/>
            </p:nvGrpSpPr>
            <p:grpSpPr>
              <a:xfrm>
                <a:off x="5947979" y="3207964"/>
                <a:ext cx="292802" cy="322120"/>
                <a:chOff x="6053699" y="2879833"/>
                <a:chExt cx="279267" cy="307229"/>
              </a:xfrm>
              <a:solidFill>
                <a:srgbClr val="4CB1FF"/>
              </a:solidFill>
            </p:grpSpPr>
            <p:sp>
              <p:nvSpPr>
                <p:cNvPr id="82" name="Freeform: Shape 843">
                  <a:extLst>
                    <a:ext uri="{FF2B5EF4-FFF2-40B4-BE49-F238E27FC236}">
                      <a16:creationId xmlns:a16="http://schemas.microsoft.com/office/drawing/2014/main" id="{94E17AD9-0287-47DE-87DD-2F89BC167E28}"/>
                    </a:ext>
                  </a:extLst>
                </p:cNvPr>
                <p:cNvSpPr/>
                <p:nvPr/>
              </p:nvSpPr>
              <p:spPr bwMode="auto">
                <a:xfrm>
                  <a:off x="6053709" y="2879833"/>
                  <a:ext cx="279257" cy="307229"/>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solidFill>
                  <a:srgbClr val="0070C0"/>
                </a:solidFill>
                <a:ln w="190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3" name="Straight Connector 82">
                  <a:extLst>
                    <a:ext uri="{FF2B5EF4-FFF2-40B4-BE49-F238E27FC236}">
                      <a16:creationId xmlns:a16="http://schemas.microsoft.com/office/drawing/2014/main" id="{04249A11-13BE-46B9-8D34-88915C9EF7FE}"/>
                    </a:ext>
                  </a:extLst>
                </p:cNvPr>
                <p:cNvCxnSpPr>
                  <a:cxnSpLocks/>
                </p:cNvCxnSpPr>
                <p:nvPr/>
              </p:nvCxnSpPr>
              <p:spPr>
                <a:xfrm>
                  <a:off x="6053699" y="2956449"/>
                  <a:ext cx="139628" cy="76997"/>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3A893AD-FD20-4869-9AE5-73A151CD612C}"/>
                    </a:ext>
                  </a:extLst>
                </p:cNvPr>
                <p:cNvCxnSpPr>
                  <a:cxnSpLocks/>
                </p:cNvCxnSpPr>
                <p:nvPr/>
              </p:nvCxnSpPr>
              <p:spPr>
                <a:xfrm flipV="1">
                  <a:off x="6193327" y="2956449"/>
                  <a:ext cx="139628" cy="76997"/>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55FF4E0-A579-432B-81FD-77A661B305D6}"/>
                    </a:ext>
                  </a:extLst>
                </p:cNvPr>
                <p:cNvCxnSpPr>
                  <a:cxnSpLocks/>
                </p:cNvCxnSpPr>
                <p:nvPr/>
              </p:nvCxnSpPr>
              <p:spPr>
                <a:xfrm flipV="1">
                  <a:off x="6193327" y="3033446"/>
                  <a:ext cx="0" cy="153614"/>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
        <p:nvSpPr>
          <p:cNvPr id="36" name="Rectangle 35">
            <a:extLst>
              <a:ext uri="{FF2B5EF4-FFF2-40B4-BE49-F238E27FC236}">
                <a16:creationId xmlns:a16="http://schemas.microsoft.com/office/drawing/2014/main" id="{2C82175E-FE05-4B66-AE1B-CD8C67DD6803}"/>
              </a:ext>
            </a:extLst>
          </p:cNvPr>
          <p:cNvSpPr/>
          <p:nvPr/>
        </p:nvSpPr>
        <p:spPr>
          <a:xfrm>
            <a:off x="7613126" y="1154038"/>
            <a:ext cx="2853557" cy="384721"/>
          </a:xfrm>
          <a:prstGeom prst="rect">
            <a:avLst/>
          </a:prstGeom>
        </p:spPr>
        <p:txBody>
          <a:bodyPr wrap="square" lIns="91440">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Databases</a:t>
            </a:r>
            <a:endParaRPr kumimoji="0" lang="en-US" sz="24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sp>
        <p:nvSpPr>
          <p:cNvPr id="37" name="Text Placeholder 8">
            <a:extLst>
              <a:ext uri="{FF2B5EF4-FFF2-40B4-BE49-F238E27FC236}">
                <a16:creationId xmlns:a16="http://schemas.microsoft.com/office/drawing/2014/main" id="{6AB1C290-430F-4AE3-BD36-8939A6A4F804}"/>
              </a:ext>
            </a:extLst>
          </p:cNvPr>
          <p:cNvSpPr txBox="1">
            <a:spLocks/>
          </p:cNvSpPr>
          <p:nvPr/>
        </p:nvSpPr>
        <p:spPr>
          <a:xfrm>
            <a:off x="6751579" y="2946121"/>
            <a:ext cx="4576651" cy="523220"/>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400" b="0" i="0" u="none" strike="noStrike" kern="0" cap="none" spc="0" normalizeH="0" baseline="0" noProof="0" dirty="0">
                <a:ln>
                  <a:noFill/>
                </a:ln>
                <a:gradFill>
                  <a:gsLst>
                    <a:gs pos="1770">
                      <a:srgbClr val="1A1A1A"/>
                    </a:gs>
                    <a:gs pos="16000">
                      <a:srgbClr val="1A1A1A"/>
                    </a:gs>
                  </a:gsLst>
                  <a:lin ang="0" scaled="0"/>
                </a:gradFill>
                <a:effectLst/>
                <a:uLnTx/>
                <a:uFillTx/>
                <a:latin typeface="Segoe UI Semibold"/>
                <a:ea typeface="+mn-ea"/>
                <a:cs typeface="Segoe UI Semilight" panose="020B0402040204020203" pitchFamily="34" charset="0"/>
              </a:rPr>
              <a:t>Best for modern cloud applications. </a:t>
            </a:r>
            <a:r>
              <a:rPr lang="en-US" sz="1400" kern="0" dirty="0">
                <a:gradFill>
                  <a:gsLst>
                    <a:gs pos="1770">
                      <a:srgbClr val="1A1A1A"/>
                    </a:gs>
                    <a:gs pos="16000">
                      <a:srgbClr val="1A1A1A"/>
                    </a:gs>
                  </a:gsLst>
                  <a:lin ang="0" scaled="0"/>
                </a:gradFill>
                <a:latin typeface="Segoe UI Semibold"/>
              </a:rPr>
              <a:t>Hyperscale and serverless options are available</a:t>
            </a:r>
            <a:endParaRPr kumimoji="0" lang="en-US" sz="1400" b="0" i="0" u="none" strike="noStrike" kern="0" cap="none" spc="0" normalizeH="0" baseline="0" noProof="0" dirty="0">
              <a:ln>
                <a:noFill/>
              </a:ln>
              <a:gradFill>
                <a:gsLst>
                  <a:gs pos="1770">
                    <a:srgbClr val="1A1A1A"/>
                  </a:gs>
                  <a:gs pos="16000">
                    <a:srgbClr val="1A1A1A"/>
                  </a:gs>
                </a:gsLst>
                <a:lin ang="0" scaled="0"/>
              </a:gradFill>
              <a:effectLst/>
              <a:uLnTx/>
              <a:uFillTx/>
              <a:latin typeface="Segoe UI Semibold"/>
              <a:ea typeface="+mn-ea"/>
              <a:cs typeface="Segoe UI Semilight" panose="020B0402040204020203" pitchFamily="34" charset="0"/>
            </a:endParaRPr>
          </a:p>
        </p:txBody>
      </p:sp>
      <p:sp>
        <p:nvSpPr>
          <p:cNvPr id="54" name="Freeform: Shape 53">
            <a:extLst>
              <a:ext uri="{FF2B5EF4-FFF2-40B4-BE49-F238E27FC236}">
                <a16:creationId xmlns:a16="http://schemas.microsoft.com/office/drawing/2014/main" id="{C91675D6-94A6-4BD9-9813-EB8E7285E80C}"/>
              </a:ext>
            </a:extLst>
          </p:cNvPr>
          <p:cNvSpPr/>
          <p:nvPr/>
        </p:nvSpPr>
        <p:spPr>
          <a:xfrm>
            <a:off x="6137647" y="4263584"/>
            <a:ext cx="2516188" cy="1534312"/>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noFill/>
            <a:prstDash val="solid"/>
          </a:ln>
          <a:effectLst/>
        </p:spPr>
        <p:txBody>
          <a:bodyPr spcFirstLastPara="0" vert="horz" wrap="square" lIns="125481" tIns="125481" rIns="167309" bIns="188223" numCol="1" spcCol="1270" anchor="t" anchorCtr="0">
            <a:noAutofit/>
          </a:bodyPr>
          <a:lstStyle/>
          <a:p>
            <a:pPr marL="224054" marR="0" lvl="1" indent="-224054" defTabSz="1045583" eaLnBrk="1" fontAlgn="auto" latinLnBrk="0" hangingPunct="1">
              <a:lnSpc>
                <a:spcPct val="100000"/>
              </a:lnSpc>
              <a:spcBef>
                <a:spcPts val="400"/>
              </a:spcBef>
              <a:spcAft>
                <a:spcPts val="0"/>
              </a:spcAft>
              <a:buClrTx/>
              <a:buSzTx/>
              <a:buFontTx/>
              <a:buChar char="•"/>
              <a:tabLst/>
              <a:defRPr/>
            </a:pPr>
            <a:endPar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F9E22514-0D6D-4900-B20C-A642E8F5FA6E}"/>
              </a:ext>
            </a:extLst>
          </p:cNvPr>
          <p:cNvGrpSpPr/>
          <p:nvPr/>
        </p:nvGrpSpPr>
        <p:grpSpPr>
          <a:xfrm>
            <a:off x="3616381" y="3688088"/>
            <a:ext cx="2476148" cy="2541129"/>
            <a:chOff x="601416" y="3327036"/>
            <a:chExt cx="2525800" cy="3057728"/>
          </a:xfrm>
        </p:grpSpPr>
        <p:sp>
          <p:nvSpPr>
            <p:cNvPr id="56" name="Freeform: Shape 55">
              <a:extLst>
                <a:ext uri="{FF2B5EF4-FFF2-40B4-BE49-F238E27FC236}">
                  <a16:creationId xmlns:a16="http://schemas.microsoft.com/office/drawing/2014/main" id="{06D705DA-F061-4EAC-95CF-32D96709B49B}"/>
                </a:ext>
              </a:extLst>
            </p:cNvPr>
            <p:cNvSpPr/>
            <p:nvPr/>
          </p:nvSpPr>
          <p:spPr>
            <a:xfrm>
              <a:off x="601416" y="3327036"/>
              <a:ext cx="2525800" cy="666623"/>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r>
                <a:rPr lang="en-US" sz="1800" kern="0">
                  <a:gradFill>
                    <a:gsLst>
                      <a:gs pos="0">
                        <a:srgbClr val="FFFFFF"/>
                      </a:gs>
                      <a:gs pos="100000">
                        <a:srgbClr val="FFFFFF"/>
                      </a:gs>
                    </a:gsLst>
                    <a:lin ang="5400000" scaled="0"/>
                  </a:gradFill>
                  <a:latin typeface="Segoe UI"/>
                  <a:cs typeface="Segoe UI" pitchFamily="34" charset="0"/>
                </a:rPr>
                <a:t>Single instance</a:t>
              </a: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7" name="Freeform: Shape 56">
              <a:extLst>
                <a:ext uri="{FF2B5EF4-FFF2-40B4-BE49-F238E27FC236}">
                  <a16:creationId xmlns:a16="http://schemas.microsoft.com/office/drawing/2014/main" id="{26B8DA18-7B40-46E3-A1DE-70607AFB9AAE}"/>
                </a:ext>
              </a:extLst>
            </p:cNvPr>
            <p:cNvSpPr/>
            <p:nvPr/>
          </p:nvSpPr>
          <p:spPr>
            <a:xfrm>
              <a:off x="601416" y="3993659"/>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54" lvl="1" indent="-224054" defTabSz="1045583">
                <a:spcBef>
                  <a:spcPts val="400"/>
                </a:spcBef>
                <a:buFontTx/>
                <a:buChar char="•"/>
                <a:defRPr/>
              </a:pPr>
              <a:r>
                <a:rPr lang="en-US" sz="1400" kern="0">
                  <a:solidFill>
                    <a:prstClr val="black">
                      <a:hueOff val="0"/>
                      <a:satOff val="0"/>
                      <a:lumOff val="0"/>
                      <a:alphaOff val="0"/>
                    </a:prstClr>
                  </a:solidFill>
                </a:rPr>
                <a:t>SQL Server surface area (vast majority)</a:t>
              </a:r>
            </a:p>
            <a:p>
              <a:pPr marL="224054" lvl="1" indent="-224054" defTabSz="1045583">
                <a:spcBef>
                  <a:spcPts val="400"/>
                </a:spcBef>
                <a:buFontTx/>
                <a:buChar char="•"/>
                <a:defRPr/>
              </a:pPr>
              <a:r>
                <a:rPr lang="en-US" sz="1400" kern="0">
                  <a:solidFill>
                    <a:prstClr val="black">
                      <a:hueOff val="0"/>
                      <a:satOff val="0"/>
                      <a:lumOff val="0"/>
                      <a:alphaOff val="0"/>
                    </a:prstClr>
                  </a:solidFill>
                </a:rPr>
                <a:t>Native virtual network support</a:t>
              </a:r>
            </a:p>
            <a:p>
              <a:pPr marL="224054" lvl="1" indent="-224054" defTabSz="1045583">
                <a:spcBef>
                  <a:spcPts val="400"/>
                </a:spcBef>
                <a:buFontTx/>
                <a:buChar char="•"/>
                <a:defRPr/>
              </a:pPr>
              <a:r>
                <a:rPr lang="en-US" sz="1400" kern="0">
                  <a:solidFill>
                    <a:prstClr val="black">
                      <a:hueOff val="0"/>
                      <a:satOff val="0"/>
                      <a:lumOff val="0"/>
                      <a:alphaOff val="0"/>
                    </a:prstClr>
                  </a:solidFill>
                </a:rPr>
                <a:t>Fully managed service</a:t>
              </a:r>
            </a:p>
          </p:txBody>
        </p:sp>
      </p:grpSp>
      <p:grpSp>
        <p:nvGrpSpPr>
          <p:cNvPr id="8" name="Group 7">
            <a:extLst>
              <a:ext uri="{FF2B5EF4-FFF2-40B4-BE49-F238E27FC236}">
                <a16:creationId xmlns:a16="http://schemas.microsoft.com/office/drawing/2014/main" id="{33D75913-4358-40CC-860D-2418EE9C7AD1}"/>
              </a:ext>
            </a:extLst>
          </p:cNvPr>
          <p:cNvGrpSpPr/>
          <p:nvPr/>
        </p:nvGrpSpPr>
        <p:grpSpPr>
          <a:xfrm>
            <a:off x="471700" y="3688088"/>
            <a:ext cx="2476148" cy="2541129"/>
            <a:chOff x="440902" y="5054460"/>
            <a:chExt cx="2476148" cy="2541129"/>
          </a:xfrm>
        </p:grpSpPr>
        <p:sp>
          <p:nvSpPr>
            <p:cNvPr id="60" name="Freeform: Shape 59">
              <a:extLst>
                <a:ext uri="{FF2B5EF4-FFF2-40B4-BE49-F238E27FC236}">
                  <a16:creationId xmlns:a16="http://schemas.microsoft.com/office/drawing/2014/main" id="{7A10C7FC-1F89-4C4A-9C94-D8CB5695857C}"/>
                </a:ext>
              </a:extLst>
            </p:cNvPr>
            <p:cNvSpPr/>
            <p:nvPr/>
          </p:nvSpPr>
          <p:spPr>
            <a:xfrm>
              <a:off x="440902" y="5608458"/>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54" lvl="1" indent="-224054" defTabSz="1045583">
                <a:spcBef>
                  <a:spcPts val="400"/>
                </a:spcBef>
                <a:buFontTx/>
                <a:buChar char="•"/>
                <a:defRPr/>
              </a:pPr>
              <a:r>
                <a:rPr lang="en-US" sz="1400" kern="0">
                  <a:solidFill>
                    <a:prstClr val="black">
                      <a:hueOff val="0"/>
                      <a:satOff val="0"/>
                      <a:lumOff val="0"/>
                      <a:alphaOff val="0"/>
                    </a:prstClr>
                  </a:solidFill>
                </a:rPr>
                <a:t>SQL Server and OS server access</a:t>
              </a:r>
            </a:p>
            <a:p>
              <a:pPr marL="224054" lvl="1" indent="-224054" defTabSz="1045583">
                <a:spcBef>
                  <a:spcPts val="400"/>
                </a:spcBef>
                <a:buFontTx/>
                <a:buChar char="•"/>
                <a:defRPr/>
              </a:pPr>
              <a:r>
                <a:rPr lang="en-US" sz="1400" kern="0">
                  <a:solidFill>
                    <a:prstClr val="black">
                      <a:hueOff val="0"/>
                      <a:satOff val="0"/>
                      <a:lumOff val="0"/>
                      <a:alphaOff val="0"/>
                    </a:prstClr>
                  </a:solidFill>
                </a:rPr>
                <a:t>Expansive SQL And OS version support</a:t>
              </a:r>
            </a:p>
            <a:p>
              <a:pPr marL="224054" lvl="1" indent="-224054" defTabSz="1045583">
                <a:spcBef>
                  <a:spcPts val="400"/>
                </a:spcBef>
                <a:buFontTx/>
                <a:buChar char="•"/>
                <a:defRPr/>
              </a:pPr>
              <a:r>
                <a:rPr lang="en-US" sz="1400" kern="0">
                  <a:solidFill>
                    <a:prstClr val="black">
                      <a:hueOff val="0"/>
                      <a:satOff val="0"/>
                      <a:lumOff val="0"/>
                      <a:alphaOff val="0"/>
                    </a:prstClr>
                  </a:solidFill>
                </a:rPr>
                <a:t>Automated manageability features for SQL Server</a:t>
              </a:r>
            </a:p>
          </p:txBody>
        </p:sp>
        <p:sp>
          <p:nvSpPr>
            <p:cNvPr id="70" name="Freeform: Shape 69">
              <a:extLst>
                <a:ext uri="{FF2B5EF4-FFF2-40B4-BE49-F238E27FC236}">
                  <a16:creationId xmlns:a16="http://schemas.microsoft.com/office/drawing/2014/main" id="{B34713A0-BD10-40F6-8553-31EEB7E7FD8C}"/>
                </a:ext>
              </a:extLst>
            </p:cNvPr>
            <p:cNvSpPr/>
            <p:nvPr/>
          </p:nvSpPr>
          <p:spPr>
            <a:xfrm>
              <a:off x="440902" y="5054460"/>
              <a:ext cx="2476148" cy="55399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r>
                <a:rPr lang="en-US" sz="1800" kern="0">
                  <a:gradFill>
                    <a:gsLst>
                      <a:gs pos="0">
                        <a:srgbClr val="FFFFFF"/>
                      </a:gs>
                      <a:gs pos="100000">
                        <a:srgbClr val="FFFFFF"/>
                      </a:gs>
                    </a:gsLst>
                    <a:lin ang="5400000" scaled="0"/>
                  </a:gradFill>
                  <a:latin typeface="Segoe UI"/>
                  <a:cs typeface="Segoe UI" pitchFamily="34" charset="0"/>
                </a:rPr>
                <a:t>SQL virtual machine</a:t>
              </a: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0" name="Group 9">
            <a:extLst>
              <a:ext uri="{FF2B5EF4-FFF2-40B4-BE49-F238E27FC236}">
                <a16:creationId xmlns:a16="http://schemas.microsoft.com/office/drawing/2014/main" id="{50886245-05AD-49BE-9D12-21C5B5A75DE6}"/>
              </a:ext>
            </a:extLst>
          </p:cNvPr>
          <p:cNvGrpSpPr/>
          <p:nvPr/>
        </p:nvGrpSpPr>
        <p:grpSpPr>
          <a:xfrm>
            <a:off x="6563757" y="3682394"/>
            <a:ext cx="2476148" cy="2541129"/>
            <a:chOff x="6707137" y="5054460"/>
            <a:chExt cx="2476148" cy="2541129"/>
          </a:xfrm>
        </p:grpSpPr>
        <p:sp>
          <p:nvSpPr>
            <p:cNvPr id="63" name="Freeform: Shape 62">
              <a:extLst>
                <a:ext uri="{FF2B5EF4-FFF2-40B4-BE49-F238E27FC236}">
                  <a16:creationId xmlns:a16="http://schemas.microsoft.com/office/drawing/2014/main" id="{BC876974-8646-4CCF-BB23-59982B1EF2C7}"/>
                </a:ext>
              </a:extLst>
            </p:cNvPr>
            <p:cNvSpPr/>
            <p:nvPr/>
          </p:nvSpPr>
          <p:spPr>
            <a:xfrm>
              <a:off x="6707137" y="5608458"/>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54" lvl="1" indent="-224054" defTabSz="1045583">
                <a:spcBef>
                  <a:spcPts val="400"/>
                </a:spcBef>
                <a:buFontTx/>
                <a:buChar char="•"/>
                <a:defRPr/>
              </a:pPr>
              <a:r>
                <a:rPr lang="en-US" sz="1400" kern="0" dirty="0">
                  <a:solidFill>
                    <a:schemeClr val="tx2"/>
                  </a:solidFill>
                </a:rPr>
                <a:t>Hyperscale storage (up to 100TB)</a:t>
              </a:r>
            </a:p>
            <a:p>
              <a:pPr marL="224054" lvl="1" indent="-224054" defTabSz="1045583">
                <a:spcBef>
                  <a:spcPts val="400"/>
                </a:spcBef>
                <a:buFontTx/>
                <a:buChar char="•"/>
                <a:defRPr/>
              </a:pPr>
              <a:r>
                <a:rPr lang="en-US" sz="1400" kern="0" dirty="0">
                  <a:solidFill>
                    <a:schemeClr val="tx2"/>
                  </a:solidFill>
                </a:rPr>
                <a:t>Serverless compute</a:t>
              </a:r>
            </a:p>
            <a:p>
              <a:pPr marL="224054" lvl="1" indent="-224054" defTabSz="1045583">
                <a:spcBef>
                  <a:spcPts val="400"/>
                </a:spcBef>
                <a:buFontTx/>
                <a:buChar char="•"/>
                <a:defRPr/>
              </a:pPr>
              <a:r>
                <a:rPr lang="en-US" sz="1400" kern="0" dirty="0">
                  <a:solidFill>
                    <a:prstClr val="black">
                      <a:hueOff val="0"/>
                      <a:satOff val="0"/>
                      <a:lumOff val="0"/>
                      <a:alphaOff val="0"/>
                    </a:prstClr>
                  </a:solidFill>
                </a:rPr>
                <a:t>Fully managed service</a:t>
              </a:r>
            </a:p>
          </p:txBody>
        </p:sp>
        <p:sp>
          <p:nvSpPr>
            <p:cNvPr id="71" name="Freeform: Shape 70">
              <a:extLst>
                <a:ext uri="{FF2B5EF4-FFF2-40B4-BE49-F238E27FC236}">
                  <a16:creationId xmlns:a16="http://schemas.microsoft.com/office/drawing/2014/main" id="{41E5767C-8C90-4EA0-9231-9774F012D450}"/>
                </a:ext>
              </a:extLst>
            </p:cNvPr>
            <p:cNvSpPr/>
            <p:nvPr/>
          </p:nvSpPr>
          <p:spPr>
            <a:xfrm>
              <a:off x="6707137" y="5054460"/>
              <a:ext cx="2476148" cy="55399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r>
                <a:rPr lang="en-US" sz="1800" kern="0">
                  <a:gradFill>
                    <a:gsLst>
                      <a:gs pos="0">
                        <a:srgbClr val="FFFFFF"/>
                      </a:gs>
                      <a:gs pos="100000">
                        <a:srgbClr val="FFFFFF"/>
                      </a:gs>
                    </a:gsLst>
                    <a:lin ang="5400000" scaled="0"/>
                  </a:gradFill>
                  <a:latin typeface="Segoe UI"/>
                  <a:cs typeface="Segoe UI" pitchFamily="34" charset="0"/>
                </a:rPr>
                <a:t>Single database</a:t>
              </a: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1" name="Group 10">
            <a:extLst>
              <a:ext uri="{FF2B5EF4-FFF2-40B4-BE49-F238E27FC236}">
                <a16:creationId xmlns:a16="http://schemas.microsoft.com/office/drawing/2014/main" id="{5C28E9F9-09F0-4B11-852B-0B5A86721EAB}"/>
              </a:ext>
            </a:extLst>
          </p:cNvPr>
          <p:cNvGrpSpPr/>
          <p:nvPr/>
        </p:nvGrpSpPr>
        <p:grpSpPr>
          <a:xfrm>
            <a:off x="9287187" y="3682394"/>
            <a:ext cx="2476148" cy="2535202"/>
            <a:chOff x="9410103" y="5030740"/>
            <a:chExt cx="2476148" cy="2535202"/>
          </a:xfrm>
        </p:grpSpPr>
        <p:sp>
          <p:nvSpPr>
            <p:cNvPr id="66" name="Freeform: Shape 65">
              <a:extLst>
                <a:ext uri="{FF2B5EF4-FFF2-40B4-BE49-F238E27FC236}">
                  <a16:creationId xmlns:a16="http://schemas.microsoft.com/office/drawing/2014/main" id="{9E25DC74-AFDF-4BB6-B6A1-A5557826835C}"/>
                </a:ext>
              </a:extLst>
            </p:cNvPr>
            <p:cNvSpPr/>
            <p:nvPr/>
          </p:nvSpPr>
          <p:spPr>
            <a:xfrm>
              <a:off x="9410103" y="5578811"/>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54" lvl="1" indent="-224054" defTabSz="1045583">
                <a:spcBef>
                  <a:spcPts val="400"/>
                </a:spcBef>
                <a:buFontTx/>
                <a:buChar char="•"/>
                <a:defRPr/>
              </a:pPr>
              <a:r>
                <a:rPr lang="en-US" sz="1400" kern="0">
                  <a:solidFill>
                    <a:prstClr val="black">
                      <a:hueOff val="0"/>
                      <a:satOff val="0"/>
                      <a:lumOff val="0"/>
                      <a:alphaOff val="0"/>
                    </a:prstClr>
                  </a:solidFill>
                </a:rPr>
                <a:t>Resource sharing between multiple databases to price optimize</a:t>
              </a:r>
            </a:p>
            <a:p>
              <a:pPr marL="224054" lvl="1" indent="-224054" defTabSz="1045583">
                <a:spcBef>
                  <a:spcPts val="400"/>
                </a:spcBef>
                <a:buFontTx/>
                <a:buChar char="•"/>
                <a:defRPr/>
              </a:pPr>
              <a:r>
                <a:rPr lang="en-US" sz="1400" kern="0">
                  <a:solidFill>
                    <a:prstClr val="black">
                      <a:hueOff val="0"/>
                      <a:satOff val="0"/>
                      <a:lumOff val="0"/>
                      <a:alphaOff val="0"/>
                    </a:prstClr>
                  </a:solidFill>
                </a:rPr>
                <a:t>Simplified performance management for multiple databases</a:t>
              </a:r>
            </a:p>
            <a:p>
              <a:pPr marL="224054" lvl="1" indent="-224054" defTabSz="1045583">
                <a:spcBef>
                  <a:spcPts val="400"/>
                </a:spcBef>
                <a:buFontTx/>
                <a:buChar char="•"/>
                <a:defRPr/>
              </a:pPr>
              <a:r>
                <a:rPr lang="en-US" sz="1400" kern="0">
                  <a:solidFill>
                    <a:prstClr val="black">
                      <a:hueOff val="0"/>
                      <a:satOff val="0"/>
                      <a:lumOff val="0"/>
                      <a:alphaOff val="0"/>
                    </a:prstClr>
                  </a:solidFill>
                </a:rPr>
                <a:t>Fully managed service</a:t>
              </a:r>
            </a:p>
          </p:txBody>
        </p:sp>
        <p:sp>
          <p:nvSpPr>
            <p:cNvPr id="72" name="Freeform: Shape 71">
              <a:extLst>
                <a:ext uri="{FF2B5EF4-FFF2-40B4-BE49-F238E27FC236}">
                  <a16:creationId xmlns:a16="http://schemas.microsoft.com/office/drawing/2014/main" id="{6A3E98E8-98F7-44EE-828C-60FA817351FC}"/>
                </a:ext>
              </a:extLst>
            </p:cNvPr>
            <p:cNvSpPr/>
            <p:nvPr/>
          </p:nvSpPr>
          <p:spPr>
            <a:xfrm>
              <a:off x="9410103" y="5030740"/>
              <a:ext cx="2476148" cy="55399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r>
                <a:rPr lang="en-US" sz="1800" kern="0">
                  <a:gradFill>
                    <a:gsLst>
                      <a:gs pos="0">
                        <a:srgbClr val="FFFFFF"/>
                      </a:gs>
                      <a:gs pos="100000">
                        <a:srgbClr val="FFFFFF"/>
                      </a:gs>
                    </a:gsLst>
                    <a:lin ang="5400000" scaled="0"/>
                  </a:gradFill>
                  <a:latin typeface="Segoe UI"/>
                  <a:cs typeface="Segoe UI" pitchFamily="34" charset="0"/>
                </a:rPr>
                <a:t>Elastic pool</a:t>
              </a: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9" name="Group 18">
            <a:extLst>
              <a:ext uri="{FF2B5EF4-FFF2-40B4-BE49-F238E27FC236}">
                <a16:creationId xmlns:a16="http://schemas.microsoft.com/office/drawing/2014/main" id="{5D6DEA7D-E577-425D-9FF1-04CCC0720278}"/>
              </a:ext>
            </a:extLst>
          </p:cNvPr>
          <p:cNvGrpSpPr/>
          <p:nvPr/>
        </p:nvGrpSpPr>
        <p:grpSpPr>
          <a:xfrm>
            <a:off x="8368351" y="1715968"/>
            <a:ext cx="1389103" cy="1075794"/>
            <a:chOff x="8390455" y="1655507"/>
            <a:chExt cx="1389103" cy="1075794"/>
          </a:xfrm>
        </p:grpSpPr>
        <p:pic>
          <p:nvPicPr>
            <p:cNvPr id="7" name="Picture 6" descr="A close up of a sign&#10;&#10;Description automatically generated">
              <a:extLst>
                <a:ext uri="{FF2B5EF4-FFF2-40B4-BE49-F238E27FC236}">
                  <a16:creationId xmlns:a16="http://schemas.microsoft.com/office/drawing/2014/main" id="{6EEAB308-B856-4BCD-A750-DA2DE5F427D9}"/>
                </a:ext>
              </a:extLst>
            </p:cNvPr>
            <p:cNvPicPr>
              <a:picLocks noChangeAspect="1"/>
            </p:cNvPicPr>
            <p:nvPr/>
          </p:nvPicPr>
          <p:blipFill>
            <a:blip r:embed="rId3"/>
            <a:stretch>
              <a:fillRect/>
            </a:stretch>
          </p:blipFill>
          <p:spPr>
            <a:xfrm>
              <a:off x="8390455" y="1655507"/>
              <a:ext cx="1114902" cy="877986"/>
            </a:xfrm>
            <a:prstGeom prst="rect">
              <a:avLst/>
            </a:prstGeom>
          </p:spPr>
        </p:pic>
        <p:sp>
          <p:nvSpPr>
            <p:cNvPr id="42" name="Freeform 146">
              <a:extLst>
                <a:ext uri="{FF2B5EF4-FFF2-40B4-BE49-F238E27FC236}">
                  <a16:creationId xmlns:a16="http://schemas.microsoft.com/office/drawing/2014/main" id="{5B04D1B5-415B-4496-9FEF-1058D618F204}"/>
                </a:ext>
              </a:extLst>
            </p:cNvPr>
            <p:cNvSpPr>
              <a:spLocks noChangeAspect="1"/>
            </p:cNvSpPr>
            <p:nvPr/>
          </p:nvSpPr>
          <p:spPr bwMode="auto">
            <a:xfrm>
              <a:off x="8983750" y="2245471"/>
              <a:ext cx="795808" cy="48583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pic>
        <p:nvPicPr>
          <p:cNvPr id="40" name="Picture 39">
            <a:extLst>
              <a:ext uri="{FF2B5EF4-FFF2-40B4-BE49-F238E27FC236}">
                <a16:creationId xmlns:a16="http://schemas.microsoft.com/office/drawing/2014/main" id="{0A14F91C-4FF7-4914-BAC5-E7347232EE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6552" y="1762028"/>
            <a:ext cx="795805" cy="1048588"/>
          </a:xfrm>
          <a:prstGeom prst="rect">
            <a:avLst/>
          </a:prstGeom>
        </p:spPr>
      </p:pic>
    </p:spTree>
    <p:extLst>
      <p:ext uri="{BB962C8B-B14F-4D97-AF65-F5344CB8AC3E}">
        <p14:creationId xmlns:p14="http://schemas.microsoft.com/office/powerpoint/2010/main" val="241063039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B0B7A0-A089-4254-8F0D-2603A5B6C966}"/>
              </a:ext>
            </a:extLst>
          </p:cNvPr>
          <p:cNvPicPr>
            <a:picLocks noChangeAspect="1"/>
          </p:cNvPicPr>
          <p:nvPr/>
        </p:nvPicPr>
        <p:blipFill rotWithShape="1">
          <a:blip r:embed="rId3">
            <a:extLst>
              <a:ext uri="{28A0092B-C50C-407E-A947-70E740481C1C}">
                <a14:useLocalDpi xmlns:a14="http://schemas.microsoft.com/office/drawing/2010/main" val="0"/>
              </a:ext>
            </a:extLst>
          </a:blip>
          <a:srcRect l="4874" r="6581"/>
          <a:stretch/>
        </p:blipFill>
        <p:spPr>
          <a:xfrm>
            <a:off x="5914768" y="0"/>
            <a:ext cx="6277232" cy="5684837"/>
          </a:xfrm>
          <a:prstGeom prst="rect">
            <a:avLst/>
          </a:prstGeom>
        </p:spPr>
      </p:pic>
      <p:sp>
        <p:nvSpPr>
          <p:cNvPr id="26" name="Title 25"/>
          <p:cNvSpPr>
            <a:spLocks noGrp="1"/>
          </p:cNvSpPr>
          <p:nvPr>
            <p:ph type="ctrTitle"/>
          </p:nvPr>
        </p:nvSpPr>
        <p:spPr>
          <a:xfrm>
            <a:off x="536967" y="658718"/>
            <a:ext cx="4932575" cy="1043599"/>
          </a:xfrm>
        </p:spPr>
        <p:txBody>
          <a:bodyPr/>
          <a:lstStyle/>
          <a:p>
            <a:r>
              <a:rPr lang="en-US" dirty="0"/>
              <a:t>The Allscripts prescription</a:t>
            </a:r>
            <a:br>
              <a:rPr lang="en-US" dirty="0"/>
            </a:br>
            <a:r>
              <a:rPr lang="en-US" dirty="0"/>
              <a:t>for agility: lift and shift to </a:t>
            </a:r>
            <a:br>
              <a:rPr lang="en-US" dirty="0"/>
            </a:br>
            <a:r>
              <a:rPr lang="en-US" dirty="0"/>
              <a:t>the cloud</a:t>
            </a:r>
          </a:p>
        </p:txBody>
      </p:sp>
      <p:sp>
        <p:nvSpPr>
          <p:cNvPr id="27" name="Text Placeholder 26"/>
          <p:cNvSpPr>
            <a:spLocks noGrp="1"/>
          </p:cNvSpPr>
          <p:nvPr>
            <p:ph type="body" sz="quarter" idx="11"/>
          </p:nvPr>
        </p:nvSpPr>
        <p:spPr>
          <a:xfrm>
            <a:off x="626430" y="3026887"/>
            <a:ext cx="4294486" cy="2399355"/>
          </a:xfrm>
        </p:spPr>
        <p:txBody>
          <a:bodyPr/>
          <a:lstStyle/>
          <a:p>
            <a:r>
              <a:rPr lang="en-US" dirty="0"/>
              <a:t>Allscripts is a leading healthcare software manufacturer, serving physician practices, hospitals, health plans, and Big Pharma. To transform its applications frequently and host them securely and reliably, Allscripts has started to use Microsoft Azure. </a:t>
            </a:r>
            <a:r>
              <a:rPr lang="en-US" dirty="0">
                <a:highlight>
                  <a:srgbClr val="00FFFF"/>
                </a:highlight>
              </a:rPr>
              <a:t>In just three weeks, the company lifted and shifted dozens of acquired applications running on 1,000 virtual machines to Azure with Azure Site Recovery</a:t>
            </a:r>
            <a:r>
              <a:rPr lang="en-US" dirty="0"/>
              <a:t>. Allscripts also develops software in Azure and realizes dramatic time-to-market gains and savings by using the Azure platform as a service offering.</a:t>
            </a:r>
          </a:p>
        </p:txBody>
      </p:sp>
      <p:sp>
        <p:nvSpPr>
          <p:cNvPr id="16" name="Text Placeholder 15"/>
          <p:cNvSpPr>
            <a:spLocks noGrp="1"/>
          </p:cNvSpPr>
          <p:nvPr>
            <p:ph type="body" sz="quarter" idx="31"/>
          </p:nvPr>
        </p:nvSpPr>
        <p:spPr>
          <a:xfrm>
            <a:off x="7664684" y="6143998"/>
            <a:ext cx="805425" cy="463954"/>
          </a:xfrm>
        </p:spPr>
        <p:txBody>
          <a:bodyPr/>
          <a:lstStyle/>
          <a:p>
            <a:r>
              <a:rPr lang="en-US"/>
              <a:t>United States</a:t>
            </a:r>
          </a:p>
          <a:p>
            <a:endParaRPr lang="en-US"/>
          </a:p>
        </p:txBody>
      </p:sp>
      <p:sp>
        <p:nvSpPr>
          <p:cNvPr id="19" name="Text Placeholder 18"/>
          <p:cNvSpPr>
            <a:spLocks noGrp="1"/>
          </p:cNvSpPr>
          <p:nvPr>
            <p:ph type="body" sz="quarter" idx="32"/>
          </p:nvPr>
        </p:nvSpPr>
        <p:spPr>
          <a:xfrm>
            <a:off x="6530282" y="6143998"/>
            <a:ext cx="879812" cy="463954"/>
          </a:xfrm>
        </p:spPr>
        <p:txBody>
          <a:bodyPr/>
          <a:lstStyle/>
          <a:p>
            <a:r>
              <a:rPr lang="en-US" dirty="0"/>
              <a:t>Partner professional services</a:t>
            </a:r>
          </a:p>
          <a:p>
            <a:endParaRPr lang="en-US" dirty="0"/>
          </a:p>
        </p:txBody>
      </p:sp>
      <p:sp>
        <p:nvSpPr>
          <p:cNvPr id="20" name="Text Placeholder 19"/>
          <p:cNvSpPr>
            <a:spLocks noGrp="1"/>
          </p:cNvSpPr>
          <p:nvPr>
            <p:ph type="body" sz="quarter" idx="33"/>
          </p:nvPr>
        </p:nvSpPr>
        <p:spPr>
          <a:xfrm>
            <a:off x="5008937" y="6143998"/>
            <a:ext cx="988642" cy="463954"/>
          </a:xfrm>
        </p:spPr>
        <p:txBody>
          <a:bodyPr/>
          <a:lstStyle/>
          <a:p>
            <a:r>
              <a:rPr lang="en-US"/>
              <a:t>10,000 employees</a:t>
            </a:r>
          </a:p>
          <a:p>
            <a:endParaRPr lang="en-US"/>
          </a:p>
        </p:txBody>
      </p:sp>
      <p:sp>
        <p:nvSpPr>
          <p:cNvPr id="21" name="Text Placeholder 20"/>
          <p:cNvSpPr>
            <a:spLocks noGrp="1"/>
          </p:cNvSpPr>
          <p:nvPr>
            <p:ph type="body" sz="quarter" idx="34"/>
          </p:nvPr>
        </p:nvSpPr>
        <p:spPr>
          <a:xfrm>
            <a:off x="3196754" y="6143998"/>
            <a:ext cx="1481467" cy="676749"/>
          </a:xfrm>
        </p:spPr>
        <p:txBody>
          <a:bodyPr/>
          <a:lstStyle/>
          <a:p>
            <a:r>
              <a:rPr lang="en-US" dirty="0"/>
              <a:t>Microsoft Azure</a:t>
            </a:r>
          </a:p>
          <a:p>
            <a:r>
              <a:rPr lang="en-US" dirty="0"/>
              <a:t>Azure Site Recovery</a:t>
            </a:r>
          </a:p>
          <a:p>
            <a:r>
              <a:rPr lang="en-US" dirty="0"/>
              <a:t>Azure SQL Database</a:t>
            </a:r>
          </a:p>
          <a:p>
            <a:r>
              <a:rPr lang="en-US" dirty="0"/>
              <a:t>Azure Virtual Machines</a:t>
            </a:r>
          </a:p>
          <a:p>
            <a:r>
              <a:rPr lang="en-US" dirty="0"/>
              <a:t>Azure Cosmos DB</a:t>
            </a:r>
          </a:p>
          <a:p>
            <a:endParaRPr lang="en-US" dirty="0"/>
          </a:p>
        </p:txBody>
      </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1313" y="4990385"/>
            <a:ext cx="1549400" cy="694452"/>
          </a:xfrm>
          <a:prstGeom prst="rect">
            <a:avLst/>
          </a:prstGeom>
        </p:spPr>
      </p:pic>
      <p:pic>
        <p:nvPicPr>
          <p:cNvPr id="25" name="Picture 24">
            <a:hlinkClick r:id="rId5"/>
          </p:cNvPr>
          <p:cNvPicPr>
            <a:picLocks noChangeAspect="1"/>
          </p:cNvPicPr>
          <p:nvPr/>
        </p:nvPicPr>
        <p:blipFill>
          <a:blip r:embed="rId6"/>
          <a:stretch>
            <a:fillRect/>
          </a:stretch>
        </p:blipFill>
        <p:spPr>
          <a:xfrm>
            <a:off x="11244186" y="6034965"/>
            <a:ext cx="339976" cy="374845"/>
          </a:xfrm>
          <a:prstGeom prst="rect">
            <a:avLst/>
          </a:prstGeom>
        </p:spPr>
      </p:pic>
      <p:pic>
        <p:nvPicPr>
          <p:cNvPr id="4" name="Picture 3" descr="A close up of a sign&#10;&#10;Description generated with very high confidence">
            <a:extLst>
              <a:ext uri="{FF2B5EF4-FFF2-40B4-BE49-F238E27FC236}">
                <a16:creationId xmlns:a16="http://schemas.microsoft.com/office/drawing/2014/main" id="{FE7D417E-E157-4C70-B250-702AEBD23B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6295" y="6077577"/>
            <a:ext cx="2119915" cy="435682"/>
          </a:xfrm>
          <a:prstGeom prst="rect">
            <a:avLst/>
          </a:prstGeom>
        </p:spPr>
      </p:pic>
    </p:spTree>
    <p:extLst>
      <p:ext uri="{BB962C8B-B14F-4D97-AF65-F5344CB8AC3E}">
        <p14:creationId xmlns:p14="http://schemas.microsoft.com/office/powerpoint/2010/main" val="2354477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E3BA4-3331-45CA-8929-8C2A7434CBB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89192" y="0"/>
            <a:ext cx="6102808" cy="6858000"/>
          </a:xfrm>
          <a:prstGeom prst="rect">
            <a:avLst/>
          </a:prstGeom>
        </p:spPr>
      </p:pic>
      <p:sp>
        <p:nvSpPr>
          <p:cNvPr id="10" name="Title 9">
            <a:extLst>
              <a:ext uri="{FF2B5EF4-FFF2-40B4-BE49-F238E27FC236}">
                <a16:creationId xmlns:a16="http://schemas.microsoft.com/office/drawing/2014/main" id="{4CF93728-79F1-4452-BFF8-860DE18FF3C4}"/>
              </a:ext>
            </a:extLst>
          </p:cNvPr>
          <p:cNvSpPr>
            <a:spLocks noGrp="1"/>
          </p:cNvSpPr>
          <p:nvPr>
            <p:ph type="title"/>
          </p:nvPr>
        </p:nvSpPr>
        <p:spPr>
          <a:xfrm>
            <a:off x="455995" y="356840"/>
            <a:ext cx="5541959" cy="666726"/>
          </a:xfrm>
        </p:spPr>
        <p:txBody>
          <a:bodyPr/>
          <a:lstStyle/>
          <a:p>
            <a:pPr lvl="0"/>
            <a:r>
              <a:rPr lang="en-US" dirty="0"/>
              <a:t>Komatsu achieves breakthrough performance gains and savings with Azure SQL Database Managed Instance</a:t>
            </a:r>
          </a:p>
        </p:txBody>
      </p:sp>
      <p:sp>
        <p:nvSpPr>
          <p:cNvPr id="17" name="Text Placeholder 2">
            <a:extLst>
              <a:ext uri="{FF2B5EF4-FFF2-40B4-BE49-F238E27FC236}">
                <a16:creationId xmlns:a16="http://schemas.microsoft.com/office/drawing/2014/main" id="{C74FE2CD-47C2-4F9B-8ED5-DD1DDA0045CC}"/>
              </a:ext>
            </a:extLst>
          </p:cNvPr>
          <p:cNvSpPr>
            <a:spLocks noGrp="1"/>
          </p:cNvSpPr>
          <p:nvPr>
            <p:ph type="body" sz="quarter" idx="13"/>
          </p:nvPr>
        </p:nvSpPr>
        <p:spPr>
          <a:xfrm>
            <a:off x="455994" y="2477923"/>
            <a:ext cx="4822952" cy="3162532"/>
          </a:xfrm>
        </p:spPr>
        <p:txBody>
          <a:bodyPr/>
          <a:lstStyle/>
          <a:p>
            <a:pPr lvl="0"/>
            <a:r>
              <a:rPr lang="en-US" sz="1600" dirty="0"/>
              <a:t>Challenge</a:t>
            </a:r>
          </a:p>
          <a:p>
            <a:pPr lvl="1"/>
            <a:r>
              <a:rPr lang="en-US" sz="1600" dirty="0"/>
              <a:t>Had multiple mainframe applications for different types of data, and needed to consolidate them into a single system so that different parts of the organization can easily get a holistic view of data from different sources</a:t>
            </a:r>
          </a:p>
          <a:p>
            <a:pPr lvl="0"/>
            <a:endParaRPr lang="en-US" sz="1600" dirty="0"/>
          </a:p>
          <a:p>
            <a:pPr lvl="0"/>
            <a:r>
              <a:rPr lang="en-US" sz="1600" dirty="0"/>
              <a:t>Impact</a:t>
            </a:r>
          </a:p>
          <a:p>
            <a:pPr lvl="1"/>
            <a:r>
              <a:rPr lang="en-US" dirty="0">
                <a:highlight>
                  <a:srgbClr val="00FFFF"/>
                </a:highlight>
              </a:rPr>
              <a:t>Moved</a:t>
            </a:r>
            <a:r>
              <a:rPr lang="en-US" dirty="0"/>
              <a:t> the entire database and the Discovery Hub analytics implementation </a:t>
            </a:r>
            <a:r>
              <a:rPr lang="en-US" dirty="0">
                <a:highlight>
                  <a:srgbClr val="00FFFF"/>
                </a:highlight>
              </a:rPr>
              <a:t>to Azure SQL Database Managed Instance in less than two weeks, and since then we’ve seen a 49 percent cost reduction and 25 to 30 percent performance gains</a:t>
            </a:r>
            <a:r>
              <a:rPr lang="en-US" dirty="0"/>
              <a:t>.</a:t>
            </a:r>
          </a:p>
        </p:txBody>
      </p:sp>
      <p:sp>
        <p:nvSpPr>
          <p:cNvPr id="11" name="Rectangle 10">
            <a:extLst>
              <a:ext uri="{FF2B5EF4-FFF2-40B4-BE49-F238E27FC236}">
                <a16:creationId xmlns:a16="http://schemas.microsoft.com/office/drawing/2014/main" id="{A9174F63-D07E-478F-A7AD-F4284143098C}"/>
              </a:ext>
            </a:extLst>
          </p:cNvPr>
          <p:cNvSpPr/>
          <p:nvPr/>
        </p:nvSpPr>
        <p:spPr bwMode="auto">
          <a:xfrm>
            <a:off x="6096000" y="2550886"/>
            <a:ext cx="6096000" cy="4307114"/>
          </a:xfrm>
          <a:prstGeom prst="rect">
            <a:avLst/>
          </a:prstGeom>
          <a:gradFill>
            <a:gsLst>
              <a:gs pos="50000">
                <a:srgbClr val="505050">
                  <a:lumMod val="50000"/>
                  <a:alpha val="70000"/>
                </a:srgbClr>
              </a:gs>
              <a:gs pos="0">
                <a:srgbClr val="505050">
                  <a:lumMod val="50000"/>
                  <a:alpha val="0"/>
                </a:srgbClr>
              </a:gs>
              <a:gs pos="100000">
                <a:srgbClr val="505050">
                  <a:lumMod val="50000"/>
                  <a:alpha val="75000"/>
                </a:srgbClr>
              </a:gs>
            </a:gsLst>
            <a:lin ang="5400000" scaled="1"/>
          </a:gra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auto" latinLnBrk="0" hangingPunct="1">
              <a:lnSpc>
                <a:spcPct val="9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04AFEC8D-1F3C-4EF2-89D0-92CD502B298B}"/>
              </a:ext>
            </a:extLst>
          </p:cNvPr>
          <p:cNvSpPr txBox="1"/>
          <p:nvPr/>
        </p:nvSpPr>
        <p:spPr>
          <a:xfrm>
            <a:off x="6483365" y="2587356"/>
            <a:ext cx="5407751" cy="3877408"/>
          </a:xfrm>
          <a:prstGeom prst="rect">
            <a:avLst/>
          </a:prstGeom>
          <a:noFill/>
        </p:spPr>
        <p:txBody>
          <a:bodyPr wrap="square" rtlCol="0" anchor="b">
            <a:spAutoFit/>
          </a:bodyPr>
          <a:lstStyle/>
          <a:p>
            <a:pPr marL="0" marR="0" lvl="0" indent="0" algn="l" defTabSz="896181" rtl="0" eaLnBrk="1" fontAlgn="auto" latinLnBrk="0" hangingPunct="1">
              <a:lnSpc>
                <a:spcPct val="100000"/>
              </a:lnSpc>
              <a:spcBef>
                <a:spcPts val="0"/>
              </a:spcBef>
              <a:spcAft>
                <a:spcPts val="0"/>
              </a:spcAft>
              <a:buClrTx/>
              <a:buSzTx/>
              <a:buFontTx/>
              <a:buNone/>
              <a:tabLst/>
              <a:defRPr/>
            </a:pPr>
            <a:r>
              <a:rPr kumimoji="0" lang="en-IN" sz="2353"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r>
              <a:rPr kumimoji="0" lang="en-US" sz="2400" b="0" i="0" u="none" strike="noStrike" kern="1200" cap="none" spc="0" normalizeH="0" baseline="0" noProof="0" dirty="0">
                <a:ln>
                  <a:noFill/>
                </a:ln>
                <a:solidFill>
                  <a:srgbClr val="FFFFFF"/>
                </a:solidFill>
                <a:effectLst/>
                <a:uLnTx/>
                <a:uFillTx/>
                <a:latin typeface="Segoe UI"/>
                <a:ea typeface="+mn-ea"/>
                <a:cs typeface="+mn-cs"/>
              </a:rPr>
              <a:t>We determined Azure SQL Database Managed Instance was the best choice for us in terms of scalability, cost, and performance.… We’ve seen a 49 percent cost reduction and 25 to 30 percent performance gains</a:t>
            </a:r>
            <a:r>
              <a:rPr kumimoji="0" lang="en-US" sz="1800" b="0" i="0" u="none" strike="noStrike" kern="1200" cap="none" spc="0" normalizeH="0" baseline="0" noProof="0" dirty="0">
                <a:ln>
                  <a:noFill/>
                </a:ln>
                <a:solidFill>
                  <a:srgbClr val="3C3C41"/>
                </a:solidFill>
                <a:effectLst/>
                <a:uLnTx/>
                <a:uFillTx/>
                <a:latin typeface="Segoe UI"/>
                <a:ea typeface="+mn-ea"/>
                <a:cs typeface="+mn-cs"/>
              </a:rPr>
              <a:t>.</a:t>
            </a:r>
            <a:r>
              <a:rPr kumimoji="0" lang="en-IN" sz="2353"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p>
          <a:p>
            <a:pPr marL="0" marR="0" lvl="0" indent="0" algn="l" defTabSz="896181"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panose="020B0502040204020203" pitchFamily="34" charset="0"/>
                <a:ea typeface="Segoe UI Semilight" charset="0"/>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Nipun Sharma: Analytics Architect, Business Technology and Systems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Komatsu Australia</a:t>
            </a:r>
          </a:p>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961" b="0" i="1" u="none" strike="noStrike" kern="1200" cap="none" spc="0" normalizeH="0" baseline="0" noProof="0" dirty="0">
              <a:ln>
                <a:noFill/>
              </a:ln>
              <a:solidFill>
                <a:srgbClr val="FFFFFF"/>
              </a:solidFill>
              <a:effectLst/>
              <a:uLnTx/>
              <a:uFillTx/>
              <a:latin typeface="Segoe UI" panose="020B0502040204020203" pitchFamily="34" charset="0"/>
              <a:ea typeface="Segoe UI Semilight" charset="0"/>
              <a:cs typeface="Segoe UI" panose="020B0502040204020203" pitchFamily="34" charset="0"/>
            </a:endParaRPr>
          </a:p>
        </p:txBody>
      </p:sp>
    </p:spTree>
    <p:extLst>
      <p:ext uri="{BB962C8B-B14F-4D97-AF65-F5344CB8AC3E}">
        <p14:creationId xmlns:p14="http://schemas.microsoft.com/office/powerpoint/2010/main" val="48308415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0">
            <a:extLst>
              <a:ext uri="{FF2B5EF4-FFF2-40B4-BE49-F238E27FC236}">
                <a16:creationId xmlns:a16="http://schemas.microsoft.com/office/drawing/2014/main" id="{BAF4EFC0-43F9-47D5-8B5A-C32EB883B828}"/>
              </a:ext>
            </a:extLst>
          </p:cNvPr>
          <p:cNvPicPr>
            <a:picLocks noChangeAspect="1"/>
          </p:cNvPicPr>
          <p:nvPr/>
        </p:nvPicPr>
        <p:blipFill>
          <a:blip r:embed="rId3">
            <a:extLst>
              <a:ext uri="{28A0092B-C50C-407E-A947-70E740481C1C}">
                <a14:useLocalDpi xmlns:a14="http://schemas.microsoft.com/office/drawing/2010/main" val="0"/>
              </a:ext>
            </a:extLst>
          </a:blip>
          <a:srcRect l="86" r="86"/>
          <a:stretch>
            <a:fillRect/>
          </a:stretch>
        </p:blipFill>
        <p:spPr>
          <a:xfrm>
            <a:off x="3330" y="488"/>
            <a:ext cx="12192000" cy="2989910"/>
          </a:xfrm>
          <a:prstGeom prst="rect">
            <a:avLst/>
          </a:prstGeom>
          <a:solidFill>
            <a:srgbClr val="0070C0"/>
          </a:solidFill>
        </p:spPr>
      </p:pic>
      <p:sp>
        <p:nvSpPr>
          <p:cNvPr id="2" name="Title 1">
            <a:extLst>
              <a:ext uri="{FF2B5EF4-FFF2-40B4-BE49-F238E27FC236}">
                <a16:creationId xmlns:a16="http://schemas.microsoft.com/office/drawing/2014/main" id="{126620C7-BF66-452E-B8F0-EA5AA86DAC9B}"/>
              </a:ext>
            </a:extLst>
          </p:cNvPr>
          <p:cNvSpPr>
            <a:spLocks noGrp="1"/>
          </p:cNvSpPr>
          <p:nvPr>
            <p:ph type="ctrTitle"/>
          </p:nvPr>
        </p:nvSpPr>
        <p:spPr>
          <a:xfrm>
            <a:off x="422742" y="3404883"/>
            <a:ext cx="3978805" cy="2064999"/>
          </a:xfrm>
        </p:spPr>
        <p:txBody>
          <a:bodyPr/>
          <a:lstStyle/>
          <a:p>
            <a:pPr lvl="0"/>
            <a:r>
              <a:rPr lang="en-US" sz="2745" dirty="0">
                <a:solidFill>
                  <a:srgbClr val="3C3C41"/>
                </a:solidFill>
                <a:latin typeface="Segoe UI Light"/>
              </a:rPr>
              <a:t>AccuWeather weathers the storm with Azure</a:t>
            </a:r>
            <a:endParaRPr lang="en-US" sz="2745" spc="0" dirty="0">
              <a:ln>
                <a:noFill/>
              </a:ln>
              <a:solidFill>
                <a:srgbClr val="3C3C41"/>
              </a:solidFill>
              <a:latin typeface="Segoe UI Light"/>
            </a:endParaRPr>
          </a:p>
        </p:txBody>
      </p:sp>
      <p:sp>
        <p:nvSpPr>
          <p:cNvPr id="12" name="Text Placeholder 11">
            <a:extLst>
              <a:ext uri="{FF2B5EF4-FFF2-40B4-BE49-F238E27FC236}">
                <a16:creationId xmlns:a16="http://schemas.microsoft.com/office/drawing/2014/main" id="{2FB2653F-3A11-42E7-8DBF-4B5BEB2A2FE7}"/>
              </a:ext>
            </a:extLst>
          </p:cNvPr>
          <p:cNvSpPr>
            <a:spLocks noGrp="1"/>
          </p:cNvSpPr>
          <p:nvPr>
            <p:ph type="body" sz="quarter" idx="11"/>
          </p:nvPr>
        </p:nvSpPr>
        <p:spPr>
          <a:xfrm>
            <a:off x="4683568" y="3145299"/>
            <a:ext cx="7245778" cy="2064999"/>
          </a:xfrm>
        </p:spPr>
        <p:txBody>
          <a:bodyPr/>
          <a:lstStyle/>
          <a:p>
            <a:r>
              <a:rPr lang="en-US" dirty="0">
                <a:latin typeface="+mn-lt"/>
              </a:rPr>
              <a:t>The company first moved its API business to Azure. AccuWeather sells a host of weather-related APIs that news outlets and other companies plug into their enterprise resource planning, customer relationship management, and other business applications. The company receives more than 40 billion API calls a day for weather information, and Azure provides a more scalable, cost-effective way to manage this service.</a:t>
            </a:r>
          </a:p>
          <a:p>
            <a:r>
              <a:rPr lang="en-US" dirty="0">
                <a:latin typeface="+mn-lt"/>
              </a:rPr>
              <a:t>Next the company moved its big data storage and processing, using services such as </a:t>
            </a:r>
            <a:r>
              <a:rPr lang="en-US" dirty="0">
                <a:latin typeface="+mn-lt"/>
                <a:hlinkClick r:id="rId4"/>
              </a:rPr>
              <a:t>Azure Blob storage</a:t>
            </a:r>
            <a:r>
              <a:rPr lang="en-US" dirty="0">
                <a:latin typeface="+mn-lt"/>
              </a:rPr>
              <a:t>, </a:t>
            </a:r>
            <a:r>
              <a:rPr lang="en-US" dirty="0">
                <a:latin typeface="+mn-lt"/>
                <a:hlinkClick r:id="rId5"/>
              </a:rPr>
              <a:t>Azure Data Factory</a:t>
            </a:r>
            <a:r>
              <a:rPr lang="en-US" dirty="0">
                <a:latin typeface="+mn-lt"/>
              </a:rPr>
              <a:t>, and </a:t>
            </a:r>
            <a:r>
              <a:rPr lang="en-US" dirty="0">
                <a:latin typeface="+mn-lt"/>
                <a:hlinkClick r:id="rId6"/>
              </a:rPr>
              <a:t>Azure SQL Database</a:t>
            </a:r>
            <a:r>
              <a:rPr lang="en-US" dirty="0">
                <a:latin typeface="+mn-lt"/>
              </a:rPr>
              <a:t>.</a:t>
            </a:r>
          </a:p>
          <a:p>
            <a:r>
              <a:rPr lang="en-US" dirty="0">
                <a:latin typeface="+mn-lt"/>
              </a:rPr>
              <a:t>When AccuWeather set out to build an automated, scalable weather prediction service for business customers, it turned to Azure as well. To create highly accurate forecasts, </a:t>
            </a:r>
            <a:r>
              <a:rPr lang="en-US" dirty="0" err="1">
                <a:latin typeface="+mn-lt"/>
              </a:rPr>
              <a:t>Radich’s</a:t>
            </a:r>
            <a:r>
              <a:rPr lang="en-US" dirty="0">
                <a:latin typeface="+mn-lt"/>
              </a:rPr>
              <a:t> team needed sophisticated machine learning tools that it could customize using R and Python code.</a:t>
            </a:r>
          </a:p>
        </p:txBody>
      </p:sp>
      <p:sp>
        <p:nvSpPr>
          <p:cNvPr id="19" name="Rectangle 18">
            <a:extLst>
              <a:ext uri="{FF2B5EF4-FFF2-40B4-BE49-F238E27FC236}">
                <a16:creationId xmlns:a16="http://schemas.microsoft.com/office/drawing/2014/main" id="{E85B4690-55B3-4E31-8878-E544446B2B82}"/>
              </a:ext>
            </a:extLst>
          </p:cNvPr>
          <p:cNvSpPr/>
          <p:nvPr/>
        </p:nvSpPr>
        <p:spPr>
          <a:xfrm flipH="1">
            <a:off x="2974040" y="487"/>
            <a:ext cx="9217961" cy="2513588"/>
          </a:xfrm>
          <a:prstGeom prst="rect">
            <a:avLst/>
          </a:prstGeom>
          <a:gradFill flip="none" rotWithShape="1">
            <a:gsLst>
              <a:gs pos="0">
                <a:schemeClr val="tx1">
                  <a:lumMod val="50000"/>
                  <a:alpha val="95000"/>
                </a:schemeClr>
              </a:gs>
              <a:gs pos="35000">
                <a:srgbClr val="0000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6651">
              <a:defRPr/>
            </a:pPr>
            <a:endParaRPr lang="en-US" sz="1560">
              <a:solidFill>
                <a:prstClr val="white"/>
              </a:solidFill>
              <a:latin typeface="Segoe UI"/>
            </a:endParaRPr>
          </a:p>
        </p:txBody>
      </p:sp>
      <p:sp>
        <p:nvSpPr>
          <p:cNvPr id="22" name="TextBox 21">
            <a:extLst>
              <a:ext uri="{FF2B5EF4-FFF2-40B4-BE49-F238E27FC236}">
                <a16:creationId xmlns:a16="http://schemas.microsoft.com/office/drawing/2014/main" id="{AE3A8DCA-6C9C-471C-9E71-D84307B6A3B3}"/>
              </a:ext>
            </a:extLst>
          </p:cNvPr>
          <p:cNvSpPr txBox="1"/>
          <p:nvPr/>
        </p:nvSpPr>
        <p:spPr>
          <a:xfrm>
            <a:off x="4611433" y="5210298"/>
            <a:ext cx="7317913" cy="393954"/>
          </a:xfrm>
          <a:prstGeom prst="rect">
            <a:avLst/>
          </a:prstGeom>
          <a:noFill/>
        </p:spPr>
        <p:txBody>
          <a:bodyPr wrap="square" rtlCol="0">
            <a:spAutoFit/>
          </a:bodyPr>
          <a:lstStyle/>
          <a:p>
            <a:pPr defTabSz="914225">
              <a:defRPr/>
            </a:pPr>
            <a:r>
              <a:rPr lang="en-US" sz="980" i="1" kern="0" dirty="0">
                <a:solidFill>
                  <a:srgbClr val="008272"/>
                </a:solidFill>
                <a:latin typeface="Segoe UI"/>
              </a:rPr>
              <a:t>“With Azure, we have access to sophisticated data science services in a real-time, on-demand basis, which helps us innovate faster.”</a:t>
            </a:r>
          </a:p>
          <a:p>
            <a:pPr algn="r" defTabSz="914225">
              <a:defRPr/>
            </a:pPr>
            <a:r>
              <a:rPr lang="en-US" sz="980" i="1" kern="0" dirty="0">
                <a:solidFill>
                  <a:prstClr val="black"/>
                </a:solidFill>
                <a:latin typeface="Segoe UI"/>
              </a:rPr>
              <a:t> - </a:t>
            </a:r>
            <a:r>
              <a:rPr lang="en-US" sz="980" kern="0" dirty="0">
                <a:solidFill>
                  <a:prstClr val="black"/>
                </a:solidFill>
                <a:latin typeface="Segoe UI"/>
              </a:rPr>
              <a:t>Chris Patti: Chief Technology Officer, AccuWeather</a:t>
            </a:r>
          </a:p>
        </p:txBody>
      </p:sp>
      <p:pic>
        <p:nvPicPr>
          <p:cNvPr id="23" name="Picture 22">
            <a:extLst>
              <a:ext uri="{FF2B5EF4-FFF2-40B4-BE49-F238E27FC236}">
                <a16:creationId xmlns:a16="http://schemas.microsoft.com/office/drawing/2014/main" id="{B2487383-834F-48AA-B656-CBFEA835AD0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36299" y="3792"/>
            <a:ext cx="1549181" cy="694354"/>
          </a:xfrm>
          <a:prstGeom prst="rect">
            <a:avLst/>
          </a:prstGeom>
        </p:spPr>
      </p:pic>
      <p:sp>
        <p:nvSpPr>
          <p:cNvPr id="24" name="Text Placeholder 15">
            <a:extLst>
              <a:ext uri="{FF2B5EF4-FFF2-40B4-BE49-F238E27FC236}">
                <a16:creationId xmlns:a16="http://schemas.microsoft.com/office/drawing/2014/main" id="{5624BD8A-3114-4C4E-81BB-B386B0329868}"/>
              </a:ext>
            </a:extLst>
          </p:cNvPr>
          <p:cNvSpPr txBox="1">
            <a:spLocks/>
          </p:cNvSpPr>
          <p:nvPr/>
        </p:nvSpPr>
        <p:spPr>
          <a:xfrm>
            <a:off x="7925584" y="6148929"/>
            <a:ext cx="1323127" cy="463888"/>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kern="1200">
                <a:solidFill>
                  <a:schemeClr val="bg1">
                    <a:lumMod val="50000"/>
                  </a:schemeClr>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defTabSz="914225">
              <a:defRPr/>
            </a:pPr>
            <a:r>
              <a:rPr lang="en-US" sz="1000" dirty="0">
                <a:solidFill>
                  <a:srgbClr val="FFFFFF">
                    <a:lumMod val="50000"/>
                  </a:srgbClr>
                </a:solidFill>
                <a:latin typeface="Segoe UI"/>
              </a:rPr>
              <a:t>USA</a:t>
            </a:r>
          </a:p>
        </p:txBody>
      </p:sp>
      <p:sp>
        <p:nvSpPr>
          <p:cNvPr id="25" name="Text Placeholder 18">
            <a:extLst>
              <a:ext uri="{FF2B5EF4-FFF2-40B4-BE49-F238E27FC236}">
                <a16:creationId xmlns:a16="http://schemas.microsoft.com/office/drawing/2014/main" id="{462EDFDA-C30E-45F3-A56D-D4F8DB1BE2F1}"/>
              </a:ext>
            </a:extLst>
          </p:cNvPr>
          <p:cNvSpPr txBox="1">
            <a:spLocks/>
          </p:cNvSpPr>
          <p:nvPr/>
        </p:nvSpPr>
        <p:spPr>
          <a:xfrm>
            <a:off x="6780046" y="6148929"/>
            <a:ext cx="879687" cy="463888"/>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kern="1200">
                <a:solidFill>
                  <a:schemeClr val="bg1">
                    <a:lumMod val="50000"/>
                  </a:schemeClr>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defTabSz="914225">
              <a:defRPr/>
            </a:pPr>
            <a:r>
              <a:rPr lang="en-US" sz="1000" dirty="0">
                <a:solidFill>
                  <a:srgbClr val="FFFFFF">
                    <a:lumMod val="50000"/>
                  </a:srgbClr>
                </a:solidFill>
                <a:latin typeface="Segoe UI"/>
              </a:rPr>
              <a:t>Professional Services</a:t>
            </a:r>
          </a:p>
        </p:txBody>
      </p:sp>
      <p:sp>
        <p:nvSpPr>
          <p:cNvPr id="26" name="Text Placeholder 19">
            <a:extLst>
              <a:ext uri="{FF2B5EF4-FFF2-40B4-BE49-F238E27FC236}">
                <a16:creationId xmlns:a16="http://schemas.microsoft.com/office/drawing/2014/main" id="{B88AB00A-D233-4856-8F2A-948780C0B558}"/>
              </a:ext>
            </a:extLst>
          </p:cNvPr>
          <p:cNvSpPr txBox="1">
            <a:spLocks/>
          </p:cNvSpPr>
          <p:nvPr/>
        </p:nvSpPr>
        <p:spPr>
          <a:xfrm>
            <a:off x="5204306" y="6148929"/>
            <a:ext cx="988501" cy="463888"/>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kern="1200">
                <a:solidFill>
                  <a:schemeClr val="bg1">
                    <a:lumMod val="50000"/>
                  </a:schemeClr>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defTabSz="914225">
              <a:defRPr/>
            </a:pPr>
            <a:r>
              <a:rPr lang="en-US" sz="1000" dirty="0">
                <a:solidFill>
                  <a:srgbClr val="FFFFFF">
                    <a:lumMod val="50000"/>
                  </a:srgbClr>
                </a:solidFill>
                <a:latin typeface="Segoe UI"/>
              </a:rPr>
              <a:t>Medium (50 - 999 employees)</a:t>
            </a:r>
          </a:p>
        </p:txBody>
      </p:sp>
      <p:sp>
        <p:nvSpPr>
          <p:cNvPr id="27" name="Text Placeholder 20">
            <a:extLst>
              <a:ext uri="{FF2B5EF4-FFF2-40B4-BE49-F238E27FC236}">
                <a16:creationId xmlns:a16="http://schemas.microsoft.com/office/drawing/2014/main" id="{5005D369-16FD-40AB-8DA0-FA5284001E9D}"/>
              </a:ext>
            </a:extLst>
          </p:cNvPr>
          <p:cNvSpPr txBox="1">
            <a:spLocks/>
          </p:cNvSpPr>
          <p:nvPr/>
        </p:nvSpPr>
        <p:spPr>
          <a:xfrm>
            <a:off x="2046062" y="6016442"/>
            <a:ext cx="2917355" cy="676653"/>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kern="1200">
                <a:solidFill>
                  <a:schemeClr val="bg1">
                    <a:lumMod val="50000"/>
                  </a:schemeClr>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r>
              <a:rPr lang="en-US" dirty="0">
                <a:hlinkClick r:id="rId8" tooltip="Search for: &quot;Azure API Management&quot;"/>
              </a:rPr>
              <a:t>Azure API Management</a:t>
            </a:r>
            <a:r>
              <a:rPr lang="en-US" dirty="0"/>
              <a:t> </a:t>
            </a:r>
          </a:p>
          <a:p>
            <a:r>
              <a:rPr lang="en-US" dirty="0">
                <a:hlinkClick r:id="rId9" tooltip="Search for: &quot;Azure App Service&quot;"/>
              </a:rPr>
              <a:t>Azure App Service</a:t>
            </a:r>
            <a:r>
              <a:rPr lang="en-US" dirty="0"/>
              <a:t> </a:t>
            </a:r>
          </a:p>
          <a:p>
            <a:r>
              <a:rPr lang="en-US" dirty="0">
                <a:hlinkClick r:id="rId10" tooltip="Search for: &quot;Azure Data Factory&quot;"/>
              </a:rPr>
              <a:t>Azure Data Factory</a:t>
            </a:r>
            <a:r>
              <a:rPr lang="en-US" dirty="0"/>
              <a:t> </a:t>
            </a:r>
          </a:p>
          <a:p>
            <a:r>
              <a:rPr lang="en-US" dirty="0">
                <a:hlinkClick r:id="rId11" tooltip="Search for: &quot;Azure Machine Learning&quot;"/>
              </a:rPr>
              <a:t>Azure Machine Learning</a:t>
            </a:r>
            <a:r>
              <a:rPr lang="en-US" dirty="0"/>
              <a:t> </a:t>
            </a:r>
          </a:p>
          <a:p>
            <a:r>
              <a:rPr lang="en-US" u="sng" dirty="0">
                <a:hlinkClick r:id="rId12" tooltip="Search for: &quot;Azure SQL Database&quot;"/>
              </a:rPr>
              <a:t>Azure SQL Database</a:t>
            </a:r>
            <a:r>
              <a:rPr lang="en-US" dirty="0"/>
              <a:t> </a:t>
            </a:r>
          </a:p>
          <a:p>
            <a:r>
              <a:rPr lang="en-US" dirty="0">
                <a:hlinkClick r:id="rId13" tooltip="Search for: &quot;Azure Storage&quot;"/>
              </a:rPr>
              <a:t>Azure Storage</a:t>
            </a:r>
            <a:endParaRPr lang="en-US" dirty="0"/>
          </a:p>
        </p:txBody>
      </p:sp>
      <p:sp>
        <p:nvSpPr>
          <p:cNvPr id="28" name="Text Placeholder 5">
            <a:extLst>
              <a:ext uri="{FF2B5EF4-FFF2-40B4-BE49-F238E27FC236}">
                <a16:creationId xmlns:a16="http://schemas.microsoft.com/office/drawing/2014/main" id="{68E13781-0D0B-44A8-9560-0E6962A4F5C4}"/>
              </a:ext>
            </a:extLst>
          </p:cNvPr>
          <p:cNvSpPr txBox="1">
            <a:spLocks/>
          </p:cNvSpPr>
          <p:nvPr/>
        </p:nvSpPr>
        <p:spPr>
          <a:xfrm>
            <a:off x="9340627" y="6148929"/>
            <a:ext cx="805311" cy="463888"/>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kern="1200">
                <a:solidFill>
                  <a:schemeClr val="bg1">
                    <a:lumMod val="50000"/>
                  </a:schemeClr>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defTabSz="914225">
              <a:defRPr/>
            </a:pPr>
            <a:endParaRPr lang="en-US" sz="1000" dirty="0">
              <a:solidFill>
                <a:sysClr val="window" lastClr="FFFFFF">
                  <a:lumMod val="50000"/>
                </a:sysClr>
              </a:solidFill>
              <a:latin typeface="Segoe UI"/>
              <a:hlinkClick r:id="rId14"/>
            </a:endParaRPr>
          </a:p>
        </p:txBody>
      </p:sp>
      <p:pic>
        <p:nvPicPr>
          <p:cNvPr id="29" name="Picture 2" descr="Image result for accuweather">
            <a:extLst>
              <a:ext uri="{FF2B5EF4-FFF2-40B4-BE49-F238E27FC236}">
                <a16:creationId xmlns:a16="http://schemas.microsoft.com/office/drawing/2014/main" id="{EDD306F2-D6DD-45D4-B0F1-2A693146C6AC}"/>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4267" y="6120397"/>
            <a:ext cx="1528783" cy="2343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E192635-5FE7-423D-B9CE-CF923A52D439}"/>
              </a:ext>
            </a:extLst>
          </p:cNvPr>
          <p:cNvPicPr>
            <a:picLocks noChangeAspect="1"/>
          </p:cNvPicPr>
          <p:nvPr/>
        </p:nvPicPr>
        <p:blipFill>
          <a:blip r:embed="rId16"/>
          <a:stretch>
            <a:fillRect/>
          </a:stretch>
        </p:blipFill>
        <p:spPr>
          <a:xfrm>
            <a:off x="9248711" y="5866581"/>
            <a:ext cx="619211" cy="238158"/>
          </a:xfrm>
          <a:prstGeom prst="rect">
            <a:avLst/>
          </a:prstGeom>
        </p:spPr>
      </p:pic>
    </p:spTree>
    <p:extLst>
      <p:ext uri="{BB962C8B-B14F-4D97-AF65-F5344CB8AC3E}">
        <p14:creationId xmlns:p14="http://schemas.microsoft.com/office/powerpoint/2010/main" val="336845447"/>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4.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5.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6.xml><?xml version="1.0" encoding="utf-8"?>
<a:theme xmlns:a="http://schemas.openxmlformats.org/drawingml/2006/main" name="1_Office Theme">
  <a:themeElements>
    <a:clrScheme name="Microsoft Dynamics">
      <a:dk1>
        <a:sysClr val="windowText" lastClr="000000"/>
      </a:dk1>
      <a:lt1>
        <a:sysClr val="window" lastClr="FFFFFF"/>
      </a:lt1>
      <a:dk2>
        <a:srgbClr val="44546A"/>
      </a:dk2>
      <a:lt2>
        <a:srgbClr val="E7E6E6"/>
      </a:lt2>
      <a:accent1>
        <a:srgbClr val="002050"/>
      </a:accent1>
      <a:accent2>
        <a:srgbClr val="00188F"/>
      </a:accent2>
      <a:accent3>
        <a:srgbClr val="0078D7"/>
      </a:accent3>
      <a:accent4>
        <a:srgbClr val="00BCF2"/>
      </a:accent4>
      <a:accent5>
        <a:srgbClr val="000000"/>
      </a:accent5>
      <a:accent6>
        <a:srgbClr val="FFFFFF"/>
      </a:accent6>
      <a:hlink>
        <a:srgbClr val="00BCF2"/>
      </a:hlink>
      <a:folHlink>
        <a:srgbClr val="00BCF2"/>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Theme1">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F6D66BD4-7B07-4699-B06D-BC93517CD41D}" vid="{F1E1C859-CC40-4AC4-9C64-FD4A43745BE5}"/>
    </a:ext>
  </a:extLst>
</a:theme>
</file>

<file path=ppt/theme/theme8.xml><?xml version="1.0" encoding="utf-8"?>
<a:theme xmlns:a="http://schemas.openxmlformats.org/drawingml/2006/main" name="1_9-51052_Microsoft_Inspire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16x9_Template.potx" id="{94A5D6B2-7240-4A5C-AB37-83928CABDB39}" vid="{67D0148C-3AD0-4F42-9954-CB1B5AC05762}"/>
    </a:ext>
  </a:extLst>
</a:theme>
</file>

<file path=ppt/theme/theme9.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1590</TotalTime>
  <Words>4863</Words>
  <Application>Microsoft Office PowerPoint</Application>
  <PresentationFormat>Widescreen</PresentationFormat>
  <Paragraphs>850</Paragraphs>
  <Slides>49</Slides>
  <Notes>35</Notes>
  <HiddenSlides>19</HiddenSlides>
  <MMClips>0</MMClips>
  <ScaleCrop>false</ScaleCrop>
  <HeadingPairs>
    <vt:vector size="8" baseType="variant">
      <vt:variant>
        <vt:lpstr>Fonts Used</vt:lpstr>
      </vt:variant>
      <vt:variant>
        <vt:i4>11</vt:i4>
      </vt:variant>
      <vt:variant>
        <vt:lpstr>Theme</vt:lpstr>
      </vt:variant>
      <vt:variant>
        <vt:i4>10</vt:i4>
      </vt:variant>
      <vt:variant>
        <vt:lpstr>Embedded OLE Servers</vt:lpstr>
      </vt:variant>
      <vt:variant>
        <vt:i4>1</vt:i4>
      </vt:variant>
      <vt:variant>
        <vt:lpstr>Slide Titles</vt:lpstr>
      </vt:variant>
      <vt:variant>
        <vt:i4>49</vt:i4>
      </vt:variant>
    </vt:vector>
  </HeadingPairs>
  <TitlesOfParts>
    <vt:vector size="71" baseType="lpstr">
      <vt:lpstr>Arial</vt:lpstr>
      <vt:lpstr>Calibri</vt:lpstr>
      <vt:lpstr>Calibri Light</vt:lpstr>
      <vt:lpstr>Consolas</vt:lpstr>
      <vt:lpstr>Courier New</vt:lpstr>
      <vt:lpstr>Segoe UI</vt:lpstr>
      <vt:lpstr>Segoe UI Light</vt:lpstr>
      <vt:lpstr>Segoe UI Semibold</vt:lpstr>
      <vt:lpstr>Segoe UI Semilight</vt:lpstr>
      <vt:lpstr>Wingdings</vt:lpstr>
      <vt:lpstr>Wingdings 3</vt:lpstr>
      <vt:lpstr>Office Theme</vt:lpstr>
      <vt:lpstr>WHITE TEMPLATE</vt:lpstr>
      <vt:lpstr>5-50203_Microsoft_Ignite_Template</vt:lpstr>
      <vt:lpstr>C+E Readiness Template</vt:lpstr>
      <vt:lpstr>2_Dynamics 365</vt:lpstr>
      <vt:lpstr>1_Office Theme</vt:lpstr>
      <vt:lpstr>2_Theme1</vt:lpstr>
      <vt:lpstr>1_9-51052_Microsoft_Inspire_Template_Dark</vt:lpstr>
      <vt:lpstr>2_Office Theme</vt:lpstr>
      <vt:lpstr>3_Office Theme</vt:lpstr>
      <vt:lpstr>CorelDRAW</vt:lpstr>
      <vt:lpstr>SQL Server on the Microsoft Azure Platform SQL Server Ground to Cloud Workshop</vt:lpstr>
      <vt:lpstr>Agenda for Module 04</vt:lpstr>
      <vt:lpstr>Modernizing the WideWorldImporters Gaming Division</vt:lpstr>
      <vt:lpstr>Customer concerns</vt:lpstr>
      <vt:lpstr>Introduction to Azure SQL</vt:lpstr>
      <vt:lpstr>Azure SQL  </vt:lpstr>
      <vt:lpstr>The Allscripts prescription for agility: lift and shift to  the cloud</vt:lpstr>
      <vt:lpstr>Komatsu achieves breakthrough performance gains and savings with Azure SQL Database Managed Instance</vt:lpstr>
      <vt:lpstr>AccuWeather weathers the storm with Azure</vt:lpstr>
      <vt:lpstr>World-class, cloud-enabled time and labor application. </vt:lpstr>
      <vt:lpstr>Tailspin Toys – Recommended database</vt:lpstr>
      <vt:lpstr>Flexible compute, storage &amp; performance options</vt:lpstr>
      <vt:lpstr>Flexible compute, storage &amp; performance options</vt:lpstr>
      <vt:lpstr>Read-only reporting</vt:lpstr>
      <vt:lpstr>Azure Hybrid Benefit for SQL Server</vt:lpstr>
      <vt:lpstr>Azure SQL Fundamentals</vt:lpstr>
      <vt:lpstr>Azure SQL Database — Everything built-in</vt:lpstr>
      <vt:lpstr>Azure SQL Database — Everything built in</vt:lpstr>
      <vt:lpstr>SQL Server 2019 comparison to Azure SQL</vt:lpstr>
      <vt:lpstr>Networking Fundamentals</vt:lpstr>
      <vt:lpstr>Networking 101: Azure Virtual Networks</vt:lpstr>
      <vt:lpstr> </vt:lpstr>
      <vt:lpstr> </vt:lpstr>
      <vt:lpstr>Dedicated  resources through customer isolation</vt:lpstr>
      <vt:lpstr>Isolation and connectivity of Managed Instance</vt:lpstr>
      <vt:lpstr>MI Virtual Cluster</vt:lpstr>
      <vt:lpstr>Host your application in the cloud or keep on-premises</vt:lpstr>
      <vt:lpstr>Network isolation</vt:lpstr>
      <vt:lpstr>PowerPoint Presentation</vt:lpstr>
      <vt:lpstr>PowerPoint Presentation</vt:lpstr>
      <vt:lpstr>PowerPoint Presentation</vt:lpstr>
      <vt:lpstr>PowerPoint Presentation</vt:lpstr>
      <vt:lpstr>PowerPoint Presentation</vt:lpstr>
      <vt:lpstr>Secure access using Public Endpoint</vt:lpstr>
      <vt:lpstr>App integration and network security</vt:lpstr>
      <vt:lpstr>Migrating to Azure SQL</vt:lpstr>
      <vt:lpstr>Data migration Process </vt:lpstr>
      <vt:lpstr>Upgrade &amp; migration tools</vt:lpstr>
      <vt:lpstr>Azure Migrate</vt:lpstr>
      <vt:lpstr>PowerPoint Presentation</vt:lpstr>
      <vt:lpstr>Preferred migration solution</vt:lpstr>
      <vt:lpstr>PoC – Gaming services </vt:lpstr>
      <vt:lpstr>Demo:  Database Discovery and Assessment</vt:lpstr>
      <vt:lpstr>What you will learn in this workshop</vt:lpstr>
      <vt:lpstr>Learn more </vt:lpstr>
      <vt:lpstr>Preferred solution – Gaming services </vt:lpstr>
      <vt:lpstr>Preferred solution – Gaming services </vt:lpstr>
      <vt:lpstr>Cloud vendor lock-in</vt:lpstr>
      <vt:lpstr>Preferred solution – Database security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Server on the Microsoft Azure Platform SQL Server Ground to Cloud Workshop</dc:title>
  <dc:creator>Anna Thomas</dc:creator>
  <cp:lastModifiedBy>Anna Thomas</cp:lastModifiedBy>
  <cp:revision>30</cp:revision>
  <dcterms:created xsi:type="dcterms:W3CDTF">2019-08-14T16:47:37Z</dcterms:created>
  <dcterms:modified xsi:type="dcterms:W3CDTF">2019-08-16T17:17:38Z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antho@microsoft.com</vt:lpwstr>
  </property>
  <property fmtid="{D5CDD505-2E9C-101B-9397-08002B2CF9AE}" pid="5" name="MSIP_Label_f42aa342-8706-4288-bd11-ebb85995028c_SetDate">
    <vt:lpwstr>2019-08-14T17:21:32.4088280Z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2e85dbf2-32ed-42c6-a079-7f57d95cc4ea</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